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176A46-3B43-4CB6-B6F3-15D66E60E169}" v="4" dt="2026-07-15T15:48:08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3" autoAdjust="0"/>
    <p:restoredTop sz="96301"/>
  </p:normalViewPr>
  <p:slideViewPr>
    <p:cSldViewPr snapToGrid="0">
      <p:cViewPr varScale="1">
        <p:scale>
          <a:sx n="103" d="100"/>
          <a:sy n="103" d="100"/>
        </p:scale>
        <p:origin x="9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ly, Jody" userId="c810e0e5-373a-4f42-af20-5ef2fedd6dcd" providerId="ADAL" clId="{A709052D-7846-4388-B178-EE160E8B7D9D}"/>
    <pc:docChg chg="custSel addSld delSld modSld">
      <pc:chgData name="Jolly, Jody" userId="c810e0e5-373a-4f42-af20-5ef2fedd6dcd" providerId="ADAL" clId="{A709052D-7846-4388-B178-EE160E8B7D9D}" dt="2026-07-16T08:08:42.233" v="70" actId="6549"/>
      <pc:docMkLst>
        <pc:docMk/>
      </pc:docMkLst>
      <pc:sldChg chg="del">
        <pc:chgData name="Jolly, Jody" userId="c810e0e5-373a-4f42-af20-5ef2fedd6dcd" providerId="ADAL" clId="{A709052D-7846-4388-B178-EE160E8B7D9D}" dt="2026-07-15T14:24:26.024" v="1" actId="2696"/>
        <pc:sldMkLst>
          <pc:docMk/>
          <pc:sldMk cId="4033427104" sldId="257"/>
        </pc:sldMkLst>
      </pc:sldChg>
      <pc:sldChg chg="modSp mod">
        <pc:chgData name="Jolly, Jody" userId="c810e0e5-373a-4f42-af20-5ef2fedd6dcd" providerId="ADAL" clId="{A709052D-7846-4388-B178-EE160E8B7D9D}" dt="2026-07-16T08:08:42.233" v="70" actId="6549"/>
        <pc:sldMkLst>
          <pc:docMk/>
          <pc:sldMk cId="2804659046" sldId="260"/>
        </pc:sldMkLst>
        <pc:spChg chg="mod">
          <ac:chgData name="Jolly, Jody" userId="c810e0e5-373a-4f42-af20-5ef2fedd6dcd" providerId="ADAL" clId="{A709052D-7846-4388-B178-EE160E8B7D9D}" dt="2026-07-16T08:08:38.343" v="69" actId="20577"/>
          <ac:spMkLst>
            <pc:docMk/>
            <pc:sldMk cId="2804659046" sldId="260"/>
            <ac:spMk id="2" creationId="{D8FF2467-139C-B084-18B2-A407CDD2BE78}"/>
          </ac:spMkLst>
        </pc:spChg>
        <pc:spChg chg="mod">
          <ac:chgData name="Jolly, Jody" userId="c810e0e5-373a-4f42-af20-5ef2fedd6dcd" providerId="ADAL" clId="{A709052D-7846-4388-B178-EE160E8B7D9D}" dt="2026-07-16T08:08:42.233" v="70" actId="6549"/>
          <ac:spMkLst>
            <pc:docMk/>
            <pc:sldMk cId="2804659046" sldId="260"/>
            <ac:spMk id="3" creationId="{4F7A8F9F-CFD7-6354-0352-1751FB6677D4}"/>
          </ac:spMkLst>
        </pc:spChg>
      </pc:sldChg>
      <pc:sldChg chg="add">
        <pc:chgData name="Jolly, Jody" userId="c810e0e5-373a-4f42-af20-5ef2fedd6dcd" providerId="ADAL" clId="{A709052D-7846-4388-B178-EE160E8B7D9D}" dt="2026-07-15T14:24:21.567" v="0"/>
        <pc:sldMkLst>
          <pc:docMk/>
          <pc:sldMk cId="13484431" sldId="261"/>
        </pc:sldMkLst>
      </pc:sldChg>
      <pc:sldChg chg="addSp delSp modSp add mod">
        <pc:chgData name="Jolly, Jody" userId="c810e0e5-373a-4f42-af20-5ef2fedd6dcd" providerId="ADAL" clId="{A709052D-7846-4388-B178-EE160E8B7D9D}" dt="2026-07-15T15:32:32.221" v="39" actId="1076"/>
        <pc:sldMkLst>
          <pc:docMk/>
          <pc:sldMk cId="2441846810" sldId="262"/>
        </pc:sldMkLst>
        <pc:spChg chg="mod">
          <ac:chgData name="Jolly, Jody" userId="c810e0e5-373a-4f42-af20-5ef2fedd6dcd" providerId="ADAL" clId="{A709052D-7846-4388-B178-EE160E8B7D9D}" dt="2026-07-15T14:26:33.367" v="24" actId="20577"/>
          <ac:spMkLst>
            <pc:docMk/>
            <pc:sldMk cId="2441846810" sldId="262"/>
            <ac:spMk id="3" creationId="{0DB45F9D-741B-62B7-F663-F9BE9AA88E22}"/>
          </ac:spMkLst>
        </pc:spChg>
        <pc:spChg chg="mod">
          <ac:chgData name="Jolly, Jody" userId="c810e0e5-373a-4f42-af20-5ef2fedd6dcd" providerId="ADAL" clId="{A709052D-7846-4388-B178-EE160E8B7D9D}" dt="2026-07-15T14:25:56.363" v="20" actId="20577"/>
          <ac:spMkLst>
            <pc:docMk/>
            <pc:sldMk cId="2441846810" sldId="262"/>
            <ac:spMk id="4" creationId="{221E5550-389B-F295-1CEA-DEE1935E535A}"/>
          </ac:spMkLst>
        </pc:spChg>
        <pc:picChg chg="add mod">
          <ac:chgData name="Jolly, Jody" userId="c810e0e5-373a-4f42-af20-5ef2fedd6dcd" providerId="ADAL" clId="{A709052D-7846-4388-B178-EE160E8B7D9D}" dt="2026-07-15T15:32:32.221" v="39" actId="1076"/>
          <ac:picMkLst>
            <pc:docMk/>
            <pc:sldMk cId="2441846810" sldId="262"/>
            <ac:picMk id="6" creationId="{39957747-C067-D18B-E349-70790CCCAB8E}"/>
          </ac:picMkLst>
        </pc:picChg>
        <pc:picChg chg="add del mod">
          <ac:chgData name="Jolly, Jody" userId="c810e0e5-373a-4f42-af20-5ef2fedd6dcd" providerId="ADAL" clId="{A709052D-7846-4388-B178-EE160E8B7D9D}" dt="2026-07-15T15:23:14.266" v="29" actId="478"/>
          <ac:picMkLst>
            <pc:docMk/>
            <pc:sldMk cId="2441846810" sldId="262"/>
            <ac:picMk id="6" creationId="{3DAB72C3-97DB-2594-B980-594B6F127D8B}"/>
          </ac:picMkLst>
        </pc:picChg>
        <pc:picChg chg="add del mod">
          <ac:chgData name="Jolly, Jody" userId="c810e0e5-373a-4f42-af20-5ef2fedd6dcd" providerId="ADAL" clId="{A709052D-7846-4388-B178-EE160E8B7D9D}" dt="2026-07-15T15:32:21.246" v="34" actId="478"/>
          <ac:picMkLst>
            <pc:docMk/>
            <pc:sldMk cId="2441846810" sldId="262"/>
            <ac:picMk id="7" creationId="{18423904-3796-F9FD-FF13-380F8B54CCB7}"/>
          </ac:picMkLst>
        </pc:picChg>
        <pc:picChg chg="del">
          <ac:chgData name="Jolly, Jody" userId="c810e0e5-373a-4f42-af20-5ef2fedd6dcd" providerId="ADAL" clId="{A709052D-7846-4388-B178-EE160E8B7D9D}" dt="2026-07-15T14:26:30.631" v="23" actId="478"/>
          <ac:picMkLst>
            <pc:docMk/>
            <pc:sldMk cId="2441846810" sldId="262"/>
            <ac:picMk id="7" creationId="{C6C5D8E7-CB02-18B9-D953-D9B9605483D6}"/>
          </ac:picMkLst>
        </pc:picChg>
      </pc:sldChg>
      <pc:sldChg chg="modSp add">
        <pc:chgData name="Jolly, Jody" userId="c810e0e5-373a-4f42-af20-5ef2fedd6dcd" providerId="ADAL" clId="{A709052D-7846-4388-B178-EE160E8B7D9D}" dt="2026-07-15T15:48:08.463" v="40"/>
        <pc:sldMkLst>
          <pc:docMk/>
          <pc:sldMk cId="1582288277" sldId="263"/>
        </pc:sldMkLst>
        <pc:graphicFrameChg chg="mod">
          <ac:chgData name="Jolly, Jody" userId="c810e0e5-373a-4f42-af20-5ef2fedd6dcd" providerId="ADAL" clId="{A709052D-7846-4388-B178-EE160E8B7D9D}" dt="2026-07-15T15:48:08.463" v="40"/>
          <ac:graphicFrameMkLst>
            <pc:docMk/>
            <pc:sldMk cId="1582288277" sldId="263"/>
            <ac:graphicFrameMk id="4" creationId="{60A0E540-8730-3681-F3AE-F0DF87E2F47D}"/>
          </ac:graphicFrameMkLst>
        </pc:graphicFrameChg>
      </pc:sldChg>
      <pc:sldChg chg="add">
        <pc:chgData name="Jolly, Jody" userId="c810e0e5-373a-4f42-af20-5ef2fedd6dcd" providerId="ADAL" clId="{A709052D-7846-4388-B178-EE160E8B7D9D}" dt="2026-07-15T14:24:21.567" v="0"/>
        <pc:sldMkLst>
          <pc:docMk/>
          <pc:sldMk cId="1316298158" sldId="264"/>
        </pc:sldMkLst>
      </pc:sldChg>
      <pc:sldChg chg="add">
        <pc:chgData name="Jolly, Jody" userId="c810e0e5-373a-4f42-af20-5ef2fedd6dcd" providerId="ADAL" clId="{A709052D-7846-4388-B178-EE160E8B7D9D}" dt="2026-07-15T14:24:21.567" v="0"/>
        <pc:sldMkLst>
          <pc:docMk/>
          <pc:sldMk cId="326495602" sldId="265"/>
        </pc:sldMkLst>
      </pc:sldChg>
      <pc:sldChg chg="add">
        <pc:chgData name="Jolly, Jody" userId="c810e0e5-373a-4f42-af20-5ef2fedd6dcd" providerId="ADAL" clId="{A709052D-7846-4388-B178-EE160E8B7D9D}" dt="2026-07-15T14:24:21.567" v="0"/>
        <pc:sldMkLst>
          <pc:docMk/>
          <pc:sldMk cId="2448841725" sldId="266"/>
        </pc:sldMkLst>
      </pc:sldChg>
      <pc:sldChg chg="add">
        <pc:chgData name="Jolly, Jody" userId="c810e0e5-373a-4f42-af20-5ef2fedd6dcd" providerId="ADAL" clId="{A709052D-7846-4388-B178-EE160E8B7D9D}" dt="2026-07-15T14:24:21.567" v="0"/>
        <pc:sldMkLst>
          <pc:docMk/>
          <pc:sldMk cId="4145243094" sldId="26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B866C9-1847-4DA3-884E-163271B70C78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32DFF66-F651-47DF-B514-183ED9EB5F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1" dirty="0">
              <a:latin typeface="Aptos" panose="020B0004020202020204" pitchFamily="34" charset="0"/>
            </a:rPr>
            <a:t>April 2028 (Vesting Day):</a:t>
          </a:r>
          <a:r>
            <a:rPr lang="en-GB" sz="1400" dirty="0">
              <a:latin typeface="Aptos" panose="020B0004020202020204" pitchFamily="34" charset="0"/>
            </a:rPr>
            <a:t> </a:t>
          </a:r>
          <a:br>
            <a:rPr lang="en-GB" sz="1400" dirty="0">
              <a:latin typeface="Aptos" panose="020B0004020202020204" pitchFamily="34" charset="0"/>
            </a:rPr>
          </a:br>
          <a:r>
            <a:rPr lang="en-GB" sz="1400" dirty="0">
              <a:latin typeface="Aptos" panose="020B0004020202020204" pitchFamily="34" charset="0"/>
            </a:rPr>
            <a:t>New councils begin. Current councils close</a:t>
          </a:r>
          <a:endParaRPr lang="en-US" sz="1400" dirty="0">
            <a:latin typeface="Aptos" panose="020B0004020202020204" pitchFamily="34" charset="0"/>
          </a:endParaRPr>
        </a:p>
      </dgm:t>
    </dgm:pt>
    <dgm:pt modelId="{1A8FAEB8-7372-4DB3-BA21-D629951D7850}" type="parTrans" cxnId="{BC9B493A-B8E3-4A7B-B106-EA2EE4C22B97}">
      <dgm:prSet/>
      <dgm:spPr/>
      <dgm:t>
        <a:bodyPr/>
        <a:lstStyle/>
        <a:p>
          <a:endParaRPr lang="en-US"/>
        </a:p>
      </dgm:t>
    </dgm:pt>
    <dgm:pt modelId="{B62BB9CB-327C-4265-A130-1AAAD910CB1E}" type="sibTrans" cxnId="{BC9B493A-B8E3-4A7B-B106-EA2EE4C22B9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7DABACB-698D-40C2-9092-23DC83D0ECB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1" dirty="0">
              <a:latin typeface="Aptos" panose="020B0004020202020204" pitchFamily="34" charset="0"/>
            </a:rPr>
            <a:t>Winter 2026: </a:t>
          </a:r>
          <a:r>
            <a:rPr lang="en-GB" sz="1400" b="0" dirty="0">
              <a:latin typeface="Aptos" panose="020B0004020202020204" pitchFamily="34" charset="0"/>
            </a:rPr>
            <a:t>Parliamentary process finalised for order</a:t>
          </a:r>
          <a:endParaRPr lang="en-US" sz="1400" dirty="0">
            <a:latin typeface="Aptos" panose="020B0004020202020204" pitchFamily="34" charset="0"/>
          </a:endParaRPr>
        </a:p>
      </dgm:t>
    </dgm:pt>
    <dgm:pt modelId="{AB13FFAC-1808-4BBE-822A-837909BA5CC6}" type="sibTrans" cxnId="{B4548E47-0C71-4517-9743-72F2B5EE1CC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2DC6BFC-3C63-42F7-9BA3-7F776BE60623}" type="parTrans" cxnId="{B4548E47-0C71-4517-9743-72F2B5EE1CC7}">
      <dgm:prSet/>
      <dgm:spPr/>
      <dgm:t>
        <a:bodyPr/>
        <a:lstStyle/>
        <a:p>
          <a:endParaRPr lang="en-US"/>
        </a:p>
      </dgm:t>
    </dgm:pt>
    <dgm:pt modelId="{EF2749C8-F41E-464E-BC97-170014337B1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1"/>
            <a:t>May 2027:</a:t>
          </a:r>
          <a:r>
            <a:rPr lang="en-GB" sz="1400"/>
            <a:t> </a:t>
          </a:r>
          <a:br>
            <a:rPr lang="en-GB" sz="1400"/>
          </a:br>
          <a:r>
            <a:rPr lang="en-GB" sz="1400"/>
            <a:t>Elections for the new (shadow) councils</a:t>
          </a:r>
          <a:endParaRPr lang="en-US" sz="1400" dirty="0">
            <a:latin typeface="Aptos" panose="020B0004020202020204" pitchFamily="34" charset="0"/>
          </a:endParaRPr>
        </a:p>
      </dgm:t>
    </dgm:pt>
    <dgm:pt modelId="{1CE3D02B-E86C-455B-9BE0-9ED3ED33419D}" type="parTrans" cxnId="{DB5E4330-B4AE-4D72-8061-AD2C0082FD66}">
      <dgm:prSet/>
      <dgm:spPr/>
      <dgm:t>
        <a:bodyPr/>
        <a:lstStyle/>
        <a:p>
          <a:endParaRPr lang="en-GB"/>
        </a:p>
      </dgm:t>
    </dgm:pt>
    <dgm:pt modelId="{BE6D36A8-96BE-4017-9D3F-1C1530397F6C}" type="sibTrans" cxnId="{DB5E4330-B4AE-4D72-8061-AD2C0082FD66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B48373B8-5505-4D41-8F4C-66732543515A}" type="pres">
      <dgm:prSet presAssocID="{90B866C9-1847-4DA3-884E-163271B70C78}" presName="root" presStyleCnt="0">
        <dgm:presLayoutVars>
          <dgm:dir/>
          <dgm:resizeHandles val="exact"/>
        </dgm:presLayoutVars>
      </dgm:prSet>
      <dgm:spPr/>
    </dgm:pt>
    <dgm:pt modelId="{8DE1BAEB-12C1-4E2A-BDD9-4E314F78D8F6}" type="pres">
      <dgm:prSet presAssocID="{90B866C9-1847-4DA3-884E-163271B70C78}" presName="container" presStyleCnt="0">
        <dgm:presLayoutVars>
          <dgm:dir/>
          <dgm:resizeHandles val="exact"/>
        </dgm:presLayoutVars>
      </dgm:prSet>
      <dgm:spPr/>
    </dgm:pt>
    <dgm:pt modelId="{54FD50E4-FCB7-42A6-A52C-E2A23783877B}" type="pres">
      <dgm:prSet presAssocID="{67DABACB-698D-40C2-9092-23DC83D0ECBE}" presName="compNode" presStyleCnt="0"/>
      <dgm:spPr/>
    </dgm:pt>
    <dgm:pt modelId="{25BAE65B-FA9C-43A4-BD28-308F79E290A9}" type="pres">
      <dgm:prSet presAssocID="{67DABACB-698D-40C2-9092-23DC83D0ECBE}" presName="iconBgRect" presStyleLbl="bgShp" presStyleIdx="0" presStyleCnt="3"/>
      <dgm:spPr/>
    </dgm:pt>
    <dgm:pt modelId="{35E9820D-2B61-4CE7-A2F5-3695252D62C2}" type="pres">
      <dgm:prSet presAssocID="{67DABACB-698D-40C2-9092-23DC83D0ECBE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35B90C60-7763-46A4-B4F2-A88AE17DB3F4}" type="pres">
      <dgm:prSet presAssocID="{67DABACB-698D-40C2-9092-23DC83D0ECBE}" presName="spaceRect" presStyleCnt="0"/>
      <dgm:spPr/>
    </dgm:pt>
    <dgm:pt modelId="{7DBD9F6B-729A-4739-A536-CE88F4153C1D}" type="pres">
      <dgm:prSet presAssocID="{67DABACB-698D-40C2-9092-23DC83D0ECBE}" presName="textRect" presStyleLbl="revTx" presStyleIdx="0" presStyleCnt="3">
        <dgm:presLayoutVars>
          <dgm:chMax val="1"/>
          <dgm:chPref val="1"/>
        </dgm:presLayoutVars>
      </dgm:prSet>
      <dgm:spPr/>
    </dgm:pt>
    <dgm:pt modelId="{97C893BD-59CA-4660-924D-2F2794FE8FDB}" type="pres">
      <dgm:prSet presAssocID="{AB13FFAC-1808-4BBE-822A-837909BA5CC6}" presName="sibTrans" presStyleLbl="sibTrans2D1" presStyleIdx="0" presStyleCnt="0"/>
      <dgm:spPr/>
    </dgm:pt>
    <dgm:pt modelId="{89E684A9-48E8-4118-954D-6A1ACF61C207}" type="pres">
      <dgm:prSet presAssocID="{EF2749C8-F41E-464E-BC97-170014337B16}" presName="compNode" presStyleCnt="0"/>
      <dgm:spPr/>
    </dgm:pt>
    <dgm:pt modelId="{17E1064A-09FF-46D8-8153-C8792B8ED9FF}" type="pres">
      <dgm:prSet presAssocID="{EF2749C8-F41E-464E-BC97-170014337B16}" presName="iconBgRect" presStyleLbl="bgShp" presStyleIdx="1" presStyleCnt="3"/>
      <dgm:spPr/>
    </dgm:pt>
    <dgm:pt modelId="{8575473E-B176-4A65-BB62-4A28490509C2}" type="pres">
      <dgm:prSet presAssocID="{EF2749C8-F41E-464E-BC97-170014337B16}" presName="iconRect" presStyleLbl="node1" presStyleIdx="1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A237C981-57A6-480D-90B6-2D403288A2AF}" type="pres">
      <dgm:prSet presAssocID="{EF2749C8-F41E-464E-BC97-170014337B16}" presName="spaceRect" presStyleCnt="0"/>
      <dgm:spPr/>
    </dgm:pt>
    <dgm:pt modelId="{C08045B5-6770-44CC-9B44-1FC158A77DD5}" type="pres">
      <dgm:prSet presAssocID="{EF2749C8-F41E-464E-BC97-170014337B16}" presName="textRect" presStyleLbl="revTx" presStyleIdx="1" presStyleCnt="3">
        <dgm:presLayoutVars>
          <dgm:chMax val="1"/>
          <dgm:chPref val="1"/>
        </dgm:presLayoutVars>
      </dgm:prSet>
      <dgm:spPr/>
    </dgm:pt>
    <dgm:pt modelId="{3351BA7E-066F-48CF-870E-D584B2CB066B}" type="pres">
      <dgm:prSet presAssocID="{BE6D36A8-96BE-4017-9D3F-1C1530397F6C}" presName="sibTrans" presStyleLbl="sibTrans2D1" presStyleIdx="0" presStyleCnt="0"/>
      <dgm:spPr/>
    </dgm:pt>
    <dgm:pt modelId="{7ED59D25-A8AA-45C6-8F06-98ECEA80812E}" type="pres">
      <dgm:prSet presAssocID="{332DFF66-F651-47DF-B514-183ED9EB5F49}" presName="compNode" presStyleCnt="0"/>
      <dgm:spPr/>
    </dgm:pt>
    <dgm:pt modelId="{D408A0D0-BE32-48E3-A89F-A9B3BBB93FC0}" type="pres">
      <dgm:prSet presAssocID="{332DFF66-F651-47DF-B514-183ED9EB5F49}" presName="iconBgRect" presStyleLbl="bgShp" presStyleIdx="2" presStyleCnt="3"/>
      <dgm:spPr/>
    </dgm:pt>
    <dgm:pt modelId="{CBCEC5D6-DD82-4E8A-A266-82952A0AE96B}" type="pres">
      <dgm:prSet presAssocID="{332DFF66-F651-47DF-B514-183ED9EB5F49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63E246A6-8E9A-4DC6-8052-778D2113940D}" type="pres">
      <dgm:prSet presAssocID="{332DFF66-F651-47DF-B514-183ED9EB5F49}" presName="spaceRect" presStyleCnt="0"/>
      <dgm:spPr/>
    </dgm:pt>
    <dgm:pt modelId="{1FD61CA8-C35D-4C60-88F1-469AFC613D3A}" type="pres">
      <dgm:prSet presAssocID="{332DFF66-F651-47DF-B514-183ED9EB5F4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AB97B10-7576-4C94-BE72-BDB85F30962C}" type="presOf" srcId="{AB13FFAC-1808-4BBE-822A-837909BA5CC6}" destId="{97C893BD-59CA-4660-924D-2F2794FE8FDB}" srcOrd="0" destOrd="0" presId="urn:microsoft.com/office/officeart/2018/2/layout/IconCircleList"/>
    <dgm:cxn modelId="{8BAF4A14-AAA5-432A-9E1E-D1E698BEC5A7}" type="presOf" srcId="{67DABACB-698D-40C2-9092-23DC83D0ECBE}" destId="{7DBD9F6B-729A-4739-A536-CE88F4153C1D}" srcOrd="0" destOrd="0" presId="urn:microsoft.com/office/officeart/2018/2/layout/IconCircleList"/>
    <dgm:cxn modelId="{DB5E4330-B4AE-4D72-8061-AD2C0082FD66}" srcId="{90B866C9-1847-4DA3-884E-163271B70C78}" destId="{EF2749C8-F41E-464E-BC97-170014337B16}" srcOrd="1" destOrd="0" parTransId="{1CE3D02B-E86C-455B-9BE0-9ED3ED33419D}" sibTransId="{BE6D36A8-96BE-4017-9D3F-1C1530397F6C}"/>
    <dgm:cxn modelId="{BC9B493A-B8E3-4A7B-B106-EA2EE4C22B97}" srcId="{90B866C9-1847-4DA3-884E-163271B70C78}" destId="{332DFF66-F651-47DF-B514-183ED9EB5F49}" srcOrd="2" destOrd="0" parTransId="{1A8FAEB8-7372-4DB3-BA21-D629951D7850}" sibTransId="{B62BB9CB-327C-4265-A130-1AAAD910CB1E}"/>
    <dgm:cxn modelId="{0FD28D45-5A41-4F2A-90D1-D11FB45B46CF}" type="presOf" srcId="{EF2749C8-F41E-464E-BC97-170014337B16}" destId="{C08045B5-6770-44CC-9B44-1FC158A77DD5}" srcOrd="0" destOrd="0" presId="urn:microsoft.com/office/officeart/2018/2/layout/IconCircleList"/>
    <dgm:cxn modelId="{B4548E47-0C71-4517-9743-72F2B5EE1CC7}" srcId="{90B866C9-1847-4DA3-884E-163271B70C78}" destId="{67DABACB-698D-40C2-9092-23DC83D0ECBE}" srcOrd="0" destOrd="0" parTransId="{02DC6BFC-3C63-42F7-9BA3-7F776BE60623}" sibTransId="{AB13FFAC-1808-4BBE-822A-837909BA5CC6}"/>
    <dgm:cxn modelId="{2EA55A54-0AF0-4BA9-A30F-4C693AB54F77}" type="presOf" srcId="{BE6D36A8-96BE-4017-9D3F-1C1530397F6C}" destId="{3351BA7E-066F-48CF-870E-D584B2CB066B}" srcOrd="0" destOrd="0" presId="urn:microsoft.com/office/officeart/2018/2/layout/IconCircleList"/>
    <dgm:cxn modelId="{91C0CD7A-D592-47C9-9F78-479F7DA4E4E9}" type="presOf" srcId="{90B866C9-1847-4DA3-884E-163271B70C78}" destId="{B48373B8-5505-4D41-8F4C-66732543515A}" srcOrd="0" destOrd="0" presId="urn:microsoft.com/office/officeart/2018/2/layout/IconCircleList"/>
    <dgm:cxn modelId="{A9DFAC93-61E5-40DD-AA92-C1055E5FA626}" type="presOf" srcId="{332DFF66-F651-47DF-B514-183ED9EB5F49}" destId="{1FD61CA8-C35D-4C60-88F1-469AFC613D3A}" srcOrd="0" destOrd="0" presId="urn:microsoft.com/office/officeart/2018/2/layout/IconCircleList"/>
    <dgm:cxn modelId="{CC19FD65-60E3-4B40-8BBF-D1350AC84726}" type="presParOf" srcId="{B48373B8-5505-4D41-8F4C-66732543515A}" destId="{8DE1BAEB-12C1-4E2A-BDD9-4E314F78D8F6}" srcOrd="0" destOrd="0" presId="urn:microsoft.com/office/officeart/2018/2/layout/IconCircleList"/>
    <dgm:cxn modelId="{E9C1BDCE-F474-4D3D-A9B1-2A3BB1D47C39}" type="presParOf" srcId="{8DE1BAEB-12C1-4E2A-BDD9-4E314F78D8F6}" destId="{54FD50E4-FCB7-42A6-A52C-E2A23783877B}" srcOrd="0" destOrd="0" presId="urn:microsoft.com/office/officeart/2018/2/layout/IconCircleList"/>
    <dgm:cxn modelId="{03390C53-23DA-451E-91D9-5232B2884BC1}" type="presParOf" srcId="{54FD50E4-FCB7-42A6-A52C-E2A23783877B}" destId="{25BAE65B-FA9C-43A4-BD28-308F79E290A9}" srcOrd="0" destOrd="0" presId="urn:microsoft.com/office/officeart/2018/2/layout/IconCircleList"/>
    <dgm:cxn modelId="{3C3B7D9F-6772-4614-8E6D-D0E48D42BC0A}" type="presParOf" srcId="{54FD50E4-FCB7-42A6-A52C-E2A23783877B}" destId="{35E9820D-2B61-4CE7-A2F5-3695252D62C2}" srcOrd="1" destOrd="0" presId="urn:microsoft.com/office/officeart/2018/2/layout/IconCircleList"/>
    <dgm:cxn modelId="{F56569AB-B4EF-4E2A-BBCF-3C7669643044}" type="presParOf" srcId="{54FD50E4-FCB7-42A6-A52C-E2A23783877B}" destId="{35B90C60-7763-46A4-B4F2-A88AE17DB3F4}" srcOrd="2" destOrd="0" presId="urn:microsoft.com/office/officeart/2018/2/layout/IconCircleList"/>
    <dgm:cxn modelId="{EA42A47F-CF49-4AA7-BFA9-F0C605FD43E1}" type="presParOf" srcId="{54FD50E4-FCB7-42A6-A52C-E2A23783877B}" destId="{7DBD9F6B-729A-4739-A536-CE88F4153C1D}" srcOrd="3" destOrd="0" presId="urn:microsoft.com/office/officeart/2018/2/layout/IconCircleList"/>
    <dgm:cxn modelId="{614CC401-AA75-4F01-9592-71FE4D987591}" type="presParOf" srcId="{8DE1BAEB-12C1-4E2A-BDD9-4E314F78D8F6}" destId="{97C893BD-59CA-4660-924D-2F2794FE8FDB}" srcOrd="1" destOrd="0" presId="urn:microsoft.com/office/officeart/2018/2/layout/IconCircleList"/>
    <dgm:cxn modelId="{13D1660F-AA1B-4436-94EF-A623014C9AC7}" type="presParOf" srcId="{8DE1BAEB-12C1-4E2A-BDD9-4E314F78D8F6}" destId="{89E684A9-48E8-4118-954D-6A1ACF61C207}" srcOrd="2" destOrd="0" presId="urn:microsoft.com/office/officeart/2018/2/layout/IconCircleList"/>
    <dgm:cxn modelId="{2F7D78D8-8AD2-41F6-B4E6-9D07060F99AC}" type="presParOf" srcId="{89E684A9-48E8-4118-954D-6A1ACF61C207}" destId="{17E1064A-09FF-46D8-8153-C8792B8ED9FF}" srcOrd="0" destOrd="0" presId="urn:microsoft.com/office/officeart/2018/2/layout/IconCircleList"/>
    <dgm:cxn modelId="{F0EABC76-D7A4-4A73-8718-6E1E99B2803F}" type="presParOf" srcId="{89E684A9-48E8-4118-954D-6A1ACF61C207}" destId="{8575473E-B176-4A65-BB62-4A28490509C2}" srcOrd="1" destOrd="0" presId="urn:microsoft.com/office/officeart/2018/2/layout/IconCircleList"/>
    <dgm:cxn modelId="{5C03CB1F-33B0-487D-A7F6-8B26A2A846EE}" type="presParOf" srcId="{89E684A9-48E8-4118-954D-6A1ACF61C207}" destId="{A237C981-57A6-480D-90B6-2D403288A2AF}" srcOrd="2" destOrd="0" presId="urn:microsoft.com/office/officeart/2018/2/layout/IconCircleList"/>
    <dgm:cxn modelId="{7AEACAF2-D235-4972-A9BB-97AB2DBDE630}" type="presParOf" srcId="{89E684A9-48E8-4118-954D-6A1ACF61C207}" destId="{C08045B5-6770-44CC-9B44-1FC158A77DD5}" srcOrd="3" destOrd="0" presId="urn:microsoft.com/office/officeart/2018/2/layout/IconCircleList"/>
    <dgm:cxn modelId="{E758F1DF-11D3-437E-93CE-43F70F67DA26}" type="presParOf" srcId="{8DE1BAEB-12C1-4E2A-BDD9-4E314F78D8F6}" destId="{3351BA7E-066F-48CF-870E-D584B2CB066B}" srcOrd="3" destOrd="0" presId="urn:microsoft.com/office/officeart/2018/2/layout/IconCircleList"/>
    <dgm:cxn modelId="{782DF906-822C-4560-B43A-AE7CE6262563}" type="presParOf" srcId="{8DE1BAEB-12C1-4E2A-BDD9-4E314F78D8F6}" destId="{7ED59D25-A8AA-45C6-8F06-98ECEA80812E}" srcOrd="4" destOrd="0" presId="urn:microsoft.com/office/officeart/2018/2/layout/IconCircleList"/>
    <dgm:cxn modelId="{6B73E77A-5D06-452C-82E8-9D93783A92E5}" type="presParOf" srcId="{7ED59D25-A8AA-45C6-8F06-98ECEA80812E}" destId="{D408A0D0-BE32-48E3-A89F-A9B3BBB93FC0}" srcOrd="0" destOrd="0" presId="urn:microsoft.com/office/officeart/2018/2/layout/IconCircleList"/>
    <dgm:cxn modelId="{51619600-C4BB-4996-8BEF-94C77125000D}" type="presParOf" srcId="{7ED59D25-A8AA-45C6-8F06-98ECEA80812E}" destId="{CBCEC5D6-DD82-4E8A-A266-82952A0AE96B}" srcOrd="1" destOrd="0" presId="urn:microsoft.com/office/officeart/2018/2/layout/IconCircleList"/>
    <dgm:cxn modelId="{C54A3AD6-71B3-4743-9898-B3C83F453A0E}" type="presParOf" srcId="{7ED59D25-A8AA-45C6-8F06-98ECEA80812E}" destId="{63E246A6-8E9A-4DC6-8052-778D2113940D}" srcOrd="2" destOrd="0" presId="urn:microsoft.com/office/officeart/2018/2/layout/IconCircleList"/>
    <dgm:cxn modelId="{5A68A207-39C9-4470-9035-8369799B3091}" type="presParOf" srcId="{7ED59D25-A8AA-45C6-8F06-98ECEA80812E}" destId="{1FD61CA8-C35D-4C60-88F1-469AFC613D3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AE65B-FA9C-43A4-BD28-308F79E290A9}">
      <dsp:nvSpPr>
        <dsp:cNvPr id="0" name=""/>
        <dsp:cNvSpPr/>
      </dsp:nvSpPr>
      <dsp:spPr>
        <a:xfrm>
          <a:off x="56643" y="2461597"/>
          <a:ext cx="718087" cy="7180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9820D-2B61-4CE7-A2F5-3695252D62C2}">
      <dsp:nvSpPr>
        <dsp:cNvPr id="0" name=""/>
        <dsp:cNvSpPr/>
      </dsp:nvSpPr>
      <dsp:spPr>
        <a:xfrm>
          <a:off x="207442" y="2612395"/>
          <a:ext cx="416490" cy="41649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D9F6B-729A-4739-A536-CE88F4153C1D}">
      <dsp:nvSpPr>
        <dsp:cNvPr id="0" name=""/>
        <dsp:cNvSpPr/>
      </dsp:nvSpPr>
      <dsp:spPr>
        <a:xfrm>
          <a:off x="928606" y="2461597"/>
          <a:ext cx="1692634" cy="71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ptos" panose="020B0004020202020204" pitchFamily="34" charset="0"/>
            </a:rPr>
            <a:t>Winter 2026: </a:t>
          </a:r>
          <a:r>
            <a:rPr lang="en-GB" sz="1400" b="0" kern="1200" dirty="0">
              <a:latin typeface="Aptos" panose="020B0004020202020204" pitchFamily="34" charset="0"/>
            </a:rPr>
            <a:t>Parliamentary process finalised for order</a:t>
          </a:r>
          <a:endParaRPr lang="en-US" sz="1400" kern="1200" dirty="0">
            <a:latin typeface="Aptos" panose="020B0004020202020204" pitchFamily="34" charset="0"/>
          </a:endParaRPr>
        </a:p>
      </dsp:txBody>
      <dsp:txXfrm>
        <a:off x="928606" y="2461597"/>
        <a:ext cx="1692634" cy="718087"/>
      </dsp:txXfrm>
    </dsp:sp>
    <dsp:sp modelId="{17E1064A-09FF-46D8-8153-C8792B8ED9FF}">
      <dsp:nvSpPr>
        <dsp:cNvPr id="0" name=""/>
        <dsp:cNvSpPr/>
      </dsp:nvSpPr>
      <dsp:spPr>
        <a:xfrm>
          <a:off x="56643" y="3736706"/>
          <a:ext cx="718087" cy="7180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5473E-B176-4A65-BB62-4A28490509C2}">
      <dsp:nvSpPr>
        <dsp:cNvPr id="0" name=""/>
        <dsp:cNvSpPr/>
      </dsp:nvSpPr>
      <dsp:spPr>
        <a:xfrm>
          <a:off x="207442" y="3887505"/>
          <a:ext cx="416490" cy="416490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045B5-6770-44CC-9B44-1FC158A77DD5}">
      <dsp:nvSpPr>
        <dsp:cNvPr id="0" name=""/>
        <dsp:cNvSpPr/>
      </dsp:nvSpPr>
      <dsp:spPr>
        <a:xfrm>
          <a:off x="928606" y="3736706"/>
          <a:ext cx="1692634" cy="71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May 2027:</a:t>
          </a:r>
          <a:r>
            <a:rPr lang="en-GB" sz="1400" kern="1200"/>
            <a:t> </a:t>
          </a:r>
          <a:br>
            <a:rPr lang="en-GB" sz="1400" kern="1200"/>
          </a:br>
          <a:r>
            <a:rPr lang="en-GB" sz="1400" kern="1200"/>
            <a:t>Elections for the new (shadow) councils</a:t>
          </a:r>
          <a:endParaRPr lang="en-US" sz="1400" kern="1200" dirty="0">
            <a:latin typeface="Aptos" panose="020B0004020202020204" pitchFamily="34" charset="0"/>
          </a:endParaRPr>
        </a:p>
      </dsp:txBody>
      <dsp:txXfrm>
        <a:off x="928606" y="3736706"/>
        <a:ext cx="1692634" cy="718087"/>
      </dsp:txXfrm>
    </dsp:sp>
    <dsp:sp modelId="{D408A0D0-BE32-48E3-A89F-A9B3BBB93FC0}">
      <dsp:nvSpPr>
        <dsp:cNvPr id="0" name=""/>
        <dsp:cNvSpPr/>
      </dsp:nvSpPr>
      <dsp:spPr>
        <a:xfrm>
          <a:off x="56643" y="5011816"/>
          <a:ext cx="718087" cy="7180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EC5D6-DD82-4E8A-A266-82952A0AE96B}">
      <dsp:nvSpPr>
        <dsp:cNvPr id="0" name=""/>
        <dsp:cNvSpPr/>
      </dsp:nvSpPr>
      <dsp:spPr>
        <a:xfrm>
          <a:off x="207442" y="5162614"/>
          <a:ext cx="416490" cy="41649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61CA8-C35D-4C60-88F1-469AFC613D3A}">
      <dsp:nvSpPr>
        <dsp:cNvPr id="0" name=""/>
        <dsp:cNvSpPr/>
      </dsp:nvSpPr>
      <dsp:spPr>
        <a:xfrm>
          <a:off x="928606" y="5011816"/>
          <a:ext cx="1692634" cy="71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ptos" panose="020B0004020202020204" pitchFamily="34" charset="0"/>
            </a:rPr>
            <a:t>April 2028 (Vesting Day):</a:t>
          </a:r>
          <a:r>
            <a:rPr lang="en-GB" sz="1400" kern="1200" dirty="0">
              <a:latin typeface="Aptos" panose="020B0004020202020204" pitchFamily="34" charset="0"/>
            </a:rPr>
            <a:t> </a:t>
          </a:r>
          <a:br>
            <a:rPr lang="en-GB" sz="1400" kern="1200" dirty="0">
              <a:latin typeface="Aptos" panose="020B0004020202020204" pitchFamily="34" charset="0"/>
            </a:rPr>
          </a:br>
          <a:r>
            <a:rPr lang="en-GB" sz="1400" kern="1200" dirty="0">
              <a:latin typeface="Aptos" panose="020B0004020202020204" pitchFamily="34" charset="0"/>
            </a:rPr>
            <a:t>New councils begin. Current councils close</a:t>
          </a:r>
          <a:endParaRPr lang="en-US" sz="1400" kern="1200" dirty="0">
            <a:latin typeface="Aptos" panose="020B0004020202020204" pitchFamily="34" charset="0"/>
          </a:endParaRPr>
        </a:p>
      </dsp:txBody>
      <dsp:txXfrm>
        <a:off x="928606" y="5011816"/>
        <a:ext cx="1692634" cy="718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67A42-C82E-4761-88C9-FBE205FEE66C}" type="datetimeFigureOut">
              <a:rPr lang="en-GB" smtClean="0"/>
              <a:t>16/07/2026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B1AFE-27B5-4DE8-B46A-BA6D4B942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35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D2DD51-975A-DD9A-945F-1869D0CAB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b="31559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4F12C51-B9F3-0804-5098-E7E9956AE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97145"/>
            <a:ext cx="12192000" cy="856457"/>
          </a:xfrm>
        </p:spPr>
        <p:txBody>
          <a:bodyPr>
            <a:normAutofit fontScale="90000"/>
          </a:bodyPr>
          <a:lstStyle>
            <a:lvl1pPr algn="ctr">
              <a:defRPr b="1">
                <a:latin typeface="Aptos" panose="020B00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343CA3-2F34-E23F-FC50-0F0339ABE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45678"/>
            <a:ext cx="12192000" cy="524668"/>
          </a:xfrm>
        </p:spPr>
        <p:txBody>
          <a:bodyPr/>
          <a:lstStyle>
            <a:lvl1pPr algn="ctr">
              <a:buNone/>
              <a:defRPr>
                <a:latin typeface="Aptos" panose="020B00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E2ED21-2C83-6384-A348-CA6DA091D4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65" y="464120"/>
            <a:ext cx="5504986" cy="21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8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F5B6-7FD4-9986-8415-219DD80F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55F66-A5BE-E497-CF08-183C527F0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064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79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987569-3006-9B28-34DB-CC3E8D4FB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9D092-C235-A560-81D1-B5E76971C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8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4893EF-D2CC-4C35-8865-95E73BF76C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74" y="5343172"/>
            <a:ext cx="2884419" cy="112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4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groups/teamlancashire" TargetMode="External"/><Relationship Id="rId2" Type="http://schemas.openxmlformats.org/officeDocument/2006/relationships/hyperlink" Target="http://www.lancashire.gov.uk/staf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2467-139C-B084-18B2-A407CDD2B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[insert service name] briefing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7A8F9F-CFD7-6354-0352-1751FB6677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65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3415F-F2D0-E154-2A85-1577E02E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What is Local Government Reorganisation (LGR)?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035C4D-5FBB-A0AF-786F-D7C1F97C3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000"/>
              <a:t>LGR is a UK Government plan to simplify council structures and improve local services</a:t>
            </a:r>
            <a:endParaRPr lang="en-US" sz="2000"/>
          </a:p>
          <a:p>
            <a:pPr lvl="0"/>
            <a:r>
              <a:rPr lang="en-GB" sz="2000"/>
              <a:t>The aims are to:</a:t>
            </a:r>
            <a:endParaRPr lang="en-US" sz="2000"/>
          </a:p>
          <a:p>
            <a:pPr lvl="1"/>
            <a:r>
              <a:rPr lang="en-GB" sz="2000"/>
              <a:t>Make councils more efficient and financially stable</a:t>
            </a:r>
            <a:endParaRPr lang="en-US" sz="2000"/>
          </a:p>
          <a:p>
            <a:pPr lvl="1"/>
            <a:r>
              <a:rPr lang="en-GB" sz="2000"/>
              <a:t>Improve service quality and accountability</a:t>
            </a:r>
            <a:endParaRPr lang="en-US" sz="2000"/>
          </a:p>
          <a:p>
            <a:pPr lvl="1"/>
            <a:r>
              <a:rPr lang="en-GB" sz="2000"/>
              <a:t>Give more power and decision-making to local communities</a:t>
            </a:r>
            <a:endParaRPr lang="en-US" sz="2000"/>
          </a:p>
          <a:p>
            <a:pPr lvl="0"/>
            <a:r>
              <a:rPr lang="en-GB" sz="2000"/>
              <a:t>Lancashire currently has a two-tier system:</a:t>
            </a:r>
            <a:endParaRPr lang="en-US" sz="2000"/>
          </a:p>
          <a:p>
            <a:pPr lvl="1"/>
            <a:r>
              <a:rPr lang="en-GB" sz="2000"/>
              <a:t>Lancashire County Council </a:t>
            </a:r>
            <a:endParaRPr lang="en-US" sz="2000"/>
          </a:p>
          <a:p>
            <a:pPr lvl="1"/>
            <a:r>
              <a:rPr lang="en-GB" sz="2000"/>
              <a:t>12 district councils </a:t>
            </a:r>
            <a:endParaRPr lang="en-US" sz="2000"/>
          </a:p>
          <a:p>
            <a:pPr lvl="0"/>
            <a:r>
              <a:rPr lang="en-GB" sz="2000"/>
              <a:t>There are also 2 existing unitary authorities (Blackburn with Darwen, Blackpool)</a:t>
            </a:r>
            <a:endParaRPr lang="en-US" sz="2000"/>
          </a:p>
          <a:p>
            <a:pPr lvl="0"/>
            <a:r>
              <a:rPr lang="en-GB" sz="2000"/>
              <a:t>LGR will replace these arrangements with a smaller number of new unitary councils</a:t>
            </a:r>
            <a:endParaRPr lang="en-US" sz="2000"/>
          </a:p>
          <a:p>
            <a:pPr lvl="0"/>
            <a:r>
              <a:rPr lang="en-GB" sz="2000"/>
              <a:t>Each new council will be responsible for delivering all local services in its area</a:t>
            </a:r>
            <a:endParaRPr lang="en-US" sz="2000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07A8-F5FE-474A-3059-FF8611FEB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Government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5F9D-741B-62B7-F663-F9BE9AA88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Government has decided that Lancashire will have 4 new unitary councils.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E5550-389B-F295-1CEA-DEE1935E535A}"/>
              </a:ext>
            </a:extLst>
          </p:cNvPr>
          <p:cNvSpPr txBox="1"/>
          <p:nvPr/>
        </p:nvSpPr>
        <p:spPr>
          <a:xfrm>
            <a:off x="2019300" y="3201101"/>
            <a:ext cx="46440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North</a:t>
            </a:r>
            <a:r>
              <a:rPr lang="en-GB" dirty="0"/>
              <a:t> - Lancaster, Preston, Ribble Valley </a:t>
            </a:r>
          </a:p>
          <a:p>
            <a:endParaRPr lang="en-GB" dirty="0"/>
          </a:p>
          <a:p>
            <a:r>
              <a:rPr lang="en-GB" b="1" dirty="0"/>
              <a:t>West</a:t>
            </a:r>
            <a:r>
              <a:rPr lang="en-GB" dirty="0"/>
              <a:t> - Fylde, Wyre, Blackpool </a:t>
            </a:r>
            <a:r>
              <a:rPr lang="en-GB" b="1" dirty="0"/>
              <a:t> </a:t>
            </a:r>
          </a:p>
          <a:p>
            <a:endParaRPr lang="en-GB" dirty="0"/>
          </a:p>
          <a:p>
            <a:r>
              <a:rPr lang="en-GB" b="1" dirty="0"/>
              <a:t>East</a:t>
            </a:r>
            <a:r>
              <a:rPr lang="en-GB" dirty="0"/>
              <a:t> - Blackburn with Darwen, Hyndburn, Rossendale, Pendle, Burnley </a:t>
            </a:r>
          </a:p>
          <a:p>
            <a:endParaRPr lang="en-GB" dirty="0"/>
          </a:p>
          <a:p>
            <a:r>
              <a:rPr lang="en-GB" b="1" dirty="0"/>
              <a:t>South </a:t>
            </a:r>
            <a:r>
              <a:rPr lang="en-GB" dirty="0"/>
              <a:t>- Chorley, South Ribble, West Lancashire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957747-C067-D18B-E349-70790CCCA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647" y="2386647"/>
            <a:ext cx="2974221" cy="36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4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F8336-F8AD-9554-7980-08A4226F8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happens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9FC95-1E6F-C7CE-7B7A-B894B209D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8175171" cy="4286882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Government will draft a Structural Change Order (SCO) to formally create the new council arrangements for Lancashire.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The SCO is the legal document that establishes the new unitary councils.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Existing councils will continue to operate as normal during the transition period.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An implementation team of officers from the existing councils will support the transition.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Arrangements will be developed for a Joint Committee, made up of </a:t>
            </a:r>
            <a:r>
              <a:rPr lang="en-US" sz="1600" dirty="0" err="1"/>
              <a:t>councillors</a:t>
            </a:r>
            <a:r>
              <a:rPr lang="en-US" sz="1600" dirty="0"/>
              <a:t> from the existing councils.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/>
              <a:t>Councillors</a:t>
            </a:r>
            <a:r>
              <a:rPr lang="en-US" sz="1600" dirty="0"/>
              <a:t> for the new councils will be elected in </a:t>
            </a:r>
            <a:r>
              <a:rPr lang="en-US" sz="1600" b="1" dirty="0"/>
              <a:t>May 2027</a:t>
            </a:r>
            <a:r>
              <a:rPr lang="en-US" sz="1600" dirty="0"/>
              <a:t>.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They will form shadow councils to prepare for the new authorities taking over.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Shadow councils will agree budgets, appoint senior officers and establish governance arrangements.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Vesting Day is 1 April 2028</a:t>
            </a:r>
            <a:r>
              <a:rPr lang="en-US" sz="1600" dirty="0"/>
              <a:t>, when the new councils officially take over.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On Vesting Day, staff, services, assets and responsibilities will transfer to the new councils.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Existing councils will cease to exist on Vesting Day.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0A0E540-8730-3681-F3AE-F0DF87E2F4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610991"/>
              </p:ext>
            </p:extLst>
          </p:nvPr>
        </p:nvGraphicFramePr>
        <p:xfrm>
          <a:off x="9013371" y="-1409701"/>
          <a:ext cx="2677885" cy="819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28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75DC-80E1-DD5B-5266-C73E2B3B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does this mean for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2212F-91E4-9B00-883C-172B5143B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342900"/>
            <a:r>
              <a:rPr lang="en-GB" sz="1800" dirty="0">
                <a:solidFill>
                  <a:srgbClr val="373545"/>
                </a:solidFill>
                <a:latin typeface="Calibri"/>
              </a:rPr>
              <a:t>For most staff, it will be business as usual until Vesting Day in April 2028.</a:t>
            </a:r>
          </a:p>
          <a:p>
            <a:pPr marL="514350" indent="-342900"/>
            <a:r>
              <a:rPr lang="en-GB" sz="1800" dirty="0">
                <a:solidFill>
                  <a:srgbClr val="373545"/>
                </a:solidFill>
                <a:latin typeface="Calibri"/>
              </a:rPr>
              <a:t>Lancashire County Council will remain your employer until Vesting Day.</a:t>
            </a:r>
          </a:p>
          <a:p>
            <a:pPr marL="514350" indent="-342900"/>
            <a:r>
              <a:rPr lang="en-GB" sz="1800" dirty="0">
                <a:solidFill>
                  <a:srgbClr val="373545"/>
                </a:solidFill>
                <a:latin typeface="Calibri"/>
              </a:rPr>
              <a:t>After Vesting Day you will transfer to one of the new councils.</a:t>
            </a:r>
          </a:p>
          <a:p>
            <a:pPr marL="514350" indent="-342900"/>
            <a:r>
              <a:rPr lang="en-GB" sz="1800" dirty="0">
                <a:solidFill>
                  <a:srgbClr val="373545"/>
                </a:solidFill>
              </a:rPr>
              <a:t>LGR is about changing council structures, not reducing the services residents rely on.</a:t>
            </a:r>
          </a:p>
          <a:p>
            <a:pPr marL="514350" indent="-342900"/>
            <a:r>
              <a:rPr lang="en-GB" sz="1800" dirty="0">
                <a:solidFill>
                  <a:srgbClr val="373545"/>
                </a:solidFill>
                <a:latin typeface="Calibri"/>
              </a:rPr>
              <a:t>New councils may bring opportunities for new roles, skills development and career progression.</a:t>
            </a:r>
          </a:p>
          <a:p>
            <a:pPr marL="514350" indent="-342900"/>
            <a:r>
              <a:rPr lang="en-GB" sz="1800" dirty="0"/>
              <a:t>Some senior management roles are likely to be reviewed as new council structures are put in place. </a:t>
            </a:r>
          </a:p>
          <a:p>
            <a:pPr marL="514350" indent="-342900"/>
            <a:r>
              <a:rPr lang="en-GB" sz="1800" dirty="0"/>
              <a:t>We do not currently expect a large-scale voluntary redundancy programme. </a:t>
            </a:r>
          </a:p>
          <a:p>
            <a:pPr marL="514350" indent="-342900"/>
            <a:r>
              <a:rPr lang="en-GB" sz="1800" dirty="0"/>
              <a:t>TUPE regulations will protect staff terms and conditions when transferring to the new council. </a:t>
            </a:r>
          </a:p>
          <a:p>
            <a:pPr marL="514350" indent="-342900"/>
            <a:r>
              <a:rPr lang="en-GB" sz="1800" dirty="0"/>
              <a:t>Existing terms and conditions, policies and pension arrangements will remain unchanged until Vesting Day.</a:t>
            </a:r>
          </a:p>
          <a:p>
            <a:pPr marL="514350" indent="-342900"/>
            <a:r>
              <a:rPr lang="en-GB" sz="1800" dirty="0"/>
              <a:t>Staff who are members of the Local Government Pension Scheme (LGPS) will remain in the scheme, and their pension benefits will continue to be protected. </a:t>
            </a:r>
          </a:p>
          <a:p>
            <a:pPr marL="514350" indent="-342900"/>
            <a:endParaRPr lang="en-GB" sz="1800" dirty="0"/>
          </a:p>
          <a:p>
            <a:pPr marL="17145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29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7B261-A373-B7F4-90FE-E59250591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2CB8-29AE-096D-8FAD-9FA21588F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does this mean for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9C6F4-59A5-6994-7AB4-10FE3DCED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1800" dirty="0"/>
              <a:t>After Vesting Day, work will begin to create a single set of terms and conditions and employment policies for the new councils, with the aim of ensuring fairness and consistency for all staff.</a:t>
            </a:r>
          </a:p>
          <a:p>
            <a:pPr lvl="0"/>
            <a:r>
              <a:rPr lang="en-GB" sz="1800" dirty="0"/>
              <a:t>Any proposed changes affecting staff will follow a full HR process and include consultation with staff and trade unions. </a:t>
            </a:r>
          </a:p>
          <a:p>
            <a:pPr lvl="0"/>
            <a:r>
              <a:rPr lang="en-GB" sz="1800" dirty="0"/>
              <a:t>Decisions about office locations and ways of working have not yet been made. </a:t>
            </a:r>
          </a:p>
          <a:p>
            <a:pPr lvl="0"/>
            <a:r>
              <a:rPr lang="en-GB" sz="1800" dirty="0"/>
              <a:t>Any future changes will take account of service needs, travel implications, hybrid working arrangements and available buildings.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9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4B2AB-4447-BB48-CFBC-04A3D69C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it means for [insert service name]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C3C4D-840A-AEF5-21CE-0709B719F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rgbClr val="373545"/>
                </a:solidFill>
                <a:latin typeface="Calibri"/>
              </a:rPr>
              <a:t>[insert information for your service, </a:t>
            </a:r>
            <a:r>
              <a:rPr lang="en-GB" err="1">
                <a:solidFill>
                  <a:srgbClr val="373545"/>
                </a:solidFill>
                <a:latin typeface="Calibri"/>
              </a:rPr>
              <a:t>eg</a:t>
            </a:r>
            <a:r>
              <a:rPr lang="en-GB">
                <a:solidFill>
                  <a:srgbClr val="373545"/>
                </a:solidFill>
                <a:latin typeface="Calibri"/>
              </a:rPr>
              <a:t> if you already have information about your team/teams that has been confirmed by a senior leader, you can add this here].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84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91F40-F06B-DEEB-7806-8964E1630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Keep up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3B8EA-A37D-C1B2-E871-853E41BF0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342900"/>
            <a:r>
              <a:rPr lang="en-GB" sz="1800">
                <a:solidFill>
                  <a:srgbClr val="373545"/>
                </a:solidFill>
              </a:rPr>
              <a:t>Regular updates will be available through: </a:t>
            </a:r>
          </a:p>
          <a:p>
            <a:pPr marL="971550" lvl="1" indent="-342900"/>
            <a:r>
              <a:rPr lang="en-GB" sz="1800">
                <a:solidFill>
                  <a:srgbClr val="373545"/>
                </a:solidFill>
              </a:rPr>
              <a:t>the Intranet</a:t>
            </a:r>
          </a:p>
          <a:p>
            <a:pPr marL="971550" lvl="1" indent="-342900"/>
            <a:r>
              <a:rPr lang="en-GB" sz="1800">
                <a:solidFill>
                  <a:srgbClr val="373545"/>
                </a:solidFill>
              </a:rPr>
              <a:t>Staff website: </a:t>
            </a:r>
            <a:r>
              <a:rPr lang="en-GB" sz="1800">
                <a:solidFill>
                  <a:srgbClr val="373545"/>
                </a:solidFill>
                <a:hlinkClick r:id="rId2"/>
              </a:rPr>
              <a:t>www.lancashire.gov.uk/staff</a:t>
            </a:r>
            <a:r>
              <a:rPr lang="en-GB" sz="1800">
                <a:solidFill>
                  <a:srgbClr val="373545"/>
                </a:solidFill>
              </a:rPr>
              <a:t> </a:t>
            </a:r>
          </a:p>
          <a:p>
            <a:pPr marL="971550" lvl="1" indent="-342900"/>
            <a:r>
              <a:rPr lang="en-GB" sz="1800">
                <a:solidFill>
                  <a:srgbClr val="373545"/>
                </a:solidFill>
              </a:rPr>
              <a:t>The Team Lancashire Facebook Group </a:t>
            </a:r>
          </a:p>
          <a:p>
            <a:pPr marL="1428750" lvl="2" indent="-342900"/>
            <a:r>
              <a:rPr lang="en-GB" sz="1800">
                <a:solidFill>
                  <a:srgbClr val="373545"/>
                </a:solidFill>
              </a:rPr>
              <a:t>Search for ‘Team Lancashire’ on Facebook or visit: </a:t>
            </a:r>
            <a:r>
              <a:rPr lang="en-GB" sz="1800">
                <a:solidFill>
                  <a:srgbClr val="373545"/>
                </a:solidFill>
                <a:hlinkClick r:id="rId3"/>
              </a:rPr>
              <a:t>www.facebook.com/groups/teamlancashire</a:t>
            </a:r>
            <a:r>
              <a:rPr lang="en-GB" sz="1800">
                <a:solidFill>
                  <a:srgbClr val="373545"/>
                </a:solidFill>
              </a:rPr>
              <a:t> </a:t>
            </a:r>
          </a:p>
          <a:p>
            <a:pPr marL="628650" lvl="1" indent="0">
              <a:buNone/>
            </a:pPr>
            <a:endParaRPr lang="en-GB" sz="1800">
              <a:solidFill>
                <a:srgbClr val="373545"/>
              </a:solidFill>
            </a:endParaRPr>
          </a:p>
          <a:p>
            <a:pPr marL="514350" indent="-342900"/>
            <a:r>
              <a:rPr lang="en-GB" sz="1800">
                <a:solidFill>
                  <a:srgbClr val="373545"/>
                </a:solidFill>
              </a:rPr>
              <a:t>Make sure your address is correct in Oracle to make sure you receive important information</a:t>
            </a:r>
          </a:p>
          <a:p>
            <a:pPr marL="171450" indent="0">
              <a:buNone/>
            </a:pPr>
            <a:endParaRPr lang="en-GB" sz="1800">
              <a:solidFill>
                <a:srgbClr val="373545"/>
              </a:solidFill>
            </a:endParaRPr>
          </a:p>
          <a:p>
            <a:pPr marL="514350" indent="-342900"/>
            <a:r>
              <a:rPr lang="en-GB" sz="1800">
                <a:solidFill>
                  <a:srgbClr val="373545"/>
                </a:solidFill>
              </a:rPr>
              <a:t>You will have opportunities to ask questions and find out more through: </a:t>
            </a:r>
          </a:p>
          <a:p>
            <a:pPr marL="971550" lvl="1" indent="-342900"/>
            <a:r>
              <a:rPr lang="en-GB" sz="1800">
                <a:solidFill>
                  <a:srgbClr val="373545"/>
                </a:solidFill>
              </a:rPr>
              <a:t>Staff briefings</a:t>
            </a:r>
          </a:p>
          <a:p>
            <a:pPr marL="971550" lvl="1" indent="-342900"/>
            <a:r>
              <a:rPr lang="en-GB" sz="1800">
                <a:solidFill>
                  <a:srgbClr val="373545"/>
                </a:solidFill>
              </a:rPr>
              <a:t>Online Q&amp;A sessions</a:t>
            </a:r>
          </a:p>
          <a:p>
            <a:pPr marL="971550" lvl="1" indent="-342900"/>
            <a:r>
              <a:rPr lang="en-GB" sz="1800">
                <a:solidFill>
                  <a:srgbClr val="373545"/>
                </a:solidFill>
              </a:rPr>
              <a:t>Updates and information on the Intranet and staff website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243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CC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C5A77"/>
      </a:accent1>
      <a:accent2>
        <a:srgbClr val="C7E4DB"/>
      </a:accent2>
      <a:accent3>
        <a:srgbClr val="578793"/>
      </a:accent3>
      <a:accent4>
        <a:srgbClr val="7A8C8E"/>
      </a:accent4>
      <a:accent5>
        <a:srgbClr val="84ACB6"/>
      </a:accent5>
      <a:accent6>
        <a:srgbClr val="BFBFBF"/>
      </a:accent6>
      <a:hlink>
        <a:srgbClr val="3A5A62"/>
      </a:hlink>
      <a:folHlink>
        <a:srgbClr val="266F8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8A7D6679437246A58C7E060CA4407D" ma:contentTypeVersion="23" ma:contentTypeDescription="Create a new document." ma:contentTypeScope="" ma:versionID="1f30d5b92792607d9ceee7f96b3e9470">
  <xsd:schema xmlns:xsd="http://www.w3.org/2001/XMLSchema" xmlns:xs="http://www.w3.org/2001/XMLSchema" xmlns:p="http://schemas.microsoft.com/office/2006/metadata/properties" xmlns:ns2="b15f4876-e7cb-414d-b8e5-3e796932808b" xmlns:ns3="db6ea7bd-5f05-4f12-8d08-84dc903f89d0" targetNamespace="http://schemas.microsoft.com/office/2006/metadata/properties" ma:root="true" ma:fieldsID="323a016fd2aa01f0f9a0600af32821db" ns2:_="" ns3:_="">
    <xsd:import namespace="b15f4876-e7cb-414d-b8e5-3e796932808b"/>
    <xsd:import namespace="db6ea7bd-5f05-4f12-8d08-84dc903f89d0"/>
    <xsd:element name="properties">
      <xsd:complexType>
        <xsd:sequence>
          <xsd:element name="documentManagement">
            <xsd:complexType>
              <xsd:all>
                <xsd:element ref="ns2:Emailedby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_Flow_SignoffStatus" minOccurs="0"/>
                <xsd:element ref="ns2:MediaServiceSearchProperties" minOccurs="0"/>
                <xsd:element ref="ns2:Takenby" minOccurs="0"/>
                <xsd:element ref="ns2:Consent_x002f_CopyrightExpirydat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f4876-e7cb-414d-b8e5-3e796932808b" elementFormDefault="qualified">
    <xsd:import namespace="http://schemas.microsoft.com/office/2006/documentManagement/types"/>
    <xsd:import namespace="http://schemas.microsoft.com/office/infopath/2007/PartnerControls"/>
    <xsd:element name="Emailedby" ma:index="3" nillable="true" ma:displayName="Emailed by" ma:format="Dropdown" ma:list="UserInfo" ma:SharePointGroup="0" ma:internalName="Emailedby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6bfaf0b-f29b-4ed2-8d75-892493c0d2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hidden="true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hidden="true" ma:internalName="MediaServiceOCR" ma:readOnly="true">
      <xsd:simpleType>
        <xsd:restriction base="dms:Note"/>
      </xsd:simpleType>
    </xsd:element>
    <xsd:element name="_Flow_SignoffStatus" ma:index="24" nillable="true" ma:displayName="Sign-off status" ma:hidden="true" ma:internalName="Sign_x002d_off_x0020_status" ma:readOnly="fals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akenby" ma:index="27" nillable="true" ma:displayName="Taken by" ma:format="Dropdown" ma:list="UserInfo" ma:SharePointGroup="0" ma:internalName="Taken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sent_x002f_CopyrightExpirydate" ma:index="28" nillable="true" ma:displayName="Consent / Copyright Expiry date" ma:format="DateOnly" ma:internalName="Consent_x002f_CopyrightExpirydate">
      <xsd:simpleType>
        <xsd:restriction base="dms:DateTim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ea7bd-5f05-4f12-8d08-84dc903f89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18" nillable="true" ma:displayName="Taxonomy Catch All Column" ma:hidden="true" ma:list="{c02db657-725b-4feb-b0c6-2629d1b88bc6}" ma:internalName="TaxCatchAll" ma:readOnly="false" ma:showField="CatchAllData" ma:web="db6ea7bd-5f05-4f12-8d08-84dc903f89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5f4876-e7cb-414d-b8e5-3e796932808b">
      <Terms xmlns="http://schemas.microsoft.com/office/infopath/2007/PartnerControls"/>
    </lcf76f155ced4ddcb4097134ff3c332f>
    <TaxCatchAll xmlns="db6ea7bd-5f05-4f12-8d08-84dc903f89d0" xsi:nil="true"/>
    <Emailedby xmlns="b15f4876-e7cb-414d-b8e5-3e796932808b">
      <UserInfo>
        <DisplayName/>
        <AccountId xsi:nil="true"/>
        <AccountType/>
      </UserInfo>
    </Emailedby>
    <Takenby xmlns="b15f4876-e7cb-414d-b8e5-3e796932808b">
      <UserInfo>
        <DisplayName/>
        <AccountId xsi:nil="true"/>
        <AccountType/>
      </UserInfo>
    </Takenby>
    <Consent_x002f_CopyrightExpirydate xmlns="b15f4876-e7cb-414d-b8e5-3e796932808b" xsi:nil="true"/>
    <_Flow_SignoffStatus xmlns="b15f4876-e7cb-414d-b8e5-3e796932808b" xsi:nil="true"/>
  </documentManagement>
</p:properties>
</file>

<file path=customXml/itemProps1.xml><?xml version="1.0" encoding="utf-8"?>
<ds:datastoreItem xmlns:ds="http://schemas.openxmlformats.org/officeDocument/2006/customXml" ds:itemID="{BF90D47E-D77E-49F9-A5B1-72EC9B6EBC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f4876-e7cb-414d-b8e5-3e796932808b"/>
    <ds:schemaRef ds:uri="db6ea7bd-5f05-4f12-8d08-84dc903f8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E0DC63-1890-446C-941A-4B65472DBA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C6CFCC-5A28-4E84-9014-AC37505B5A68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b5de3eb1-870f-4662-b4bf-3aad02f7e138"/>
    <ds:schemaRef ds:uri="1530453b-c481-4122-a6f0-b01eb2c7251c"/>
    <ds:schemaRef ds:uri="http://schemas.microsoft.com/office/infopath/2007/PartnerControls"/>
    <ds:schemaRef ds:uri="http://www.w3.org/XML/1998/namespace"/>
    <ds:schemaRef ds:uri="b15f4876-e7cb-414d-b8e5-3e796932808b"/>
    <ds:schemaRef ds:uri="db6ea7bd-5f05-4f12-8d08-84dc903f89d0"/>
  </ds:schemaRefs>
</ds:datastoreItem>
</file>

<file path=docMetadata/LabelInfo.xml><?xml version="1.0" encoding="utf-8"?>
<clbl:labelList xmlns:clbl="http://schemas.microsoft.com/office/2020/mipLabelMetadata">
  <clbl:label id="{9f683e26-d8b9-4609-9ec4-e1a36e4bb4d2}" enabled="0" method="" siteId="{9f683e26-d8b9-4609-9ec4-e1a36e4bb4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757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Office Theme</vt:lpstr>
      <vt:lpstr>[insert service name] briefing</vt:lpstr>
      <vt:lpstr>What is Local Government Reorganisation (LGR)?</vt:lpstr>
      <vt:lpstr>Government decision</vt:lpstr>
      <vt:lpstr>What happens next?</vt:lpstr>
      <vt:lpstr>What does this mean for you?</vt:lpstr>
      <vt:lpstr>What does this mean for you?</vt:lpstr>
      <vt:lpstr>What it means for [insert service name]</vt:lpstr>
      <vt:lpstr>Keep up to 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Eliana Miriam Hardman</dc:creator>
  <cp:lastModifiedBy>Jolly, Jody</cp:lastModifiedBy>
  <cp:revision>2</cp:revision>
  <dcterms:created xsi:type="dcterms:W3CDTF">2023-11-13T12:48:15Z</dcterms:created>
  <dcterms:modified xsi:type="dcterms:W3CDTF">2026-07-16T08:08:46Z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0x0101008B8A7D6679437246A58C7E060CA4407D</vt:lpwstr>
  </property>
  <property fmtid="{D5CDD505-2E9C-101B-9397-08002B2CF9AE}" pid="3" name="MediaServiceImageTags">
    <vt:lpwstr/>
  </property>
</Properties>
</file>