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8" r:id="rId8"/>
    <p:sldId id="259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wood, Denis" userId="1e211306-de97-456c-9472-080ae84d0a32" providerId="ADAL" clId="{126B3605-8879-4AA3-A63E-62D34B6373D9}"/>
    <pc:docChg chg="modSld">
      <pc:chgData name="Greenwood, Denis" userId="1e211306-de97-456c-9472-080ae84d0a32" providerId="ADAL" clId="{126B3605-8879-4AA3-A63E-62D34B6373D9}" dt="2025-04-01T13:23:16.652" v="2" actId="20577"/>
      <pc:docMkLst>
        <pc:docMk/>
      </pc:docMkLst>
      <pc:sldChg chg="modSp mod">
        <pc:chgData name="Greenwood, Denis" userId="1e211306-de97-456c-9472-080ae84d0a32" providerId="ADAL" clId="{126B3605-8879-4AA3-A63E-62D34B6373D9}" dt="2025-04-01T13:23:16.652" v="2" actId="20577"/>
        <pc:sldMkLst>
          <pc:docMk/>
          <pc:sldMk cId="1816778206" sldId="258"/>
        </pc:sldMkLst>
        <pc:spChg chg="mod">
          <ac:chgData name="Greenwood, Denis" userId="1e211306-de97-456c-9472-080ae84d0a32" providerId="ADAL" clId="{126B3605-8879-4AA3-A63E-62D34B6373D9}" dt="2025-04-01T13:23:16.652" v="2" actId="20577"/>
          <ac:spMkLst>
            <pc:docMk/>
            <pc:sldMk cId="1816778206" sldId="258"/>
            <ac:spMk id="3" creationId="{B8504767-D28A-720F-60A5-F4277AE6446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dirty="0"/>
              <a:t>Sourcing Update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21/22</c:v>
                </c:pt>
                <c:pt idx="1">
                  <c:v>22/23</c:v>
                </c:pt>
                <c:pt idx="2">
                  <c:v>23/24</c:v>
                </c:pt>
                <c:pt idx="3">
                  <c:v>24/25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0.34</c:v>
                </c:pt>
                <c:pt idx="2">
                  <c:v>0.32</c:v>
                </c:pt>
                <c:pt idx="3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43-4258-B61E-7725ABCDEE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Residential Dementia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21/22</c:v>
                </c:pt>
                <c:pt idx="1">
                  <c:v>22/23</c:v>
                </c:pt>
                <c:pt idx="2">
                  <c:v>23/24</c:v>
                </c:pt>
                <c:pt idx="3">
                  <c:v>24/25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</c:v>
                </c:pt>
                <c:pt idx="1">
                  <c:v>0.21</c:v>
                </c:pt>
                <c:pt idx="2">
                  <c:v>0.25</c:v>
                </c:pt>
                <c:pt idx="3">
                  <c:v>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43-4258-B61E-7725ABCDEE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Nursing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21/22</c:v>
                </c:pt>
                <c:pt idx="1">
                  <c:v>22/23</c:v>
                </c:pt>
                <c:pt idx="2">
                  <c:v>23/24</c:v>
                </c:pt>
                <c:pt idx="3">
                  <c:v>24/25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0.34</c:v>
                </c:pt>
                <c:pt idx="1">
                  <c:v>0.36</c:v>
                </c:pt>
                <c:pt idx="2">
                  <c:v>0.28999999999999998</c:v>
                </c:pt>
                <c:pt idx="3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43-4258-B61E-7725ABCDEE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 Dementia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21/22</c:v>
                </c:pt>
                <c:pt idx="1">
                  <c:v>22/23</c:v>
                </c:pt>
                <c:pt idx="2">
                  <c:v>23/24</c:v>
                </c:pt>
                <c:pt idx="3">
                  <c:v>24/25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0.09</c:v>
                </c:pt>
                <c:pt idx="1">
                  <c:v>0.09</c:v>
                </c:pt>
                <c:pt idx="2">
                  <c:v>0.11</c:v>
                </c:pt>
                <c:pt idx="3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43-4258-B61E-7725ABCDEE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Mental Health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21/22</c:v>
                </c:pt>
                <c:pt idx="1">
                  <c:v>22/23</c:v>
                </c:pt>
                <c:pt idx="2">
                  <c:v>23/24</c:v>
                </c:pt>
                <c:pt idx="3">
                  <c:v>24/25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%">
                  <c:v>0.03</c:v>
                </c:pt>
                <c:pt idx="3" formatCode="0%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B43-4258-B61E-7725ABCDEEC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LDA</c:v>
                </c:pt>
              </c:strCache>
            </c:strRef>
          </c:tx>
          <c:spPr>
            <a:ln w="349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21/22</c:v>
                </c:pt>
                <c:pt idx="1">
                  <c:v>22/23</c:v>
                </c:pt>
                <c:pt idx="2">
                  <c:v>23/24</c:v>
                </c:pt>
                <c:pt idx="3">
                  <c:v>24/25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0%">
                  <c:v>0</c:v>
                </c:pt>
                <c:pt idx="1">
                  <c:v>0</c:v>
                </c:pt>
                <c:pt idx="2">
                  <c:v>0</c:v>
                </c:pt>
                <c:pt idx="3" formatCode="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B43-4258-B61E-7725ABCDE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4668383"/>
        <c:axId val="1504658783"/>
      </c:lineChart>
      <c:catAx>
        <c:axId val="150466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658783"/>
        <c:crosses val="autoZero"/>
        <c:auto val="1"/>
        <c:lblAlgn val="ctr"/>
        <c:lblOffset val="100"/>
        <c:noMultiLvlLbl val="0"/>
      </c:catAx>
      <c:valAx>
        <c:axId val="150465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668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7A42-C82E-4761-88C9-FBE205FEE66C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1AFE-27B5-4DE8-B46A-BA6D4B942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5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0DF037-37C8-4C93-32EB-4E6D2FDBA1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11C71-B8E0-9C1F-ECE0-DD7EF9D57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984" y="1110457"/>
            <a:ext cx="5760378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213E6-60D2-6826-A4C9-7572C83DB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984" y="3590132"/>
            <a:ext cx="5760378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B2E2D-AC1C-E406-FD58-108480F8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67D6-D9B1-53BD-864D-DF671633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15FC-3D05-C295-5B89-1A008C22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8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6CD9-597D-952D-059F-F8522274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C04A7-DCFE-55AB-F8CE-7A972DE78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511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301E2-3A56-4FBA-3AE4-F48D107D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AFC2F-B06A-F057-E104-9CC9F3FD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CB04-91C5-B649-080F-604E842A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3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7B645-E8EC-C491-C5BF-F7268243E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79478"/>
            <a:ext cx="2628900" cy="44178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4E77D-7F0F-AF04-3B4E-9B0DC286B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79478"/>
            <a:ext cx="7734300" cy="4417887"/>
          </a:xfrm>
        </p:spPr>
        <p:txBody>
          <a:bodyPr vert="eaVert"/>
          <a:lstStyle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6E663-460C-8CD3-061D-1C714C23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54C43-ECB5-E591-3C38-2A3C32F8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7F87C-4186-6FED-288F-FD846A1B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0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F5B6-7FD4-9986-8415-219DD80F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5F66-A5BE-E497-CF08-183C527F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06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AA48E-4663-4A8E-71B8-B9825DA2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48DA5-31A7-E509-A2FA-AF833B1D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F371-EBCE-8176-3671-2D6A3232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9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4133-157B-8410-3FB4-A4281058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1453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D0217-F6B2-E18B-5008-596D8B0B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942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980F-BBA3-76B4-3666-51BC49CE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EF9F-8C79-9717-C8DE-B460BA93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49F38-7669-51B2-DDD9-C2529505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5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3734-372C-7441-FBF3-6E5E1201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7CBE-C9AB-E586-54F8-16E33AF14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B0978-4332-CC5C-F352-848564DC0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5979-DBD1-7BE5-8564-F9410862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73950-083E-E132-0D8C-4082B313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039DE-7C21-FA99-0D24-9180616A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8BA8-F2C5-90F0-FECB-3F9BE991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8C858-541A-B6AB-753D-744B0A95E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ED938-2C23-E385-D603-9EA21591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1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5703B-42F8-9D7D-6E0A-AC7A8F7FE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05FEC-DFC4-6CA9-C05A-E5DC1DBD3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1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50C8F-0566-6B9D-6532-C8207FD7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0DFD3-9F08-6144-1E67-9131F05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25CCC-AD59-E284-E467-CE74B15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3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513C-D762-6E5E-B7B7-394DA198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98FC0-F972-99FD-9089-E0C474C1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A65B7-BD1C-4DB5-57AB-4FA74485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A6906-0A61-453A-C8A2-75A95741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1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A112E-7F32-294F-30C5-6E0E0D16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EDE64-43D6-4F5F-DD21-28BE6953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4A9DF-5D16-C878-64A9-40DCD794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8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EB93-1E6B-B00F-1E6D-6D24946B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B7C0-44D2-5E15-2051-419256D5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25567-CA97-8A27-8EEA-3377187A9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D7DD4-4ABF-608C-607B-395FB854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0D530-3778-E7E2-D49A-9F35E7ED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FBD4B-CB65-FBF8-1CA7-FC7332A3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4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4E4C-B9AA-8B3E-3CCA-8669EC5D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3D8C9-F9C7-5A55-C1EC-E6D15ED0A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40EAD-871D-DE65-6B43-D4C29898E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16AFD-9F10-9395-6191-ADC79B48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EF5A9-26EA-C452-71FF-37B07CFE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72495-843C-D17B-0F68-68214BEA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51DAF4-D740-9D07-09D0-27A0BBFE37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87569-3006-9B28-34DB-CC3E8D4F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9D092-C235-A560-81D1-B5E76971C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5E370-A2BA-EE1D-BA6F-A663FEFA5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5CFD-32A1-4DCE-9D3C-416076CE866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E784-ED1E-5065-DF6A-00D8198D4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8AD3-2858-D2DB-948D-839BAE4CA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A93A-186F-C2C8-E531-BADBDAFB5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 Navigation - Residential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CC12C-9A28-14A1-522B-1FD044B9A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Residential Team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44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415F-F2D0-E154-2A85-1577E02E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do we do? (Refresher / update)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9A1A46-E1AF-E480-DF7E-B0CC829F8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28360" cy="4061467"/>
          </a:xfrm>
        </p:spPr>
        <p:txBody>
          <a:bodyPr/>
          <a:lstStyle/>
          <a:p>
            <a:r>
              <a:rPr lang="en-US" dirty="0"/>
              <a:t>Hospital Discharge </a:t>
            </a:r>
            <a:r>
              <a:rPr lang="en-US" sz="2000" dirty="0"/>
              <a:t>(Exception: East Lancashire Teaching Hospital)</a:t>
            </a:r>
          </a:p>
          <a:p>
            <a:r>
              <a:rPr lang="en-US" dirty="0"/>
              <a:t>Community referrals Countywide</a:t>
            </a:r>
          </a:p>
          <a:p>
            <a:r>
              <a:rPr lang="en-US" dirty="0"/>
              <a:t>Transfers</a:t>
            </a:r>
          </a:p>
          <a:p>
            <a:r>
              <a:rPr lang="en-US" dirty="0"/>
              <a:t>Transitions (Child to Adult placement)</a:t>
            </a:r>
          </a:p>
          <a:p>
            <a:r>
              <a:rPr lang="en-US" dirty="0"/>
              <a:t>Referrals across all service needs for Adults requiring a Care Home placement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E22DD-4F85-6B6E-9C49-3C439D75F0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2"/>
          <a:stretch/>
        </p:blipFill>
        <p:spPr>
          <a:xfrm>
            <a:off x="6766560" y="1825625"/>
            <a:ext cx="4907280" cy="4061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42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8B13-E2A4-D451-ECB6-35B144A1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Care Navigation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4767-D28A-720F-60A5-F4277AE64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60765" cy="4061467"/>
          </a:xfrm>
        </p:spPr>
        <p:txBody>
          <a:bodyPr>
            <a:normAutofit/>
          </a:bodyPr>
          <a:lstStyle/>
          <a:p>
            <a:r>
              <a:rPr lang="en-GB" sz="2000" dirty="0"/>
              <a:t>Operating hours are Monday to Friday 8am – 6pm and Saturday/Sunday 9am – 5pm 364 days a year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We no longer create payment lines for Health Hospital Discharge referrals (minor exceptions for Mental Health, LDA as well as Split funding)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Fast Track or CHC sourcing is no longer completed by Care Navigation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The average monthly referral total is 465 referrals for 2024/2025 compared to last year’s 286. Service referrals have increased by 62%</a:t>
            </a:r>
          </a:p>
          <a:p>
            <a:endParaRPr lang="en-GB" sz="2000" dirty="0"/>
          </a:p>
          <a:p>
            <a:r>
              <a:rPr lang="en-GB" sz="2000" dirty="0"/>
              <a:t>E-Brokerage Tool 2025/26</a:t>
            </a:r>
          </a:p>
        </p:txBody>
      </p:sp>
    </p:spTree>
    <p:extLst>
      <p:ext uri="{BB962C8B-B14F-4D97-AF65-F5344CB8AC3E}">
        <p14:creationId xmlns:p14="http://schemas.microsoft.com/office/powerpoint/2010/main" val="181677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76D9-1B20-A21D-D318-5345C2F4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Residential Team Care Sourcing update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A1774B5-83D8-DD69-AD9B-5DE3BC400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31833"/>
              </p:ext>
            </p:extLst>
          </p:nvPr>
        </p:nvGraphicFramePr>
        <p:xfrm>
          <a:off x="746235" y="3855197"/>
          <a:ext cx="32199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974">
                  <a:extLst>
                    <a:ext uri="{9D8B030D-6E8A-4147-A177-3AD203B41FA5}">
                      <a16:colId xmlns:a16="http://schemas.microsoft.com/office/drawing/2014/main" val="1334265005"/>
                    </a:ext>
                  </a:extLst>
                </a:gridCol>
              </a:tblGrid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Secondary Bed Type 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51556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1:1 (additional staffing)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64412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A02 (Assistance of two)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440436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Bariatric needs / 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370902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NG 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67354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PEG Feed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2057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C9DB63-D8D5-0CAB-780D-6818A7EA9BA7}"/>
              </a:ext>
            </a:extLst>
          </p:cNvPr>
          <p:cNvSpPr txBox="1"/>
          <p:nvPr/>
        </p:nvSpPr>
        <p:spPr>
          <a:xfrm>
            <a:off x="944217" y="377687"/>
            <a:ext cx="975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 dirty="0">
                <a:latin typeface="+mj-lt"/>
                <a:ea typeface="+mj-ea"/>
                <a:cs typeface="+mj-cs"/>
              </a:rPr>
              <a:t>Sourcing update</a:t>
            </a:r>
            <a:endParaRPr lang="en-GB" sz="44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6951A4-D2CC-BF9A-7F44-25DEA8ADD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68783"/>
              </p:ext>
            </p:extLst>
          </p:nvPr>
        </p:nvGraphicFramePr>
        <p:xfrm>
          <a:off x="746235" y="1109029"/>
          <a:ext cx="10613887" cy="266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903">
                  <a:extLst>
                    <a:ext uri="{9D8B030D-6E8A-4147-A177-3AD203B41FA5}">
                      <a16:colId xmlns:a16="http://schemas.microsoft.com/office/drawing/2014/main" val="2040887776"/>
                    </a:ext>
                  </a:extLst>
                </a:gridCol>
                <a:gridCol w="2157746">
                  <a:extLst>
                    <a:ext uri="{9D8B030D-6E8A-4147-A177-3AD203B41FA5}">
                      <a16:colId xmlns:a16="http://schemas.microsoft.com/office/drawing/2014/main" val="3069266693"/>
                    </a:ext>
                  </a:extLst>
                </a:gridCol>
                <a:gridCol w="2157746">
                  <a:extLst>
                    <a:ext uri="{9D8B030D-6E8A-4147-A177-3AD203B41FA5}">
                      <a16:colId xmlns:a16="http://schemas.microsoft.com/office/drawing/2014/main" val="4146789931"/>
                    </a:ext>
                  </a:extLst>
                </a:gridCol>
                <a:gridCol w="2157746">
                  <a:extLst>
                    <a:ext uri="{9D8B030D-6E8A-4147-A177-3AD203B41FA5}">
                      <a16:colId xmlns:a16="http://schemas.microsoft.com/office/drawing/2014/main" val="2057900596"/>
                    </a:ext>
                  </a:extLst>
                </a:gridCol>
                <a:gridCol w="2157746">
                  <a:extLst>
                    <a:ext uri="{9D8B030D-6E8A-4147-A177-3AD203B41FA5}">
                      <a16:colId xmlns:a16="http://schemas.microsoft.com/office/drawing/2014/main" val="3272173774"/>
                    </a:ext>
                  </a:extLst>
                </a:gridCol>
              </a:tblGrid>
              <a:tr h="31570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April 21/Mar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April 22/Mar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April 23/Mar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April 24/Mar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62282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r>
                        <a:rPr lang="en-GB" sz="1400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914679"/>
                  </a:ext>
                </a:extLst>
              </a:tr>
              <a:tr h="544907">
                <a:tc>
                  <a:txBody>
                    <a:bodyPr/>
                    <a:lstStyle/>
                    <a:p>
                      <a:r>
                        <a:rPr lang="en-GB" sz="1400" dirty="0"/>
                        <a:t>Residential Dementia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8969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r>
                        <a:rPr lang="en-GB" sz="1400" dirty="0"/>
                        <a:t>Nursing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950713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r>
                        <a:rPr lang="en-GB" sz="1400" dirty="0"/>
                        <a:t>Nursing Dementia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864782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r>
                        <a:rPr lang="en-GB" sz="1400" dirty="0"/>
                        <a:t>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76547"/>
                  </a:ext>
                </a:extLst>
              </a:tr>
              <a:tr h="544907">
                <a:tc>
                  <a:txBody>
                    <a:bodyPr/>
                    <a:lstStyle/>
                    <a:p>
                      <a:r>
                        <a:rPr lang="en-GB" sz="1400" dirty="0"/>
                        <a:t>Learning Disability and Autism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24062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7A7A4B68-7781-37A4-FD33-298533034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22082"/>
              </p:ext>
            </p:extLst>
          </p:nvPr>
        </p:nvGraphicFramePr>
        <p:xfrm>
          <a:off x="4144617" y="3855197"/>
          <a:ext cx="32199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974">
                  <a:extLst>
                    <a:ext uri="{9D8B030D-6E8A-4147-A177-3AD203B41FA5}">
                      <a16:colId xmlns:a16="http://schemas.microsoft.com/office/drawing/2014/main" val="1334265005"/>
                    </a:ext>
                  </a:extLst>
                </a:gridCol>
              </a:tblGrid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Secondary Bed Type 24/25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51556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Under 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64412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1:1 / Behaviours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440436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370902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Hoist / Additional 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67354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Bariatric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20579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C83C298-3C77-0F73-24BA-0D45A81E5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0502"/>
              </p:ext>
            </p:extLst>
          </p:nvPr>
        </p:nvGraphicFramePr>
        <p:xfrm>
          <a:off x="7482757" y="3855197"/>
          <a:ext cx="399693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740">
                  <a:extLst>
                    <a:ext uri="{9D8B030D-6E8A-4147-A177-3AD203B41FA5}">
                      <a16:colId xmlns:a16="http://schemas.microsoft.com/office/drawing/2014/main" val="326788314"/>
                    </a:ext>
                  </a:extLst>
                </a:gridCol>
                <a:gridCol w="1282148">
                  <a:extLst>
                    <a:ext uri="{9D8B030D-6E8A-4147-A177-3AD203B41FA5}">
                      <a16:colId xmlns:a16="http://schemas.microsoft.com/office/drawing/2014/main" val="597334145"/>
                    </a:ext>
                  </a:extLst>
                </a:gridCol>
                <a:gridCol w="1561051">
                  <a:extLst>
                    <a:ext uri="{9D8B030D-6E8A-4147-A177-3AD203B41FA5}">
                      <a16:colId xmlns:a16="http://schemas.microsoft.com/office/drawing/2014/main" val="29945356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GB" dirty="0"/>
                        <a:t>KPI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Acute 24/25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Community 24/25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656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GB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1.9 days (Target 3.5)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6.3 days (Target 7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384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GB" dirty="0"/>
                        <a:t>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6.2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18.1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79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5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0E93-C098-9298-618A-10F5AD89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Sourcing Update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B9EDD75-C695-EBB1-07A5-2D3A1E711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666900"/>
              </p:ext>
            </p:extLst>
          </p:nvPr>
        </p:nvGraphicFramePr>
        <p:xfrm>
          <a:off x="1828800" y="1600200"/>
          <a:ext cx="8567530" cy="415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878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C965-46C4-E3B7-0D4B-B4E6682C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38998-65AF-8EE0-92FA-D4743208F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061467"/>
          </a:xfrm>
        </p:spPr>
        <p:txBody>
          <a:bodyPr/>
          <a:lstStyle/>
          <a:p>
            <a:r>
              <a:rPr lang="en-GB" dirty="0"/>
              <a:t>The introduction of the </a:t>
            </a:r>
            <a:r>
              <a:rPr lang="en-GB" dirty="0" err="1"/>
              <a:t>ebrokerage</a:t>
            </a:r>
            <a:r>
              <a:rPr lang="en-GB" dirty="0"/>
              <a:t> tool will need your support and ensure every offer of bed receives a response</a:t>
            </a:r>
          </a:p>
          <a:p>
            <a:r>
              <a:rPr lang="en-GB" dirty="0"/>
              <a:t>Continuing to update NECS provides invaluable sourcing information and informs Care Navigators of the market especially in emergency circumstances</a:t>
            </a:r>
          </a:p>
          <a:p>
            <a:r>
              <a:rPr lang="en-GB" dirty="0"/>
              <a:t>Engage with ourselves around market capacity to support diversifying bed options</a:t>
            </a:r>
          </a:p>
          <a:p>
            <a:r>
              <a:rPr lang="en-GB" dirty="0"/>
              <a:t>Keep telling us of adverse discharges, changes to your bed options, price changes etc</a:t>
            </a:r>
          </a:p>
        </p:txBody>
      </p:sp>
    </p:spTree>
    <p:extLst>
      <p:ext uri="{BB962C8B-B14F-4D97-AF65-F5344CB8AC3E}">
        <p14:creationId xmlns:p14="http://schemas.microsoft.com/office/powerpoint/2010/main" val="149762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3A20-FF77-BBF9-D101-6AEEB96B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Any questions?</a:t>
            </a:r>
          </a:p>
        </p:txBody>
      </p:sp>
      <p:pic>
        <p:nvPicPr>
          <p:cNvPr id="5" name="Content Placeholder 4" descr="Close-up of question mark on a hardwood floor against a wall">
            <a:extLst>
              <a:ext uri="{FF2B5EF4-FFF2-40B4-BE49-F238E27FC236}">
                <a16:creationId xmlns:a16="http://schemas.microsoft.com/office/drawing/2014/main" id="{E6EF78D9-C94B-C909-38E3-A15B72443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66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715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CC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C5A77"/>
      </a:accent1>
      <a:accent2>
        <a:srgbClr val="C7E4DB"/>
      </a:accent2>
      <a:accent3>
        <a:srgbClr val="578793"/>
      </a:accent3>
      <a:accent4>
        <a:srgbClr val="7A8C8E"/>
      </a:accent4>
      <a:accent5>
        <a:srgbClr val="84ACB6"/>
      </a:accent5>
      <a:accent6>
        <a:srgbClr val="BFBFBF"/>
      </a:accent6>
      <a:hlink>
        <a:srgbClr val="3A5A62"/>
      </a:hlink>
      <a:folHlink>
        <a:srgbClr val="266F8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1CA2CEA75A54BA2E81814656E7737" ma:contentTypeVersion="8" ma:contentTypeDescription="Create a new document." ma:contentTypeScope="" ma:versionID="0c72bd78d5c87e14ef7aaaafeb7081d2">
  <xsd:schema xmlns:xsd="http://www.w3.org/2001/XMLSchema" xmlns:xs="http://www.w3.org/2001/XMLSchema" xmlns:p="http://schemas.microsoft.com/office/2006/metadata/properties" xmlns:ns2="9a1c4300-5b8f-4ec3-8ce2-a34f4c0e25af" targetNamespace="http://schemas.microsoft.com/office/2006/metadata/properties" ma:root="true" ma:fieldsID="0d17539ee7f3cce038ebf431a25801ee" ns2:_="">
    <xsd:import namespace="9a1c4300-5b8f-4ec3-8ce2-a34f4c0e25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c4300-5b8f-4ec3-8ce2-a34f4c0e25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E0DC63-1890-446C-941A-4B65472DBA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C6CFCC-5A28-4E84-9014-AC37505B5A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06CD71-45BF-47A6-B47D-32FF2EABA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c4300-5b8f-4ec3-8ce2-a34f4c0e25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f683e26-d8b9-4609-9ec4-e1a36e4bb4d2}" enabled="0" method="" siteId="{9f683e26-d8b9-4609-9ec4-e1a36e4bb4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353</Words>
  <Application>Microsoft Office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Care Navigation - Residential</vt:lpstr>
      <vt:lpstr>What do we do? (Refresher / update)</vt:lpstr>
      <vt:lpstr>Care Navigation update</vt:lpstr>
      <vt:lpstr>Residential Team Care Sourcing update</vt:lpstr>
      <vt:lpstr>Sourcing Update</vt:lpstr>
      <vt:lpstr>Provider Support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Eliana Miriam Hardman</dc:creator>
  <cp:lastModifiedBy>Greenwood, Denis</cp:lastModifiedBy>
  <cp:revision>2</cp:revision>
  <dcterms:created xsi:type="dcterms:W3CDTF">2023-11-13T12:48:15Z</dcterms:created>
  <dcterms:modified xsi:type="dcterms:W3CDTF">2025-04-01T13:23:24Z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0x01010014D1CA2CEA75A54BA2E81814656E7737</vt:lpwstr>
  </property>
</Properties>
</file>