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0" r:id="rId4"/>
    <p:sldId id="266" r:id="rId5"/>
    <p:sldId id="258" r:id="rId6"/>
    <p:sldId id="259"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73443" autoAdjust="0"/>
  </p:normalViewPr>
  <p:slideViewPr>
    <p:cSldViewPr snapToGrid="0">
      <p:cViewPr varScale="1">
        <p:scale>
          <a:sx n="46" d="100"/>
          <a:sy n="46" d="100"/>
        </p:scale>
        <p:origin x="1336" y="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7E290-1001-46EC-8413-DBFAF1F439BE}" type="datetimeFigureOut">
              <a:rPr lang="en-GB" smtClean="0"/>
              <a:t>15/01/2025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78212-19FC-42E0-8115-846D9635D0B6}" type="slidenum">
              <a:rPr lang="en-GB" smtClean="0"/>
              <a:t>‹#›</a:t>
            </a:fld>
            <a:endParaRPr lang="en-GB"/>
          </a:p>
        </p:txBody>
      </p:sp>
    </p:spTree>
    <p:extLst>
      <p:ext uri="{BB962C8B-B14F-4D97-AF65-F5344CB8AC3E}">
        <p14:creationId xmlns:p14="http://schemas.microsoft.com/office/powerpoint/2010/main" val="284152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ZKrejuEtP5w"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Introduce Road Safety Week 2020</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Explain that Road Safety Week is the UK’s biggest road safety event and it happens every year.</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Explain that Road Safety Week 2020 is taking place this week (16-22 November) and that we are talking about why speed matters for people to be able to make safe healthy journeys. We are also reminding grown ups that there is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NO NEED TO SPEED </a:t>
            </a:r>
            <a:r>
              <a:rPr lang="en-GB" sz="1800" b="0" dirty="0">
                <a:effectLst/>
                <a:latin typeface="Calibri" panose="020F0502020204030204" pitchFamily="34" charset="0"/>
                <a:ea typeface="Calibri" panose="020F0502020204030204" pitchFamily="34" charset="0"/>
                <a:cs typeface="Times New Roman" panose="02020603050405020304" pitchFamily="18" charset="0"/>
              </a:rPr>
              <a:t>when they are driving</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Move to next slide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3278212-19FC-42E0-8115-846D9635D0B6}" type="slidenum">
              <a:rPr lang="en-GB" smtClean="0"/>
              <a:t>1</a:t>
            </a:fld>
            <a:endParaRPr lang="en-GB"/>
          </a:p>
        </p:txBody>
      </p:sp>
    </p:spTree>
    <p:extLst>
      <p:ext uri="{BB962C8B-B14F-4D97-AF65-F5344CB8AC3E}">
        <p14:creationId xmlns:p14="http://schemas.microsoft.com/office/powerpoint/2010/main" val="634530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10</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Thank you and summary</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Thank your pupils for listening. Remind them that it is Road Safety week and that they can all make a difference to road safety in their communities. They can be good role models, and use roads safely, remind grown ups that there is No Need to Speed and ask grown ups to help keep them safe near roads.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Remind them that they might be talking about road safety in other lessons this week.</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you have a school council ask their representatives to discuss the issues raised in this assembly at their next meeting and to suggest ideas for how they could get more involved in road safety.</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END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3278212-19FC-42E0-8115-846D9635D0B6}" type="slidenum">
              <a:rPr lang="en-GB" smtClean="0"/>
              <a:t>10</a:t>
            </a:fld>
            <a:endParaRPr lang="en-GB"/>
          </a:p>
        </p:txBody>
      </p:sp>
    </p:spTree>
    <p:extLst>
      <p:ext uri="{BB962C8B-B14F-4D97-AF65-F5344CB8AC3E}">
        <p14:creationId xmlns:p14="http://schemas.microsoft.com/office/powerpoint/2010/main" val="301886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2</a:t>
            </a:r>
          </a:p>
          <a:p>
            <a:pPr>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When is speed a good thing?</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Ask the children for examples of when it’s a good thing to be fast.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Suggestions could include: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Running fast when you want to win a race</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Getting something to eat quickly when you’re feeling really hungry</a:t>
            </a: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Explain that these are really good examples of when speed is good but sometimes speed can be very dangerous. This is especially true when traffic moves too fast on roads.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Move to next slide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3278212-19FC-42E0-8115-846D9635D0B6}" type="slidenum">
              <a:rPr lang="en-GB" smtClean="0"/>
              <a:t>2</a:t>
            </a:fld>
            <a:endParaRPr lang="en-GB"/>
          </a:p>
        </p:txBody>
      </p:sp>
    </p:spTree>
    <p:extLst>
      <p:ext uri="{BB962C8B-B14F-4D97-AF65-F5344CB8AC3E}">
        <p14:creationId xmlns:p14="http://schemas.microsoft.com/office/powerpoint/2010/main" val="602734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3</a:t>
            </a:r>
          </a:p>
          <a:p>
            <a:pPr>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Talk about why fast traffic is dangerous.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800" b="0" i="0" u="none" strike="noStrike" baseline="0" dirty="0">
                <a:latin typeface="Cafeteria-Regular"/>
              </a:rPr>
              <a:t>Most of the time, people move about without being hurt by traffic. But sometimes traffic hurts people. This is called a road crash. Traffic is so fast it’s difficult to see it coming… and difficult to get out of its way.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800" b="0" i="0" u="none" strike="noStrike" baseline="0" dirty="0">
                <a:latin typeface="Cafeteria-Regular"/>
              </a:rPr>
              <a:t>When a vehicle crashes into people walking or cycling, it hits people very hard, or runs them over and squashes them. This is because traffic is fast and heavy and made of metal.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1800" b="0" i="0" u="none" strike="noStrike" baseline="0" dirty="0">
              <a:solidFill>
                <a:srgbClr val="000000"/>
              </a:solidFill>
              <a:latin typeface="DIN-Regular"/>
            </a:endParaRPr>
          </a:p>
          <a:p>
            <a:pPr algn="l"/>
            <a:r>
              <a:rPr lang="en-GB" sz="1800" b="0" i="0" u="none" strike="noStrike" baseline="0" dirty="0">
                <a:latin typeface="Cafeteria-Regular"/>
              </a:rPr>
              <a:t>Sometimes their legs or </a:t>
            </a:r>
            <a:r>
              <a:rPr lang="en-US" sz="1800" b="0" i="0" u="none" strike="noStrike" baseline="0" dirty="0">
                <a:latin typeface="Cafeteria-Regular"/>
              </a:rPr>
              <a:t>arms are hurt and don’t </a:t>
            </a:r>
            <a:r>
              <a:rPr lang="en-GB" sz="1800" b="0" i="0" u="none" strike="noStrike" baseline="0" dirty="0">
                <a:latin typeface="Cafeteria-Regular"/>
              </a:rPr>
              <a:t>work anymore. Sometimes people die. </a:t>
            </a:r>
            <a:r>
              <a:rPr lang="en-US" sz="1800" b="0" i="0" u="none" strike="noStrike" baseline="0" dirty="0">
                <a:latin typeface="Cafeteria-Regular"/>
              </a:rPr>
              <a:t>This can sometimes happen if their brain or heart has been badly hurt.</a:t>
            </a:r>
          </a:p>
          <a:p>
            <a:pPr algn="l"/>
            <a:endParaRPr lang="en-US" sz="1800" b="0" i="0" u="none" strike="noStrike" baseline="0" dirty="0">
              <a:solidFill>
                <a:srgbClr val="000000"/>
              </a:solidFill>
              <a:latin typeface="Cafeteria-Regular"/>
            </a:endParaRPr>
          </a:p>
          <a:p>
            <a:pPr algn="l"/>
            <a:r>
              <a:rPr lang="en-US" sz="1800" b="0" i="0" u="none" strike="noStrike" baseline="0" dirty="0">
                <a:latin typeface="Cafeteria-Regular"/>
              </a:rPr>
              <a:t>If a car hits another car, it can hurt the </a:t>
            </a:r>
            <a:r>
              <a:rPr lang="en-GB" sz="1800" b="0" i="0" u="none" strike="noStrike" baseline="0" dirty="0">
                <a:latin typeface="Cafeteria-Regular"/>
              </a:rPr>
              <a:t>people inside the cars.</a:t>
            </a:r>
          </a:p>
          <a:p>
            <a:pPr algn="l"/>
            <a:endParaRPr lang="en-GB" sz="1800" b="0" i="0" u="none" strike="noStrike" baseline="0" dirty="0">
              <a:latin typeface="Cafeteria-Regular"/>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Say that this isn’t a very nice fact to hear but that every day a lot of people are killed and badly inured in road crashes, including children.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can share some of the following statistics if appropriate: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Around the world, more than 1.3 million people are killed on roads every year</a:t>
            </a: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Road crashes are the single biggest killer of young people aged 5-29, worldwide</a:t>
            </a: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39 children aged 15 or under were killed on roads in Britain in 2019</a:t>
            </a: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2,218 children aged 15 or under were killed or seriously injured on roads in Britain in 2019</a:t>
            </a: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That means that more than six children aged 15 or under are killed or seriously injured EVERY DAY on roads in Britain</a:t>
            </a:r>
          </a:p>
          <a:p>
            <a:pPr marL="342900" lvl="0" indent="-342900">
              <a:lnSpc>
                <a:spcPct val="107000"/>
              </a:lnSpc>
              <a:spcAft>
                <a:spcPts val="800"/>
              </a:spcAft>
              <a:buFont typeface="Arial" panose="020B0604020202020204" pitchFamily="34" charset="0"/>
              <a:buChar char="•"/>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One reason that people get hurt on roads is because cars and other vehicles often travel too fast.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faster a driver is going, the more time they need to stop if something happens in front of them, and the harder they will hit if a crash occurs.</a:t>
            </a:r>
          </a:p>
          <a:p>
            <a:pPr algn="l"/>
            <a:endParaRPr lang="en-GB" sz="1800" b="0" i="0" u="none" strike="noStrike" baseline="0" dirty="0">
              <a:solidFill>
                <a:srgbClr val="000000"/>
              </a:solidFill>
              <a:latin typeface="Cafeteria-Regular"/>
            </a:endParaRPr>
          </a:p>
          <a:p>
            <a:pPr algn="l"/>
            <a:r>
              <a:rPr lang="en-GB" sz="1800" b="1" i="0" u="none" strike="noStrike" baseline="0" dirty="0">
                <a:solidFill>
                  <a:srgbClr val="000000"/>
                </a:solidFill>
                <a:latin typeface="Cafeteria-Regular"/>
              </a:rPr>
              <a:t>Move to next slide</a:t>
            </a:r>
            <a:endParaRPr lang="en-US" sz="1800" b="1" i="0" u="none" strike="noStrike" baseline="0" dirty="0">
              <a:solidFill>
                <a:srgbClr val="000000"/>
              </a:solidFill>
              <a:latin typeface="Cafeteria-Regular"/>
            </a:endParaRPr>
          </a:p>
          <a:p>
            <a:pPr algn="l"/>
            <a:endParaRPr lang="en-US" sz="1800" b="0" i="0" u="none" strike="noStrike" baseline="0" dirty="0">
              <a:solidFill>
                <a:srgbClr val="000000"/>
              </a:solidFill>
              <a:latin typeface="Cafeteria-Regular"/>
            </a:endParaRPr>
          </a:p>
          <a:p>
            <a:pPr algn="l"/>
            <a:endParaRPr lang="en-US" sz="1800" b="0" i="0" u="none" strike="noStrike" baseline="0" dirty="0">
              <a:solidFill>
                <a:srgbClr val="000000"/>
              </a:solidFill>
              <a:latin typeface="DIN-Regular"/>
            </a:endParaRPr>
          </a:p>
        </p:txBody>
      </p:sp>
      <p:sp>
        <p:nvSpPr>
          <p:cNvPr id="4" name="Slide Number Placeholder 3"/>
          <p:cNvSpPr>
            <a:spLocks noGrp="1"/>
          </p:cNvSpPr>
          <p:nvPr>
            <p:ph type="sldNum" sz="quarter" idx="5"/>
          </p:nvPr>
        </p:nvSpPr>
        <p:spPr/>
        <p:txBody>
          <a:bodyPr/>
          <a:lstStyle/>
          <a:p>
            <a:fld id="{D3278212-19FC-42E0-8115-846D9635D0B6}" type="slidenum">
              <a:rPr lang="en-GB" smtClean="0"/>
              <a:t>3</a:t>
            </a:fld>
            <a:endParaRPr lang="en-GB"/>
          </a:p>
        </p:txBody>
      </p:sp>
    </p:spTree>
    <p:extLst>
      <p:ext uri="{BB962C8B-B14F-4D97-AF65-F5344CB8AC3E}">
        <p14:creationId xmlns:p14="http://schemas.microsoft.com/office/powerpoint/2010/main" val="221201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solidFill>
                  <a:srgbClr val="000000"/>
                </a:solidFill>
                <a:latin typeface="DIN-Regular"/>
              </a:rPr>
              <a:t>Slide 4</a:t>
            </a:r>
          </a:p>
          <a:p>
            <a:pPr algn="l"/>
            <a:endParaRPr lang="en-US" sz="1200" b="1" i="0" u="none" strike="noStrike" baseline="0" dirty="0">
              <a:solidFill>
                <a:srgbClr val="000000"/>
              </a:solidFill>
              <a:latin typeface="DIN-Regular"/>
            </a:endParaRPr>
          </a:p>
          <a:p>
            <a:pPr algn="l"/>
            <a:r>
              <a:rPr lang="en-US" sz="1200" b="1" i="0" u="none" strike="noStrike" baseline="0" dirty="0">
                <a:solidFill>
                  <a:srgbClr val="000000"/>
                </a:solidFill>
                <a:latin typeface="DIN-Regular"/>
              </a:rPr>
              <a:t>An elephant cheetah made of metal</a:t>
            </a:r>
          </a:p>
          <a:p>
            <a:pPr algn="l"/>
            <a:endParaRPr lang="en-US" sz="1200" b="0" i="0" u="none" strike="noStrike" baseline="0" dirty="0">
              <a:solidFill>
                <a:srgbClr val="000000"/>
              </a:solidFill>
              <a:latin typeface="DIN-Regular"/>
            </a:endParaRPr>
          </a:p>
          <a:p>
            <a:pPr algn="l"/>
            <a:r>
              <a:rPr lang="en-US" sz="1200" b="0" i="0" u="none" strike="noStrike" baseline="0" dirty="0">
                <a:solidFill>
                  <a:srgbClr val="000000"/>
                </a:solidFill>
                <a:latin typeface="DIN-Regular"/>
              </a:rPr>
              <a:t>Ask children to think about an elephant. An elephant weighs about the same amount as a car (about two </a:t>
            </a:r>
            <a:r>
              <a:rPr lang="en-US" sz="1200" b="0" i="0" u="none" strike="noStrike" baseline="0" dirty="0" err="1">
                <a:solidFill>
                  <a:srgbClr val="000000"/>
                </a:solidFill>
                <a:latin typeface="DIN-Regular"/>
              </a:rPr>
              <a:t>tonnes</a:t>
            </a:r>
            <a:r>
              <a:rPr lang="en-US" sz="1200" b="0" i="0" u="none" strike="noStrike" baseline="0" dirty="0">
                <a:solidFill>
                  <a:srgbClr val="000000"/>
                </a:solidFill>
                <a:latin typeface="DIN-Regular"/>
              </a:rPr>
              <a:t> or more). So it’s no surprise that a car can squash a child under its weight. (Trucks and buses weigh much more.)</a:t>
            </a:r>
          </a:p>
          <a:p>
            <a:pPr algn="l"/>
            <a:endParaRPr lang="en-US" sz="1200" b="0" i="0" u="none" strike="noStrike" baseline="0" dirty="0">
              <a:solidFill>
                <a:srgbClr val="000000"/>
              </a:solidFill>
              <a:latin typeface="DIN-Regular"/>
            </a:endParaRPr>
          </a:p>
          <a:p>
            <a:pPr algn="l"/>
            <a:r>
              <a:rPr lang="en-US" sz="1200" b="0" i="0" u="none" strike="noStrike" baseline="0" dirty="0">
                <a:solidFill>
                  <a:srgbClr val="000000"/>
                </a:solidFill>
                <a:latin typeface="DIN-Regular"/>
              </a:rPr>
              <a:t>You can also imagine 100 children. All these children put together weigh about the same as a car. A car is about 100 times heavier than a child.</a:t>
            </a:r>
          </a:p>
          <a:p>
            <a:pPr algn="l"/>
            <a:endParaRPr lang="en-US" sz="1200" b="0" i="0" u="none" strike="noStrike" baseline="0" dirty="0">
              <a:solidFill>
                <a:srgbClr val="000000"/>
              </a:solidFill>
              <a:latin typeface="DIN-Regular"/>
            </a:endParaRPr>
          </a:p>
          <a:p>
            <a:pPr algn="l"/>
            <a:r>
              <a:rPr lang="en-US" sz="1200" b="0" i="0" u="none" strike="noStrike" baseline="0" dirty="0">
                <a:solidFill>
                  <a:srgbClr val="000000"/>
                </a:solidFill>
                <a:latin typeface="DIN-Regular"/>
              </a:rPr>
              <a:t>Now think about a cheetah. A cheetah is the fastest animal on land, and can run at about 68 miles per hour. Cars can travel faster than this.</a:t>
            </a:r>
          </a:p>
          <a:p>
            <a:pPr algn="l"/>
            <a:endParaRPr lang="en-GB" sz="1200" b="0" i="0" u="none" strike="noStrike" baseline="0" dirty="0">
              <a:solidFill>
                <a:srgbClr val="F03E25"/>
              </a:solidFill>
              <a:latin typeface="Cafeteria-Black"/>
            </a:endParaRPr>
          </a:p>
          <a:p>
            <a:pPr algn="l"/>
            <a:r>
              <a:rPr lang="en-GB" sz="1200" b="0" i="0" u="none" strike="noStrike" baseline="0" dirty="0">
                <a:solidFill>
                  <a:srgbClr val="000000"/>
                </a:solidFill>
                <a:latin typeface="DIN-Regular"/>
              </a:rPr>
              <a:t>Now imagine an animal that is </a:t>
            </a:r>
            <a:r>
              <a:rPr lang="en-US" sz="1200" b="0" i="0" u="none" strike="noStrike" baseline="0" dirty="0">
                <a:solidFill>
                  <a:srgbClr val="000000"/>
                </a:solidFill>
                <a:latin typeface="DIN-Regular"/>
              </a:rPr>
              <a:t>as large as an elephant, and made out of hard metal, moving as fast as a cheetah, </a:t>
            </a:r>
            <a:r>
              <a:rPr lang="en-GB" sz="1200" b="0" i="0" u="none" strike="noStrike" baseline="0" dirty="0">
                <a:solidFill>
                  <a:srgbClr val="000000"/>
                </a:solidFill>
                <a:latin typeface="DIN-Regular"/>
              </a:rPr>
              <a:t>hurtling towards you. It’s not </a:t>
            </a:r>
            <a:r>
              <a:rPr lang="en-US" sz="1200" b="0" i="0" u="none" strike="noStrike" baseline="0" dirty="0">
                <a:solidFill>
                  <a:srgbClr val="000000"/>
                </a:solidFill>
                <a:latin typeface="DIN-Regular"/>
              </a:rPr>
              <a:t>a nice thought is it? But this is what it can be like to be hit by a car.</a:t>
            </a:r>
          </a:p>
          <a:p>
            <a:pPr algn="l"/>
            <a:endParaRPr lang="en-US" sz="1200" b="0" i="0" u="none" strike="noStrike" baseline="0" dirty="0">
              <a:solidFill>
                <a:srgbClr val="000000"/>
              </a:solidFill>
              <a:latin typeface="DIN-Regular"/>
            </a:endParaRPr>
          </a:p>
          <a:p>
            <a:pPr algn="l"/>
            <a:r>
              <a:rPr lang="en-GB" sz="1200" b="0" i="0" u="none" strike="noStrike" baseline="0" dirty="0">
                <a:solidFill>
                  <a:srgbClr val="000000"/>
                </a:solidFill>
                <a:latin typeface="DIN-Regular"/>
              </a:rPr>
              <a:t>Even when cars move very slowly, they can easily crush a person under the weight.</a:t>
            </a:r>
          </a:p>
          <a:p>
            <a:pPr algn="l"/>
            <a:endParaRPr lang="en-GB" sz="1200" b="0" i="0" u="none" strike="noStrike" baseline="0" dirty="0">
              <a:solidFill>
                <a:srgbClr val="000000"/>
              </a:solidFill>
              <a:effectLst/>
              <a:latin typeface="DIN-Regular"/>
              <a:cs typeface="Times New Roman" panose="02020603050405020304" pitchFamily="18" charset="0"/>
            </a:endParaRPr>
          </a:p>
          <a:p>
            <a:pPr algn="l"/>
            <a:r>
              <a:rPr lang="en-GB" sz="1200" b="0" i="0" u="none" strike="noStrike" baseline="0" dirty="0">
                <a:solidFill>
                  <a:srgbClr val="000000"/>
                </a:solidFill>
                <a:effectLst/>
                <a:latin typeface="DIN-Regular"/>
                <a:cs typeface="Times New Roman" panose="02020603050405020304" pitchFamily="18" charset="0"/>
              </a:rPr>
              <a:t>Ask the children for ideas about what they might call this animal.</a:t>
            </a:r>
            <a:endParaRPr lang="en-GB" sz="1200" b="0" i="0" u="none" strike="noStrike" baseline="0" dirty="0">
              <a:solidFill>
                <a:srgbClr val="000000"/>
              </a:solidFill>
              <a:effectLst/>
              <a:latin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Move to next slide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3278212-19FC-42E0-8115-846D9635D0B6}" type="slidenum">
              <a:rPr lang="en-GB" smtClean="0"/>
              <a:t>4</a:t>
            </a:fld>
            <a:endParaRPr lang="en-GB"/>
          </a:p>
        </p:txBody>
      </p:sp>
    </p:spTree>
    <p:extLst>
      <p:ext uri="{BB962C8B-B14F-4D97-AF65-F5344CB8AC3E}">
        <p14:creationId xmlns:p14="http://schemas.microsoft.com/office/powerpoint/2010/main" val="305841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5</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How safe do you feel near roads?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Talk to the children about the traffic around your school or around where they live.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DO they think it travels fast?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Do they feel safe walking or cycling near school/where they live?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Does fast traffic make them feel frightened or worried?</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Talk about how fast traffic is noisy, and smelly, and how it makes it dangerous for people to walk and cycle.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Ask how many of them walk or cycle to school. Ask them what would need to change for them to walk or cycle more for short journeys?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Ask for a show of hands for how many children know the speed limit on the road outside their school. Do they think this is a safe speed for cars to travel near a school?</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Ask the teachers the same questions.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Move to next slide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3278212-19FC-42E0-8115-846D9635D0B6}" type="slidenum">
              <a:rPr lang="en-GB" smtClean="0"/>
              <a:t>5</a:t>
            </a:fld>
            <a:endParaRPr lang="en-GB"/>
          </a:p>
        </p:txBody>
      </p:sp>
    </p:spTree>
    <p:extLst>
      <p:ext uri="{BB962C8B-B14F-4D97-AF65-F5344CB8AC3E}">
        <p14:creationId xmlns:p14="http://schemas.microsoft.com/office/powerpoint/2010/main" val="4163321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6</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Why do we need to shout out that there is No Need to Speed?</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Say that this isn’t a very nice fact to hear but that every day a lot of people are killed and badly inured in road crashes, including children.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Share some of the following statistics if appropriate: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Around the world, more than 1.3 million people are killed on roads every year</a:t>
            </a: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Road crashes are the single biggest killer of young people aged 5-29, worldwide</a:t>
            </a: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39 children aged 15 or under were killed on roads in Britain in 2019</a:t>
            </a: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2,218 children aged 15 or under were killed or seriously injured on roads in Britain in 2019</a:t>
            </a: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That means that more than six children aged 15 or under are killed or seriously injured EVERY DAY on roads in Britain</a:t>
            </a:r>
          </a:p>
          <a:p>
            <a:pPr marL="342900" lvl="0" indent="-342900">
              <a:lnSpc>
                <a:spcPct val="107000"/>
              </a:lnSpc>
              <a:spcAft>
                <a:spcPts val="800"/>
              </a:spcAft>
              <a:buFont typeface="Arial" panose="020B0604020202020204" pitchFamily="34" charset="0"/>
              <a:buChar char="•"/>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One reason that people get hurt on roads is because cars and other vehicles often travel too fast.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faster a driver is going, the more time they need to stop if something happens in front of them, and the harder they will hit if a crash occurs.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Move to next slide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3278212-19FC-42E0-8115-846D9635D0B6}" type="slidenum">
              <a:rPr lang="en-GB" smtClean="0"/>
              <a:t>6</a:t>
            </a:fld>
            <a:endParaRPr lang="en-GB"/>
          </a:p>
        </p:txBody>
      </p:sp>
    </p:spTree>
    <p:extLst>
      <p:ext uri="{BB962C8B-B14F-4D97-AF65-F5344CB8AC3E}">
        <p14:creationId xmlns:p14="http://schemas.microsoft.com/office/powerpoint/2010/main" val="1295463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7</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Speed Matters with Maddie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Moate</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Explain that you are going to watch a short film about speed.</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Play the ‘Speed Matters with Maddie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Moate</a:t>
            </a:r>
            <a:r>
              <a:rPr lang="en-GB" sz="1800" dirty="0">
                <a:effectLst/>
                <a:latin typeface="Calibri" panose="020F0502020204030204" pitchFamily="34" charset="0"/>
                <a:ea typeface="Calibri" panose="020F0502020204030204" pitchFamily="34" charset="0"/>
                <a:cs typeface="Times New Roman" panose="02020603050405020304" pitchFamily="18" charset="0"/>
              </a:rPr>
              <a:t>’ film (5 minutes 3 seconds)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About Speed Matters with Maddie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Moate</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short film is aimed at helping children explain how and why they view roads differently and why it is so important for drivers to keep their speed down in places where people live. It gives a simple introduction to kinetic energy and stopping distances, and ends with the children talking about what they would like grown-ups to do to help keep them safe near roads.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film can be viewed at: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https://www.youtube.com/watch?v=ZKrejuEtP5w</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can also embed the film using the following code: &lt;iframe width="560" height="315"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src</a:t>
            </a:r>
            <a:r>
              <a:rPr lang="en-GB" sz="1800" dirty="0">
                <a:effectLst/>
                <a:latin typeface="Calibri" panose="020F0502020204030204" pitchFamily="34" charset="0"/>
                <a:ea typeface="Calibri" panose="020F0502020204030204" pitchFamily="34" charset="0"/>
                <a:cs typeface="Times New Roman" panose="02020603050405020304" pitchFamily="18" charset="0"/>
              </a:rPr>
              <a:t>="https://www.youtube.com/embed/ZKrejuEtP5w" frameborder="0" allow="accelerometer;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autoplay</a:t>
            </a:r>
            <a:r>
              <a:rPr lang="en-GB" sz="1800" dirty="0">
                <a:effectLst/>
                <a:latin typeface="Calibri" panose="020F0502020204030204" pitchFamily="34" charset="0"/>
                <a:ea typeface="Calibri" panose="020F0502020204030204" pitchFamily="34" charset="0"/>
                <a:cs typeface="Times New Roman" panose="02020603050405020304" pitchFamily="18" charset="0"/>
              </a:rPr>
              <a:t>; clipboard-write; encrypted-media; gyroscope; picture-in-picture"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allowfullscreen</a:t>
            </a:r>
            <a:r>
              <a:rPr lang="en-GB" sz="1800" dirty="0">
                <a:effectLst/>
                <a:latin typeface="Calibri" panose="020F0502020204030204" pitchFamily="34" charset="0"/>
                <a:ea typeface="Calibri" panose="020F0502020204030204" pitchFamily="34" charset="0"/>
                <a:cs typeface="Times New Roman" panose="02020603050405020304" pitchFamily="18" charset="0"/>
              </a:rPr>
              <a:t>&gt;&lt;/iframe&gt;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Move to next slide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3278212-19FC-42E0-8115-846D9635D0B6}" type="slidenum">
              <a:rPr lang="en-GB" smtClean="0"/>
              <a:t>7</a:t>
            </a:fld>
            <a:endParaRPr lang="en-GB"/>
          </a:p>
        </p:txBody>
      </p:sp>
    </p:spTree>
    <p:extLst>
      <p:ext uri="{BB962C8B-B14F-4D97-AF65-F5344CB8AC3E}">
        <p14:creationId xmlns:p14="http://schemas.microsoft.com/office/powerpoint/2010/main" val="1168553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8</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What do kids need to enable them to make safe and heathy journeys?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Ask the children for suggestions about what they need to make safe and healthy journeys. Encourage them to think about how the speed of traffic affects their journeys and about how streets that are designed for people instead of traffic might look.</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Suggestions might include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Slow speed limits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Roads designed to slow down traffic (speed bumps and chicanes)</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Safe spaces for people to walk and cycle away from traffic</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Safe places to cross roads</a:t>
            </a: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Remind children that in the film the children talk about how they want footpaths, cycle paths, safe places to cross roads, slow traffic and clean air to breathe to make safe and healthy journeys.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Explain that there is a lot that grown ups can do to help make their journeys safer as well and that roads can be designed to put people first instead of traffic.</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Say to younger children that they should always hold hands with a grown-up when walking near roads. They should use safe footpaths away from traffic and always cross roads at safe places with a grown up.</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Remind older children that we all share a responsibility to use roads safely, and this includes people who walk, scoot and ride, as well as people who drive. Explain that children can talk to their parents or carers and remind them to drive at safe speeds, especially in areas where people live, work and play.</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Move to next slide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3278212-19FC-42E0-8115-846D9635D0B6}" type="slidenum">
              <a:rPr lang="en-GB" smtClean="0"/>
              <a:t>8</a:t>
            </a:fld>
            <a:endParaRPr lang="en-GB"/>
          </a:p>
        </p:txBody>
      </p:sp>
    </p:spTree>
    <p:extLst>
      <p:ext uri="{BB962C8B-B14F-4D97-AF65-F5344CB8AC3E}">
        <p14:creationId xmlns:p14="http://schemas.microsoft.com/office/powerpoint/2010/main" val="3314004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9</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Shouting out for safer streets?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Remind the children that you are taking part in Road Safety Week and talking about why speed matters for people to be able to make safe healthy journeys.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are also reminding grown ups that there is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NO NEED TO SPEED </a:t>
            </a:r>
            <a:r>
              <a:rPr lang="en-GB" sz="1800" b="0" dirty="0">
                <a:effectLst/>
                <a:latin typeface="Calibri" panose="020F0502020204030204" pitchFamily="34" charset="0"/>
                <a:ea typeface="Calibri" panose="020F0502020204030204" pitchFamily="34" charset="0"/>
                <a:cs typeface="Times New Roman" panose="02020603050405020304" pitchFamily="18" charset="0"/>
              </a:rPr>
              <a:t>when they are driving</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Tell them that everyone can be a leader for road safety.</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Talk about any Road Safety Week activities that your school will be doing. There are resources to support all these activities in your Road Safety Week action pack</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example, you might be: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Talking about road safety in lessons or group activities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Using the colouring sheets, activity sheets or postcards and taking them home to talk to their parents/carers about important road safety messages.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Making a display at school out of the artwork they have made during Road Safety Week.</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Taking photos using Road Safety Week selfie props (if you have ordered these) and sharing them to raise awareness that speed matters for safe journeys.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Taking part in a Wear Your Stripes Day.</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Wear Your Stripes for Brake</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Wear Your Stripes Day is a fantastic dress-down day where children and staff donate £1 to Brake and swap their school uniform for fun, bright, stripy clothes in support of Brake’s mascot Zak the Zebra. There is more information about Wear Your Stripes Days and other fundraising activities in your Road Safety Week action pack.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Fundraising for Brake helps our vital work supporting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families affected by road </a:t>
            </a:r>
            <a:r>
              <a:rPr lang="en-US" sz="1800" dirty="0">
                <a:effectLst/>
                <a:latin typeface="Calibri" panose="020F0502020204030204" pitchFamily="34" charset="0"/>
                <a:ea typeface="Calibri" panose="020F0502020204030204" pitchFamily="34" charset="0"/>
                <a:cs typeface="Times New Roman" panose="02020603050405020304" pitchFamily="18" charset="0"/>
              </a:rPr>
              <a:t>crashes and campaigning for safer roads for everyone. All efforts to fundraise for Brake during Road Safety Week </a:t>
            </a:r>
            <a:r>
              <a:rPr lang="en-GB" sz="1800" dirty="0">
                <a:effectLst/>
                <a:latin typeface="Calibri" panose="020F0502020204030204" pitchFamily="34" charset="0"/>
                <a:ea typeface="Calibri" panose="020F0502020204030204" pitchFamily="34" charset="0"/>
                <a:cs typeface="Times New Roman" panose="02020603050405020304" pitchFamily="18" charset="0"/>
              </a:rPr>
              <a:t>are greatly appreciated.</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Explain that the children will be learning a lot more about road safety throughout the week</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Move to next slide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3278212-19FC-42E0-8115-846D9635D0B6}" type="slidenum">
              <a:rPr lang="en-GB" smtClean="0"/>
              <a:t>9</a:t>
            </a:fld>
            <a:endParaRPr lang="en-GB"/>
          </a:p>
        </p:txBody>
      </p:sp>
    </p:spTree>
    <p:extLst>
      <p:ext uri="{BB962C8B-B14F-4D97-AF65-F5344CB8AC3E}">
        <p14:creationId xmlns:p14="http://schemas.microsoft.com/office/powerpoint/2010/main" val="977291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0E67-96C5-4DFC-867D-8C546CC048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C846AE-F4CB-4C29-B988-EE3015DF43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941DD94-0F4C-4C37-8B3E-1E69F09944E8}"/>
              </a:ext>
            </a:extLst>
          </p:cNvPr>
          <p:cNvSpPr>
            <a:spLocks noGrp="1"/>
          </p:cNvSpPr>
          <p:nvPr>
            <p:ph type="dt" sz="half" idx="10"/>
          </p:nvPr>
        </p:nvSpPr>
        <p:spPr/>
        <p:txBody>
          <a:bodyPr/>
          <a:lstStyle/>
          <a:p>
            <a:fld id="{610093E1-DE11-4E88-BC8D-0056719104E0}" type="datetimeFigureOut">
              <a:rPr lang="en-GB" smtClean="0"/>
              <a:t>15/01/2025</a:t>
            </a:fld>
            <a:endParaRPr lang="en-GB"/>
          </a:p>
        </p:txBody>
      </p:sp>
      <p:sp>
        <p:nvSpPr>
          <p:cNvPr id="5" name="Footer Placeholder 4">
            <a:extLst>
              <a:ext uri="{FF2B5EF4-FFF2-40B4-BE49-F238E27FC236}">
                <a16:creationId xmlns:a16="http://schemas.microsoft.com/office/drawing/2014/main" id="{D0C55957-0B48-4922-9817-F9C28A0687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98DCC-5EA5-413F-A2F3-347C3F75BCB2}"/>
              </a:ext>
            </a:extLst>
          </p:cNvPr>
          <p:cNvSpPr>
            <a:spLocks noGrp="1"/>
          </p:cNvSpPr>
          <p:nvPr>
            <p:ph type="sldNum" sz="quarter" idx="12"/>
          </p:nvPr>
        </p:nvSpPr>
        <p:spPr/>
        <p:txBody>
          <a:bodyPr/>
          <a:lstStyle/>
          <a:p>
            <a:fld id="{0F50CE13-EDE5-4F1B-A28B-3AB5501A4C74}" type="slidenum">
              <a:rPr lang="en-GB" smtClean="0"/>
              <a:t>‹#›</a:t>
            </a:fld>
            <a:endParaRPr lang="en-GB"/>
          </a:p>
        </p:txBody>
      </p:sp>
    </p:spTree>
    <p:extLst>
      <p:ext uri="{BB962C8B-B14F-4D97-AF65-F5344CB8AC3E}">
        <p14:creationId xmlns:p14="http://schemas.microsoft.com/office/powerpoint/2010/main" val="2201605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40D4-3064-4435-A8B2-C2529F7B8E1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5FE0D4-5A82-4AA3-9C38-542AE7A66E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37BB40-122D-40DE-9463-A268DFC76E2F}"/>
              </a:ext>
            </a:extLst>
          </p:cNvPr>
          <p:cNvSpPr>
            <a:spLocks noGrp="1"/>
          </p:cNvSpPr>
          <p:nvPr>
            <p:ph type="dt" sz="half" idx="10"/>
          </p:nvPr>
        </p:nvSpPr>
        <p:spPr/>
        <p:txBody>
          <a:bodyPr/>
          <a:lstStyle/>
          <a:p>
            <a:fld id="{610093E1-DE11-4E88-BC8D-0056719104E0}" type="datetimeFigureOut">
              <a:rPr lang="en-GB" smtClean="0"/>
              <a:t>15/01/2025</a:t>
            </a:fld>
            <a:endParaRPr lang="en-GB"/>
          </a:p>
        </p:txBody>
      </p:sp>
      <p:sp>
        <p:nvSpPr>
          <p:cNvPr id="5" name="Footer Placeholder 4">
            <a:extLst>
              <a:ext uri="{FF2B5EF4-FFF2-40B4-BE49-F238E27FC236}">
                <a16:creationId xmlns:a16="http://schemas.microsoft.com/office/drawing/2014/main" id="{47646817-3831-4D3C-9A8F-F1B8C6B0BE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1CF3D4-16EB-40AB-B049-5AE05FF25904}"/>
              </a:ext>
            </a:extLst>
          </p:cNvPr>
          <p:cNvSpPr>
            <a:spLocks noGrp="1"/>
          </p:cNvSpPr>
          <p:nvPr>
            <p:ph type="sldNum" sz="quarter" idx="12"/>
          </p:nvPr>
        </p:nvSpPr>
        <p:spPr/>
        <p:txBody>
          <a:bodyPr/>
          <a:lstStyle/>
          <a:p>
            <a:fld id="{0F50CE13-EDE5-4F1B-A28B-3AB5501A4C74}" type="slidenum">
              <a:rPr lang="en-GB" smtClean="0"/>
              <a:t>‹#›</a:t>
            </a:fld>
            <a:endParaRPr lang="en-GB"/>
          </a:p>
        </p:txBody>
      </p:sp>
    </p:spTree>
    <p:extLst>
      <p:ext uri="{BB962C8B-B14F-4D97-AF65-F5344CB8AC3E}">
        <p14:creationId xmlns:p14="http://schemas.microsoft.com/office/powerpoint/2010/main" val="2263490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C8F7A-1F42-48D1-9126-B61DCE4963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EA62E9-63C2-4825-8900-A249EC226B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01F9F-E8CC-48CF-B699-4D84AFFC57FD}"/>
              </a:ext>
            </a:extLst>
          </p:cNvPr>
          <p:cNvSpPr>
            <a:spLocks noGrp="1"/>
          </p:cNvSpPr>
          <p:nvPr>
            <p:ph type="dt" sz="half" idx="10"/>
          </p:nvPr>
        </p:nvSpPr>
        <p:spPr/>
        <p:txBody>
          <a:bodyPr/>
          <a:lstStyle/>
          <a:p>
            <a:fld id="{610093E1-DE11-4E88-BC8D-0056719104E0}" type="datetimeFigureOut">
              <a:rPr lang="en-GB" smtClean="0"/>
              <a:t>15/01/2025</a:t>
            </a:fld>
            <a:endParaRPr lang="en-GB"/>
          </a:p>
        </p:txBody>
      </p:sp>
      <p:sp>
        <p:nvSpPr>
          <p:cNvPr id="5" name="Footer Placeholder 4">
            <a:extLst>
              <a:ext uri="{FF2B5EF4-FFF2-40B4-BE49-F238E27FC236}">
                <a16:creationId xmlns:a16="http://schemas.microsoft.com/office/drawing/2014/main" id="{C9F3CEAC-22D7-46FF-8023-007BC66A10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FCE6D6-DFDC-48B4-BCCA-F0FF1DA9AC9C}"/>
              </a:ext>
            </a:extLst>
          </p:cNvPr>
          <p:cNvSpPr>
            <a:spLocks noGrp="1"/>
          </p:cNvSpPr>
          <p:nvPr>
            <p:ph type="sldNum" sz="quarter" idx="12"/>
          </p:nvPr>
        </p:nvSpPr>
        <p:spPr/>
        <p:txBody>
          <a:bodyPr/>
          <a:lstStyle/>
          <a:p>
            <a:fld id="{0F50CE13-EDE5-4F1B-A28B-3AB5501A4C74}" type="slidenum">
              <a:rPr lang="en-GB" smtClean="0"/>
              <a:t>‹#›</a:t>
            </a:fld>
            <a:endParaRPr lang="en-GB"/>
          </a:p>
        </p:txBody>
      </p:sp>
    </p:spTree>
    <p:extLst>
      <p:ext uri="{BB962C8B-B14F-4D97-AF65-F5344CB8AC3E}">
        <p14:creationId xmlns:p14="http://schemas.microsoft.com/office/powerpoint/2010/main" val="339690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E824A-CA52-4BCC-98AA-36A677C9D0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A541DF-7417-42A9-99A2-5DA4D284BD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8E0B25-D69B-47CE-BE52-E1B0E3C2754B}"/>
              </a:ext>
            </a:extLst>
          </p:cNvPr>
          <p:cNvSpPr>
            <a:spLocks noGrp="1"/>
          </p:cNvSpPr>
          <p:nvPr>
            <p:ph type="dt" sz="half" idx="10"/>
          </p:nvPr>
        </p:nvSpPr>
        <p:spPr/>
        <p:txBody>
          <a:bodyPr/>
          <a:lstStyle/>
          <a:p>
            <a:fld id="{610093E1-DE11-4E88-BC8D-0056719104E0}" type="datetimeFigureOut">
              <a:rPr lang="en-GB" smtClean="0"/>
              <a:t>15/01/2025</a:t>
            </a:fld>
            <a:endParaRPr lang="en-GB"/>
          </a:p>
        </p:txBody>
      </p:sp>
      <p:sp>
        <p:nvSpPr>
          <p:cNvPr id="5" name="Footer Placeholder 4">
            <a:extLst>
              <a:ext uri="{FF2B5EF4-FFF2-40B4-BE49-F238E27FC236}">
                <a16:creationId xmlns:a16="http://schemas.microsoft.com/office/drawing/2014/main" id="{06F61B79-1F09-4FB3-A643-0E8A2E21B8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010393-EBA3-40F2-AC1E-D2C9B68B18F2}"/>
              </a:ext>
            </a:extLst>
          </p:cNvPr>
          <p:cNvSpPr>
            <a:spLocks noGrp="1"/>
          </p:cNvSpPr>
          <p:nvPr>
            <p:ph type="sldNum" sz="quarter" idx="12"/>
          </p:nvPr>
        </p:nvSpPr>
        <p:spPr/>
        <p:txBody>
          <a:bodyPr/>
          <a:lstStyle/>
          <a:p>
            <a:fld id="{0F50CE13-EDE5-4F1B-A28B-3AB5501A4C74}" type="slidenum">
              <a:rPr lang="en-GB" smtClean="0"/>
              <a:t>‹#›</a:t>
            </a:fld>
            <a:endParaRPr lang="en-GB"/>
          </a:p>
        </p:txBody>
      </p:sp>
    </p:spTree>
    <p:extLst>
      <p:ext uri="{BB962C8B-B14F-4D97-AF65-F5344CB8AC3E}">
        <p14:creationId xmlns:p14="http://schemas.microsoft.com/office/powerpoint/2010/main" val="427200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DE39C-247E-4C08-B34F-3F96CD8423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8E155A9-D71F-4726-8942-C8DFFBBBB8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C84CCB-72DB-41E0-AC91-FB4E69841D5E}"/>
              </a:ext>
            </a:extLst>
          </p:cNvPr>
          <p:cNvSpPr>
            <a:spLocks noGrp="1"/>
          </p:cNvSpPr>
          <p:nvPr>
            <p:ph type="dt" sz="half" idx="10"/>
          </p:nvPr>
        </p:nvSpPr>
        <p:spPr/>
        <p:txBody>
          <a:bodyPr/>
          <a:lstStyle/>
          <a:p>
            <a:fld id="{610093E1-DE11-4E88-BC8D-0056719104E0}" type="datetimeFigureOut">
              <a:rPr lang="en-GB" smtClean="0"/>
              <a:t>15/01/2025</a:t>
            </a:fld>
            <a:endParaRPr lang="en-GB"/>
          </a:p>
        </p:txBody>
      </p:sp>
      <p:sp>
        <p:nvSpPr>
          <p:cNvPr id="5" name="Footer Placeholder 4">
            <a:extLst>
              <a:ext uri="{FF2B5EF4-FFF2-40B4-BE49-F238E27FC236}">
                <a16:creationId xmlns:a16="http://schemas.microsoft.com/office/drawing/2014/main" id="{F24B18DA-6162-4973-A692-C411E92479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B06707-3E47-4F63-B864-4918EFD7C4ED}"/>
              </a:ext>
            </a:extLst>
          </p:cNvPr>
          <p:cNvSpPr>
            <a:spLocks noGrp="1"/>
          </p:cNvSpPr>
          <p:nvPr>
            <p:ph type="sldNum" sz="quarter" idx="12"/>
          </p:nvPr>
        </p:nvSpPr>
        <p:spPr/>
        <p:txBody>
          <a:bodyPr/>
          <a:lstStyle/>
          <a:p>
            <a:fld id="{0F50CE13-EDE5-4F1B-A28B-3AB5501A4C74}" type="slidenum">
              <a:rPr lang="en-GB" smtClean="0"/>
              <a:t>‹#›</a:t>
            </a:fld>
            <a:endParaRPr lang="en-GB"/>
          </a:p>
        </p:txBody>
      </p:sp>
    </p:spTree>
    <p:extLst>
      <p:ext uri="{BB962C8B-B14F-4D97-AF65-F5344CB8AC3E}">
        <p14:creationId xmlns:p14="http://schemas.microsoft.com/office/powerpoint/2010/main" val="45386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CBF03-6792-4A0E-A57D-E9E6E9B7E4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49240E-91EE-4CD6-B656-E08A16FD1A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00471F-8918-42F4-9778-5CAE44348B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4CD141-A792-47B3-B915-0143A5BE32FC}"/>
              </a:ext>
            </a:extLst>
          </p:cNvPr>
          <p:cNvSpPr>
            <a:spLocks noGrp="1"/>
          </p:cNvSpPr>
          <p:nvPr>
            <p:ph type="dt" sz="half" idx="10"/>
          </p:nvPr>
        </p:nvSpPr>
        <p:spPr/>
        <p:txBody>
          <a:bodyPr/>
          <a:lstStyle/>
          <a:p>
            <a:fld id="{610093E1-DE11-4E88-BC8D-0056719104E0}" type="datetimeFigureOut">
              <a:rPr lang="en-GB" smtClean="0"/>
              <a:t>15/01/2025</a:t>
            </a:fld>
            <a:endParaRPr lang="en-GB"/>
          </a:p>
        </p:txBody>
      </p:sp>
      <p:sp>
        <p:nvSpPr>
          <p:cNvPr id="6" name="Footer Placeholder 5">
            <a:extLst>
              <a:ext uri="{FF2B5EF4-FFF2-40B4-BE49-F238E27FC236}">
                <a16:creationId xmlns:a16="http://schemas.microsoft.com/office/drawing/2014/main" id="{C71E61EE-58D8-4386-B422-4FBF1CB2FE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E5A61C-6C7B-4312-AEC4-FD189C142268}"/>
              </a:ext>
            </a:extLst>
          </p:cNvPr>
          <p:cNvSpPr>
            <a:spLocks noGrp="1"/>
          </p:cNvSpPr>
          <p:nvPr>
            <p:ph type="sldNum" sz="quarter" idx="12"/>
          </p:nvPr>
        </p:nvSpPr>
        <p:spPr/>
        <p:txBody>
          <a:bodyPr/>
          <a:lstStyle/>
          <a:p>
            <a:fld id="{0F50CE13-EDE5-4F1B-A28B-3AB5501A4C74}" type="slidenum">
              <a:rPr lang="en-GB" smtClean="0"/>
              <a:t>‹#›</a:t>
            </a:fld>
            <a:endParaRPr lang="en-GB"/>
          </a:p>
        </p:txBody>
      </p:sp>
    </p:spTree>
    <p:extLst>
      <p:ext uri="{BB962C8B-B14F-4D97-AF65-F5344CB8AC3E}">
        <p14:creationId xmlns:p14="http://schemas.microsoft.com/office/powerpoint/2010/main" val="254298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1B67-4813-4A44-AF23-11DB849DAF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8B9467-46F1-4EF5-99C2-4FE52EFDBA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FD310B-BA29-4EDC-A7FA-595A2DECC7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8B72E0-AB62-4DD9-94CF-FC9A5F505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9E06DE-57B4-4759-AA6D-4BCBF66072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7AAF311-5EB9-4FCE-A512-052BBA01B9A7}"/>
              </a:ext>
            </a:extLst>
          </p:cNvPr>
          <p:cNvSpPr>
            <a:spLocks noGrp="1"/>
          </p:cNvSpPr>
          <p:nvPr>
            <p:ph type="dt" sz="half" idx="10"/>
          </p:nvPr>
        </p:nvSpPr>
        <p:spPr/>
        <p:txBody>
          <a:bodyPr/>
          <a:lstStyle/>
          <a:p>
            <a:fld id="{610093E1-DE11-4E88-BC8D-0056719104E0}" type="datetimeFigureOut">
              <a:rPr lang="en-GB" smtClean="0"/>
              <a:t>15/01/2025</a:t>
            </a:fld>
            <a:endParaRPr lang="en-GB"/>
          </a:p>
        </p:txBody>
      </p:sp>
      <p:sp>
        <p:nvSpPr>
          <p:cNvPr id="8" name="Footer Placeholder 7">
            <a:extLst>
              <a:ext uri="{FF2B5EF4-FFF2-40B4-BE49-F238E27FC236}">
                <a16:creationId xmlns:a16="http://schemas.microsoft.com/office/drawing/2014/main" id="{94A2DBA2-FB17-4640-871B-9A47BDBFB2C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031BB53-D50E-4D6C-AAAA-0AABB0FE0857}"/>
              </a:ext>
            </a:extLst>
          </p:cNvPr>
          <p:cNvSpPr>
            <a:spLocks noGrp="1"/>
          </p:cNvSpPr>
          <p:nvPr>
            <p:ph type="sldNum" sz="quarter" idx="12"/>
          </p:nvPr>
        </p:nvSpPr>
        <p:spPr/>
        <p:txBody>
          <a:bodyPr/>
          <a:lstStyle/>
          <a:p>
            <a:fld id="{0F50CE13-EDE5-4F1B-A28B-3AB5501A4C74}" type="slidenum">
              <a:rPr lang="en-GB" smtClean="0"/>
              <a:t>‹#›</a:t>
            </a:fld>
            <a:endParaRPr lang="en-GB"/>
          </a:p>
        </p:txBody>
      </p:sp>
    </p:spTree>
    <p:extLst>
      <p:ext uri="{BB962C8B-B14F-4D97-AF65-F5344CB8AC3E}">
        <p14:creationId xmlns:p14="http://schemas.microsoft.com/office/powerpoint/2010/main" val="419411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5E47-A4F7-44AB-A75F-C6886F714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760063E-BAB8-4F31-8136-DE7277429483}"/>
              </a:ext>
            </a:extLst>
          </p:cNvPr>
          <p:cNvSpPr>
            <a:spLocks noGrp="1"/>
          </p:cNvSpPr>
          <p:nvPr>
            <p:ph type="dt" sz="half" idx="10"/>
          </p:nvPr>
        </p:nvSpPr>
        <p:spPr/>
        <p:txBody>
          <a:bodyPr/>
          <a:lstStyle/>
          <a:p>
            <a:fld id="{610093E1-DE11-4E88-BC8D-0056719104E0}" type="datetimeFigureOut">
              <a:rPr lang="en-GB" smtClean="0"/>
              <a:t>15/01/2025</a:t>
            </a:fld>
            <a:endParaRPr lang="en-GB"/>
          </a:p>
        </p:txBody>
      </p:sp>
      <p:sp>
        <p:nvSpPr>
          <p:cNvPr id="4" name="Footer Placeholder 3">
            <a:extLst>
              <a:ext uri="{FF2B5EF4-FFF2-40B4-BE49-F238E27FC236}">
                <a16:creationId xmlns:a16="http://schemas.microsoft.com/office/drawing/2014/main" id="{784B442E-E6CD-4F3A-A35A-E7CCD36ADF5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3CAAFF-B74C-41AF-AE38-3493FD59BC65}"/>
              </a:ext>
            </a:extLst>
          </p:cNvPr>
          <p:cNvSpPr>
            <a:spLocks noGrp="1"/>
          </p:cNvSpPr>
          <p:nvPr>
            <p:ph type="sldNum" sz="quarter" idx="12"/>
          </p:nvPr>
        </p:nvSpPr>
        <p:spPr/>
        <p:txBody>
          <a:bodyPr/>
          <a:lstStyle/>
          <a:p>
            <a:fld id="{0F50CE13-EDE5-4F1B-A28B-3AB5501A4C74}" type="slidenum">
              <a:rPr lang="en-GB" smtClean="0"/>
              <a:t>‹#›</a:t>
            </a:fld>
            <a:endParaRPr lang="en-GB"/>
          </a:p>
        </p:txBody>
      </p:sp>
    </p:spTree>
    <p:extLst>
      <p:ext uri="{BB962C8B-B14F-4D97-AF65-F5344CB8AC3E}">
        <p14:creationId xmlns:p14="http://schemas.microsoft.com/office/powerpoint/2010/main" val="71094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E2E02-E283-4B0E-BE11-CBCFBC30920D}"/>
              </a:ext>
            </a:extLst>
          </p:cNvPr>
          <p:cNvSpPr>
            <a:spLocks noGrp="1"/>
          </p:cNvSpPr>
          <p:nvPr>
            <p:ph type="dt" sz="half" idx="10"/>
          </p:nvPr>
        </p:nvSpPr>
        <p:spPr/>
        <p:txBody>
          <a:bodyPr/>
          <a:lstStyle/>
          <a:p>
            <a:fld id="{610093E1-DE11-4E88-BC8D-0056719104E0}" type="datetimeFigureOut">
              <a:rPr lang="en-GB" smtClean="0"/>
              <a:t>15/01/2025</a:t>
            </a:fld>
            <a:endParaRPr lang="en-GB"/>
          </a:p>
        </p:txBody>
      </p:sp>
      <p:sp>
        <p:nvSpPr>
          <p:cNvPr id="3" name="Footer Placeholder 2">
            <a:extLst>
              <a:ext uri="{FF2B5EF4-FFF2-40B4-BE49-F238E27FC236}">
                <a16:creationId xmlns:a16="http://schemas.microsoft.com/office/drawing/2014/main" id="{A93611FF-E921-4D6A-8189-2C895EC9065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65A5F4-CA10-4DD0-BFD2-5669ACEC5B81}"/>
              </a:ext>
            </a:extLst>
          </p:cNvPr>
          <p:cNvSpPr>
            <a:spLocks noGrp="1"/>
          </p:cNvSpPr>
          <p:nvPr>
            <p:ph type="sldNum" sz="quarter" idx="12"/>
          </p:nvPr>
        </p:nvSpPr>
        <p:spPr/>
        <p:txBody>
          <a:bodyPr/>
          <a:lstStyle/>
          <a:p>
            <a:fld id="{0F50CE13-EDE5-4F1B-A28B-3AB5501A4C74}" type="slidenum">
              <a:rPr lang="en-GB" smtClean="0"/>
              <a:t>‹#›</a:t>
            </a:fld>
            <a:endParaRPr lang="en-GB"/>
          </a:p>
        </p:txBody>
      </p:sp>
    </p:spTree>
    <p:extLst>
      <p:ext uri="{BB962C8B-B14F-4D97-AF65-F5344CB8AC3E}">
        <p14:creationId xmlns:p14="http://schemas.microsoft.com/office/powerpoint/2010/main" val="531869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138AF-8050-4FA4-A893-87BE5175A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856C25-4123-4F82-B7E6-26E258C080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36A458-25DE-4DEB-842A-A069F3148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831B4-7A67-4F95-B2A4-61FA75438C7E}"/>
              </a:ext>
            </a:extLst>
          </p:cNvPr>
          <p:cNvSpPr>
            <a:spLocks noGrp="1"/>
          </p:cNvSpPr>
          <p:nvPr>
            <p:ph type="dt" sz="half" idx="10"/>
          </p:nvPr>
        </p:nvSpPr>
        <p:spPr/>
        <p:txBody>
          <a:bodyPr/>
          <a:lstStyle/>
          <a:p>
            <a:fld id="{610093E1-DE11-4E88-BC8D-0056719104E0}" type="datetimeFigureOut">
              <a:rPr lang="en-GB" smtClean="0"/>
              <a:t>15/01/2025</a:t>
            </a:fld>
            <a:endParaRPr lang="en-GB"/>
          </a:p>
        </p:txBody>
      </p:sp>
      <p:sp>
        <p:nvSpPr>
          <p:cNvPr id="6" name="Footer Placeholder 5">
            <a:extLst>
              <a:ext uri="{FF2B5EF4-FFF2-40B4-BE49-F238E27FC236}">
                <a16:creationId xmlns:a16="http://schemas.microsoft.com/office/drawing/2014/main" id="{E0DE3CC3-76B5-42EA-9BB8-0F65F26DF9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D342B0-5DA2-48A1-B0CE-5C35F646399F}"/>
              </a:ext>
            </a:extLst>
          </p:cNvPr>
          <p:cNvSpPr>
            <a:spLocks noGrp="1"/>
          </p:cNvSpPr>
          <p:nvPr>
            <p:ph type="sldNum" sz="quarter" idx="12"/>
          </p:nvPr>
        </p:nvSpPr>
        <p:spPr/>
        <p:txBody>
          <a:bodyPr/>
          <a:lstStyle/>
          <a:p>
            <a:fld id="{0F50CE13-EDE5-4F1B-A28B-3AB5501A4C74}" type="slidenum">
              <a:rPr lang="en-GB" smtClean="0"/>
              <a:t>‹#›</a:t>
            </a:fld>
            <a:endParaRPr lang="en-GB"/>
          </a:p>
        </p:txBody>
      </p:sp>
    </p:spTree>
    <p:extLst>
      <p:ext uri="{BB962C8B-B14F-4D97-AF65-F5344CB8AC3E}">
        <p14:creationId xmlns:p14="http://schemas.microsoft.com/office/powerpoint/2010/main" val="281678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D401-BA38-4345-87B7-7DD7A55BCE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68512E-C819-48C8-8108-4CA7AEE88A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1AED209-6F39-42DF-9DF8-B6B465840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D1035-A383-4E2C-BC01-CEA0E1F8B313}"/>
              </a:ext>
            </a:extLst>
          </p:cNvPr>
          <p:cNvSpPr>
            <a:spLocks noGrp="1"/>
          </p:cNvSpPr>
          <p:nvPr>
            <p:ph type="dt" sz="half" idx="10"/>
          </p:nvPr>
        </p:nvSpPr>
        <p:spPr/>
        <p:txBody>
          <a:bodyPr/>
          <a:lstStyle/>
          <a:p>
            <a:fld id="{610093E1-DE11-4E88-BC8D-0056719104E0}" type="datetimeFigureOut">
              <a:rPr lang="en-GB" smtClean="0"/>
              <a:t>15/01/2025</a:t>
            </a:fld>
            <a:endParaRPr lang="en-GB"/>
          </a:p>
        </p:txBody>
      </p:sp>
      <p:sp>
        <p:nvSpPr>
          <p:cNvPr id="6" name="Footer Placeholder 5">
            <a:extLst>
              <a:ext uri="{FF2B5EF4-FFF2-40B4-BE49-F238E27FC236}">
                <a16:creationId xmlns:a16="http://schemas.microsoft.com/office/drawing/2014/main" id="{1AEEE7AA-243F-443F-A1EC-D5517269C5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F396C1-FB3C-44EB-B51E-7E464E254D6E}"/>
              </a:ext>
            </a:extLst>
          </p:cNvPr>
          <p:cNvSpPr>
            <a:spLocks noGrp="1"/>
          </p:cNvSpPr>
          <p:nvPr>
            <p:ph type="sldNum" sz="quarter" idx="12"/>
          </p:nvPr>
        </p:nvSpPr>
        <p:spPr/>
        <p:txBody>
          <a:bodyPr/>
          <a:lstStyle/>
          <a:p>
            <a:fld id="{0F50CE13-EDE5-4F1B-A28B-3AB5501A4C74}" type="slidenum">
              <a:rPr lang="en-GB" smtClean="0"/>
              <a:t>‹#›</a:t>
            </a:fld>
            <a:endParaRPr lang="en-GB"/>
          </a:p>
        </p:txBody>
      </p:sp>
    </p:spTree>
    <p:extLst>
      <p:ext uri="{BB962C8B-B14F-4D97-AF65-F5344CB8AC3E}">
        <p14:creationId xmlns:p14="http://schemas.microsoft.com/office/powerpoint/2010/main" val="2720739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2CF34C-A8FA-45D2-97F7-697ACD159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A2F4A3-0ECE-4857-AE07-6E3F952A20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97D557-48EE-4DC5-8C92-C88BE65A65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093E1-DE11-4E88-BC8D-0056719104E0}" type="datetimeFigureOut">
              <a:rPr lang="en-GB" smtClean="0"/>
              <a:t>15/01/2025</a:t>
            </a:fld>
            <a:endParaRPr lang="en-GB"/>
          </a:p>
        </p:txBody>
      </p:sp>
      <p:sp>
        <p:nvSpPr>
          <p:cNvPr id="5" name="Footer Placeholder 4">
            <a:extLst>
              <a:ext uri="{FF2B5EF4-FFF2-40B4-BE49-F238E27FC236}">
                <a16:creationId xmlns:a16="http://schemas.microsoft.com/office/drawing/2014/main" id="{23314E66-0EC7-44EF-93E9-FA1A22FF03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7DF168-F426-4B8F-89EB-1EAF7DD9A3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0CE13-EDE5-4F1B-A28B-3AB5501A4C74}" type="slidenum">
              <a:rPr lang="en-GB" smtClean="0"/>
              <a:t>‹#›</a:t>
            </a:fld>
            <a:endParaRPr lang="en-GB"/>
          </a:p>
        </p:txBody>
      </p:sp>
    </p:spTree>
    <p:extLst>
      <p:ext uri="{BB962C8B-B14F-4D97-AF65-F5344CB8AC3E}">
        <p14:creationId xmlns:p14="http://schemas.microsoft.com/office/powerpoint/2010/main" val="779966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ZKrejuEtP5w?feature=oembed"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8EB3EA1-AC43-44EE-898C-4F4CFF5CB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3069" y="383852"/>
            <a:ext cx="7142064" cy="5356548"/>
          </a:xfrm>
          <a:prstGeom prst="rect">
            <a:avLst/>
          </a:prstGeom>
        </p:spPr>
      </p:pic>
      <p:grpSp>
        <p:nvGrpSpPr>
          <p:cNvPr id="15" name="Group 14">
            <a:extLst>
              <a:ext uri="{FF2B5EF4-FFF2-40B4-BE49-F238E27FC236}">
                <a16:creationId xmlns:a16="http://schemas.microsoft.com/office/drawing/2014/main" id="{7B65B0B3-9D2F-4F01-A93A-8868E4C13DE8}"/>
              </a:ext>
            </a:extLst>
          </p:cNvPr>
          <p:cNvGrpSpPr/>
          <p:nvPr/>
        </p:nvGrpSpPr>
        <p:grpSpPr>
          <a:xfrm>
            <a:off x="90555" y="5740400"/>
            <a:ext cx="12127092" cy="1117600"/>
            <a:chOff x="11952" y="5740400"/>
            <a:chExt cx="12127092" cy="1117600"/>
          </a:xfrm>
        </p:grpSpPr>
        <p:pic>
          <p:nvPicPr>
            <p:cNvPr id="16" name="Picture 15" descr="Text&#10;&#10;Description automatically generated">
              <a:extLst>
                <a:ext uri="{FF2B5EF4-FFF2-40B4-BE49-F238E27FC236}">
                  <a16:creationId xmlns:a16="http://schemas.microsoft.com/office/drawing/2014/main" id="{E9D697F8-2CD1-4B21-9809-06AAC73FA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2" y="5929392"/>
              <a:ext cx="6084048" cy="928608"/>
            </a:xfrm>
            <a:prstGeom prst="rect">
              <a:avLst/>
            </a:prstGeom>
          </p:spPr>
        </p:pic>
        <p:pic>
          <p:nvPicPr>
            <p:cNvPr id="17" name="Picture 16" descr="Diagram&#10;&#10;Description automatically generated">
              <a:extLst>
                <a:ext uri="{FF2B5EF4-FFF2-40B4-BE49-F238E27FC236}">
                  <a16:creationId xmlns:a16="http://schemas.microsoft.com/office/drawing/2014/main" id="{4343160A-F319-4C71-8DCB-D9DD9D29E2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7004" y="5740400"/>
              <a:ext cx="6002040" cy="1100667"/>
            </a:xfrm>
            <a:prstGeom prst="rect">
              <a:avLst/>
            </a:prstGeom>
          </p:spPr>
        </p:pic>
      </p:grpSp>
    </p:spTree>
    <p:extLst>
      <p:ext uri="{BB962C8B-B14F-4D97-AF65-F5344CB8AC3E}">
        <p14:creationId xmlns:p14="http://schemas.microsoft.com/office/powerpoint/2010/main" val="2918713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7C92C4E-C01C-4409-9561-85FB872241A4}"/>
              </a:ext>
            </a:extLst>
          </p:cNvPr>
          <p:cNvGrpSpPr/>
          <p:nvPr/>
        </p:nvGrpSpPr>
        <p:grpSpPr>
          <a:xfrm>
            <a:off x="11952" y="5740400"/>
            <a:ext cx="12127092" cy="1117600"/>
            <a:chOff x="11952" y="5740400"/>
            <a:chExt cx="12127092" cy="1117600"/>
          </a:xfrm>
        </p:grpSpPr>
        <p:pic>
          <p:nvPicPr>
            <p:cNvPr id="5" name="Picture 4" descr="Text&#10;&#10;Description automatically generated">
              <a:extLst>
                <a:ext uri="{FF2B5EF4-FFF2-40B4-BE49-F238E27FC236}">
                  <a16:creationId xmlns:a16="http://schemas.microsoft.com/office/drawing/2014/main" id="{2BE64624-FF96-4322-89E8-DF0B99728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2" y="5929392"/>
              <a:ext cx="6084048" cy="928608"/>
            </a:xfrm>
            <a:prstGeom prst="rect">
              <a:avLst/>
            </a:prstGeom>
          </p:spPr>
        </p:pic>
        <p:pic>
          <p:nvPicPr>
            <p:cNvPr id="6" name="Picture 5" descr="Diagram&#10;&#10;Description automatically generated">
              <a:extLst>
                <a:ext uri="{FF2B5EF4-FFF2-40B4-BE49-F238E27FC236}">
                  <a16:creationId xmlns:a16="http://schemas.microsoft.com/office/drawing/2014/main" id="{BD4AE76E-5ACA-4412-87A2-DD61F48AA8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7004" y="5740400"/>
              <a:ext cx="6002040" cy="1100667"/>
            </a:xfrm>
            <a:prstGeom prst="rect">
              <a:avLst/>
            </a:prstGeom>
          </p:spPr>
        </p:pic>
      </p:grpSp>
      <p:pic>
        <p:nvPicPr>
          <p:cNvPr id="3" name="Picture 2">
            <a:extLst>
              <a:ext uri="{FF2B5EF4-FFF2-40B4-BE49-F238E27FC236}">
                <a16:creationId xmlns:a16="http://schemas.microsoft.com/office/drawing/2014/main" id="{8D41509D-7E15-4B24-8D4A-E39605574F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1417" y="16933"/>
            <a:ext cx="5849166" cy="5944430"/>
          </a:xfrm>
          <a:prstGeom prst="rect">
            <a:avLst/>
          </a:prstGeom>
        </p:spPr>
      </p:pic>
    </p:spTree>
    <p:extLst>
      <p:ext uri="{BB962C8B-B14F-4D97-AF65-F5344CB8AC3E}">
        <p14:creationId xmlns:p14="http://schemas.microsoft.com/office/powerpoint/2010/main" val="2811804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11E7A9F-FA96-4E78-AAFA-98FD10E15F7A}"/>
              </a:ext>
            </a:extLst>
          </p:cNvPr>
          <p:cNvGrpSpPr/>
          <p:nvPr/>
        </p:nvGrpSpPr>
        <p:grpSpPr>
          <a:xfrm>
            <a:off x="11952" y="5740400"/>
            <a:ext cx="12127092" cy="1117600"/>
            <a:chOff x="11952" y="5740400"/>
            <a:chExt cx="12127092" cy="1117600"/>
          </a:xfrm>
        </p:grpSpPr>
        <p:pic>
          <p:nvPicPr>
            <p:cNvPr id="7" name="Picture 6" descr="Text&#10;&#10;Description automatically generated">
              <a:extLst>
                <a:ext uri="{FF2B5EF4-FFF2-40B4-BE49-F238E27FC236}">
                  <a16:creationId xmlns:a16="http://schemas.microsoft.com/office/drawing/2014/main" id="{AA0E2925-E46F-420D-8CB3-F5803951C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2" y="5929392"/>
              <a:ext cx="6084048" cy="928608"/>
            </a:xfrm>
            <a:prstGeom prst="rect">
              <a:avLst/>
            </a:prstGeom>
          </p:spPr>
        </p:pic>
        <p:pic>
          <p:nvPicPr>
            <p:cNvPr id="9" name="Picture 8" descr="Diagram&#10;&#10;Description automatically generated">
              <a:extLst>
                <a:ext uri="{FF2B5EF4-FFF2-40B4-BE49-F238E27FC236}">
                  <a16:creationId xmlns:a16="http://schemas.microsoft.com/office/drawing/2014/main" id="{C6FACB84-3679-41C1-A76B-00722CFD4C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7004" y="5740400"/>
              <a:ext cx="6002040" cy="1100667"/>
            </a:xfrm>
            <a:prstGeom prst="rect">
              <a:avLst/>
            </a:prstGeom>
          </p:spPr>
        </p:pic>
      </p:grpSp>
      <p:pic>
        <p:nvPicPr>
          <p:cNvPr id="12" name="Graphic 11" descr="Stopwatch">
            <a:extLst>
              <a:ext uri="{FF2B5EF4-FFF2-40B4-BE49-F238E27FC236}">
                <a16:creationId xmlns:a16="http://schemas.microsoft.com/office/drawing/2014/main" id="{8253A5FF-9472-45CB-B524-0F8BB2C3F7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53976" y="184501"/>
            <a:ext cx="5555899" cy="5555899"/>
          </a:xfrm>
          <a:prstGeom prst="rect">
            <a:avLst/>
          </a:prstGeom>
        </p:spPr>
      </p:pic>
    </p:spTree>
    <p:extLst>
      <p:ext uri="{BB962C8B-B14F-4D97-AF65-F5344CB8AC3E}">
        <p14:creationId xmlns:p14="http://schemas.microsoft.com/office/powerpoint/2010/main" val="2753319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9D8E56-58C3-4954-8E0B-8DD129F6F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00"/>
            <a:ext cx="12192000" cy="8128000"/>
          </a:xfrm>
          <a:prstGeom prst="rect">
            <a:avLst/>
          </a:prstGeom>
        </p:spPr>
      </p:pic>
    </p:spTree>
    <p:extLst>
      <p:ext uri="{BB962C8B-B14F-4D97-AF65-F5344CB8AC3E}">
        <p14:creationId xmlns:p14="http://schemas.microsoft.com/office/powerpoint/2010/main" val="203371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linedrawing&#10;&#10;Description automatically generated">
            <a:extLst>
              <a:ext uri="{FF2B5EF4-FFF2-40B4-BE49-F238E27FC236}">
                <a16:creationId xmlns:a16="http://schemas.microsoft.com/office/drawing/2014/main" id="{632B8ACF-F9C8-41ED-B45D-118D0B7D0F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6477" y="170979"/>
            <a:ext cx="6039046" cy="6516041"/>
          </a:xfrm>
        </p:spPr>
      </p:pic>
    </p:spTree>
    <p:extLst>
      <p:ext uri="{BB962C8B-B14F-4D97-AF65-F5344CB8AC3E}">
        <p14:creationId xmlns:p14="http://schemas.microsoft.com/office/powerpoint/2010/main" val="1956288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5897C99F-FE65-4113-AFC6-4FBFA5D12B12}"/>
              </a:ext>
            </a:extLst>
          </p:cNvPr>
          <p:cNvPicPr>
            <a:picLocks noChangeAspect="1"/>
          </p:cNvPicPr>
          <p:nvPr/>
        </p:nvPicPr>
        <p:blipFill rotWithShape="1">
          <a:blip r:embed="rId3">
            <a:extLst>
              <a:ext uri="{28A0092B-C50C-407E-A947-70E740481C1C}">
                <a14:useLocalDpi xmlns:a14="http://schemas.microsoft.com/office/drawing/2010/main" val="0"/>
              </a:ext>
            </a:extLst>
          </a:blip>
          <a:srcRect t="12325" b="12689"/>
          <a:stretch/>
        </p:blipFill>
        <p:spPr>
          <a:xfrm>
            <a:off x="20" y="1282"/>
            <a:ext cx="12191980" cy="6856718"/>
          </a:xfrm>
          <a:prstGeom prst="rect">
            <a:avLst/>
          </a:prstGeom>
        </p:spPr>
      </p:pic>
    </p:spTree>
    <p:extLst>
      <p:ext uri="{BB962C8B-B14F-4D97-AF65-F5344CB8AC3E}">
        <p14:creationId xmlns:p14="http://schemas.microsoft.com/office/powerpoint/2010/main" val="334424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9C63CF-1FD4-4E97-AF18-A2F05E82F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689" y="-1894543"/>
            <a:ext cx="8954622" cy="11939496"/>
          </a:xfrm>
          <a:prstGeom prst="rect">
            <a:avLst/>
          </a:prstGeom>
        </p:spPr>
      </p:pic>
    </p:spTree>
    <p:extLst>
      <p:ext uri="{BB962C8B-B14F-4D97-AF65-F5344CB8AC3E}">
        <p14:creationId xmlns:p14="http://schemas.microsoft.com/office/powerpoint/2010/main" val="314519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nline Media 8" title="speed matters with Maddie Moate">
            <a:hlinkClick r:id="" action="ppaction://media"/>
            <a:extLst>
              <a:ext uri="{FF2B5EF4-FFF2-40B4-BE49-F238E27FC236}">
                <a16:creationId xmlns:a16="http://schemas.microsoft.com/office/drawing/2014/main" id="{76AFB13A-DF11-46D7-B334-94A954662631}"/>
              </a:ext>
            </a:extLst>
          </p:cNvPr>
          <p:cNvPicPr>
            <a:picLocks noRot="1" noChangeAspect="1"/>
          </p:cNvPicPr>
          <p:nvPr>
            <a:videoFile r:link="rId1"/>
          </p:nvPr>
        </p:nvPicPr>
        <p:blipFill>
          <a:blip r:embed="rId4"/>
          <a:stretch>
            <a:fillRect/>
          </a:stretch>
        </p:blipFill>
        <p:spPr>
          <a:xfrm>
            <a:off x="0" y="-29788"/>
            <a:ext cx="12244956" cy="6887788"/>
          </a:xfrm>
          <a:prstGeom prst="rect">
            <a:avLst/>
          </a:prstGeom>
        </p:spPr>
      </p:pic>
    </p:spTree>
    <p:extLst>
      <p:ext uri="{BB962C8B-B14F-4D97-AF65-F5344CB8AC3E}">
        <p14:creationId xmlns:p14="http://schemas.microsoft.com/office/powerpoint/2010/main" val="356747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descr="A stop light in front of a building&#10;&#10;Description automatically generated">
            <a:extLst>
              <a:ext uri="{FF2B5EF4-FFF2-40B4-BE49-F238E27FC236}">
                <a16:creationId xmlns:a16="http://schemas.microsoft.com/office/drawing/2014/main" id="{DB342FAE-6AF3-406B-B165-C067B0451E6A}"/>
              </a:ext>
            </a:extLst>
          </p:cNvPr>
          <p:cNvPicPr>
            <a:picLocks noChangeAspect="1"/>
          </p:cNvPicPr>
          <p:nvPr/>
        </p:nvPicPr>
        <p:blipFill rotWithShape="1">
          <a:blip r:embed="rId3">
            <a:extLst>
              <a:ext uri="{28A0092B-C50C-407E-A947-70E740481C1C}">
                <a14:useLocalDpi xmlns:a14="http://schemas.microsoft.com/office/drawing/2010/main" val="0"/>
              </a:ext>
            </a:extLst>
          </a:blip>
          <a:srcRect l="23315" r="4950" b="-1"/>
          <a:stretch/>
        </p:blipFill>
        <p:spPr>
          <a:xfrm>
            <a:off x="-1" y="10"/>
            <a:ext cx="7370057" cy="6857990"/>
          </a:xfrm>
          <a:prstGeom prst="rect">
            <a:avLst/>
          </a:prstGeom>
        </p:spPr>
      </p:pic>
      <p:pic>
        <p:nvPicPr>
          <p:cNvPr id="12" name="Picture 11" descr="A sign on a pole&#10;&#10;Description automatically generated">
            <a:extLst>
              <a:ext uri="{FF2B5EF4-FFF2-40B4-BE49-F238E27FC236}">
                <a16:creationId xmlns:a16="http://schemas.microsoft.com/office/drawing/2014/main" id="{BE717208-71E4-4BF9-9CC5-1C74D45EA562}"/>
              </a:ext>
            </a:extLst>
          </p:cNvPr>
          <p:cNvPicPr>
            <a:picLocks noChangeAspect="1"/>
          </p:cNvPicPr>
          <p:nvPr/>
        </p:nvPicPr>
        <p:blipFill rotWithShape="1">
          <a:blip r:embed="rId4">
            <a:extLst>
              <a:ext uri="{28A0092B-C50C-407E-A947-70E740481C1C}">
                <a14:useLocalDpi xmlns:a14="http://schemas.microsoft.com/office/drawing/2010/main" val="0"/>
              </a:ext>
            </a:extLst>
          </a:blip>
          <a:srcRect l="7110" r="-4" b="-4"/>
          <a:stretch/>
        </p:blipFill>
        <p:spPr>
          <a:xfrm>
            <a:off x="7534656" y="1"/>
            <a:ext cx="4657344" cy="3346704"/>
          </a:xfrm>
          <a:prstGeom prst="rect">
            <a:avLst/>
          </a:prstGeom>
        </p:spPr>
      </p:pic>
      <p:pic>
        <p:nvPicPr>
          <p:cNvPr id="14" name="Picture 13" descr="A sign on the side of a road&#10;&#10;Description automatically generated">
            <a:extLst>
              <a:ext uri="{FF2B5EF4-FFF2-40B4-BE49-F238E27FC236}">
                <a16:creationId xmlns:a16="http://schemas.microsoft.com/office/drawing/2014/main" id="{3E5A6703-2450-484E-A4C6-148B0406C9C1}"/>
              </a:ext>
            </a:extLst>
          </p:cNvPr>
          <p:cNvPicPr>
            <a:picLocks noChangeAspect="1"/>
          </p:cNvPicPr>
          <p:nvPr/>
        </p:nvPicPr>
        <p:blipFill rotWithShape="1">
          <a:blip r:embed="rId5">
            <a:extLst>
              <a:ext uri="{28A0092B-C50C-407E-A947-70E740481C1C}">
                <a14:useLocalDpi xmlns:a14="http://schemas.microsoft.com/office/drawing/2010/main" val="0"/>
              </a:ext>
            </a:extLst>
          </a:blip>
          <a:srcRect l="7110" r="-4" b="-4"/>
          <a:stretch/>
        </p:blipFill>
        <p:spPr>
          <a:xfrm>
            <a:off x="7534654" y="3511296"/>
            <a:ext cx="4657346" cy="3346704"/>
          </a:xfrm>
          <a:prstGeom prst="rect">
            <a:avLst/>
          </a:prstGeom>
        </p:spPr>
      </p:pic>
    </p:spTree>
    <p:extLst>
      <p:ext uri="{BB962C8B-B14F-4D97-AF65-F5344CB8AC3E}">
        <p14:creationId xmlns:p14="http://schemas.microsoft.com/office/powerpoint/2010/main" val="2859583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Content Placeholder 2">
            <a:extLst>
              <a:ext uri="{FF2B5EF4-FFF2-40B4-BE49-F238E27FC236}">
                <a16:creationId xmlns:a16="http://schemas.microsoft.com/office/drawing/2014/main" id="{801F81F6-2F42-4B70-B4D0-76F1FDCF3F9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7977" b="39843"/>
          <a:stretch/>
        </p:blipFill>
        <p:spPr>
          <a:xfrm>
            <a:off x="20" y="1282"/>
            <a:ext cx="12191980" cy="6856718"/>
          </a:xfrm>
          <a:prstGeom prst="rect">
            <a:avLst/>
          </a:prstGeom>
        </p:spPr>
      </p:pic>
    </p:spTree>
    <p:extLst>
      <p:ext uri="{BB962C8B-B14F-4D97-AF65-F5344CB8AC3E}">
        <p14:creationId xmlns:p14="http://schemas.microsoft.com/office/powerpoint/2010/main" val="149790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1953</Words>
  <Application>Microsoft Office PowerPoint</Application>
  <PresentationFormat>Widescreen</PresentationFormat>
  <Paragraphs>196</Paragraphs>
  <Slides>10</Slides>
  <Notes>10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Cafeteria-Black</vt:lpstr>
      <vt:lpstr>Cafeteria-Regular</vt:lpstr>
      <vt:lpstr>Calibri</vt:lpstr>
      <vt:lpstr>Calibri Light</vt:lpstr>
      <vt:lpstr>DIN-Regular</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Dilley</dc:creator>
  <cp:lastModifiedBy>Hankinson, Alison</cp:lastModifiedBy>
  <cp:revision>6</cp:revision>
  <dcterms:created xsi:type="dcterms:W3CDTF">2020-11-11T14:35:14Z</dcterms:created>
  <dcterms:modified xsi:type="dcterms:W3CDTF">2025-01-15T14:38:43Z</dcterms:modified>
</cp:coreProperties>
</file>