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4" r:id="rId2"/>
    <p:sldId id="270" r:id="rId3"/>
    <p:sldId id="261" r:id="rId4"/>
    <p:sldId id="272" r:id="rId5"/>
    <p:sldId id="271" r:id="rId6"/>
    <p:sldId id="273" r:id="rId7"/>
    <p:sldId id="266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BE8E1C-9AAD-4558-851E-EF979A8AE51F}" v="6" dt="2024-10-30T10:50:44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/>
    <p:restoredTop sz="88799" autoAdjust="0"/>
  </p:normalViewPr>
  <p:slideViewPr>
    <p:cSldViewPr snapToGrid="0" snapToObjects="1">
      <p:cViewPr varScale="1">
        <p:scale>
          <a:sx n="59" d="100"/>
          <a:sy n="59" d="100"/>
        </p:scale>
        <p:origin x="100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DE872-C2F7-448D-804E-F6E51251AA34}" type="doc">
      <dgm:prSet loTypeId="urn:microsoft.com/office/officeart/2016/7/layout/HorizontalAction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A074D2B-B34A-4B64-BF73-590F0F4D32EF}">
      <dgm:prSet custT="1"/>
      <dgm:spPr/>
      <dgm:t>
        <a:bodyPr/>
        <a:lstStyle/>
        <a:p>
          <a:r>
            <a:rPr lang="en-US" sz="2400" dirty="0"/>
            <a:t>Be</a:t>
          </a:r>
          <a:r>
            <a:rPr lang="en-US" sz="3600" dirty="0"/>
            <a:t> </a:t>
          </a:r>
          <a:r>
            <a:rPr lang="en-US" sz="4000" b="1" dirty="0">
              <a:solidFill>
                <a:srgbClr val="FFFF00"/>
              </a:solidFill>
            </a:rPr>
            <a:t>A</a:t>
          </a:r>
          <a:r>
            <a:rPr lang="en-US" sz="3600" dirty="0"/>
            <a:t>lert</a:t>
          </a:r>
        </a:p>
      </dgm:t>
    </dgm:pt>
    <dgm:pt modelId="{F302353D-DC37-48C0-A17F-44C045E232F3}" type="parTrans" cxnId="{89C2108A-BFBE-47FC-A6FC-F403B68D5F05}">
      <dgm:prSet/>
      <dgm:spPr/>
      <dgm:t>
        <a:bodyPr/>
        <a:lstStyle/>
        <a:p>
          <a:endParaRPr lang="en-US"/>
        </a:p>
      </dgm:t>
    </dgm:pt>
    <dgm:pt modelId="{F15B5377-17A9-4F33-A511-4A5BECE8EF4B}" type="sibTrans" cxnId="{89C2108A-BFBE-47FC-A6FC-F403B68D5F05}">
      <dgm:prSet/>
      <dgm:spPr/>
      <dgm:t>
        <a:bodyPr/>
        <a:lstStyle/>
        <a:p>
          <a:endParaRPr lang="en-US"/>
        </a:p>
      </dgm:t>
    </dgm:pt>
    <dgm:pt modelId="{5783B968-A9D8-4735-A0FC-B452B5D4EC29}">
      <dgm:prSet/>
      <dgm:spPr/>
      <dgm:t>
        <a:bodyPr/>
        <a:lstStyle/>
        <a:p>
          <a:r>
            <a:rPr lang="en-US" dirty="0"/>
            <a:t>Stay </a:t>
          </a:r>
          <a:r>
            <a:rPr lang="en-US" b="0" dirty="0"/>
            <a:t>alert</a:t>
          </a:r>
          <a:r>
            <a:rPr lang="en-US" dirty="0"/>
            <a:t> to traffic, including in car parks</a:t>
          </a:r>
        </a:p>
      </dgm:t>
    </dgm:pt>
    <dgm:pt modelId="{975AA561-2511-40D1-ABB7-649C169E51AA}" type="parTrans" cxnId="{D61A6F1F-82AB-4185-A3CF-0FB3B338B490}">
      <dgm:prSet/>
      <dgm:spPr/>
      <dgm:t>
        <a:bodyPr/>
        <a:lstStyle/>
        <a:p>
          <a:endParaRPr lang="en-US"/>
        </a:p>
      </dgm:t>
    </dgm:pt>
    <dgm:pt modelId="{49915702-BDA8-42D2-972E-F251288595A4}" type="sibTrans" cxnId="{D61A6F1F-82AB-4185-A3CF-0FB3B338B490}">
      <dgm:prSet/>
      <dgm:spPr/>
      <dgm:t>
        <a:bodyPr/>
        <a:lstStyle/>
        <a:p>
          <a:endParaRPr lang="en-US"/>
        </a:p>
      </dgm:t>
    </dgm:pt>
    <dgm:pt modelId="{70E33D11-E2F9-4D8E-9EF4-33DDCCD20E1E}">
      <dgm:prSet custT="1"/>
      <dgm:spPr/>
      <dgm:t>
        <a:bodyPr/>
        <a:lstStyle/>
        <a:p>
          <a:r>
            <a:rPr lang="en-US" sz="2400" dirty="0"/>
            <a:t>Be</a:t>
          </a:r>
          <a:r>
            <a:rPr lang="en-US" sz="3600" dirty="0"/>
            <a:t> </a:t>
          </a:r>
          <a:r>
            <a:rPr lang="en-US" sz="4000" b="1" dirty="0">
              <a:solidFill>
                <a:srgbClr val="FFFF00"/>
              </a:solidFill>
            </a:rPr>
            <a:t>B</a:t>
          </a:r>
          <a:r>
            <a:rPr lang="en-US" sz="3600" dirty="0"/>
            <a:t>right</a:t>
          </a:r>
        </a:p>
      </dgm:t>
    </dgm:pt>
    <dgm:pt modelId="{C599DE62-0FA0-4C53-BC35-CCF7E2E00AD4}" type="parTrans" cxnId="{A6DB7B3D-BF0C-4AE6-BEA7-08AC7BCBE7B7}">
      <dgm:prSet/>
      <dgm:spPr/>
      <dgm:t>
        <a:bodyPr/>
        <a:lstStyle/>
        <a:p>
          <a:endParaRPr lang="en-US"/>
        </a:p>
      </dgm:t>
    </dgm:pt>
    <dgm:pt modelId="{3E3D4E47-8907-4A12-A8DD-34A397F96EE8}" type="sibTrans" cxnId="{A6DB7B3D-BF0C-4AE6-BEA7-08AC7BCBE7B7}">
      <dgm:prSet/>
      <dgm:spPr/>
      <dgm:t>
        <a:bodyPr/>
        <a:lstStyle/>
        <a:p>
          <a:endParaRPr lang="en-US"/>
        </a:p>
      </dgm:t>
    </dgm:pt>
    <dgm:pt modelId="{A4BE6879-D42E-4CD5-83FA-ED0AB28F5955}">
      <dgm:prSet/>
      <dgm:spPr/>
      <dgm:t>
        <a:bodyPr/>
        <a:lstStyle/>
        <a:p>
          <a:r>
            <a:rPr lang="en-US" dirty="0"/>
            <a:t>Wear bright or reflective clothing, particularly in dark or gloomy weather</a:t>
          </a:r>
        </a:p>
      </dgm:t>
    </dgm:pt>
    <dgm:pt modelId="{67DD4BB7-CB46-42CD-B00E-4ED8E90F2A85}" type="parTrans" cxnId="{1B3F3525-75D3-4C0D-BAAA-3E65D49BEAF0}">
      <dgm:prSet/>
      <dgm:spPr/>
      <dgm:t>
        <a:bodyPr/>
        <a:lstStyle/>
        <a:p>
          <a:endParaRPr lang="en-US"/>
        </a:p>
      </dgm:t>
    </dgm:pt>
    <dgm:pt modelId="{4EF4A843-1D25-4A56-92D9-9B10D3301CC7}" type="sibTrans" cxnId="{1B3F3525-75D3-4C0D-BAAA-3E65D49BEAF0}">
      <dgm:prSet/>
      <dgm:spPr/>
      <dgm:t>
        <a:bodyPr/>
        <a:lstStyle/>
        <a:p>
          <a:endParaRPr lang="en-US"/>
        </a:p>
      </dgm:t>
    </dgm:pt>
    <dgm:pt modelId="{DC81054A-B42E-4509-A05A-CD24C5D99ABC}">
      <dgm:prSet custT="1"/>
      <dgm:spPr/>
      <dgm:t>
        <a:bodyPr/>
        <a:lstStyle/>
        <a:p>
          <a:r>
            <a:rPr lang="en-US" sz="2400" dirty="0"/>
            <a:t>Use</a:t>
          </a:r>
          <a:r>
            <a:rPr lang="en-US" sz="3600" dirty="0"/>
            <a:t> </a:t>
          </a:r>
          <a:r>
            <a:rPr lang="en-US" sz="4000" b="1" dirty="0">
              <a:solidFill>
                <a:srgbClr val="FFFF00"/>
              </a:solidFill>
            </a:rPr>
            <a:t>C</a:t>
          </a:r>
          <a:r>
            <a:rPr lang="en-US" sz="3600" dirty="0"/>
            <a:t>aution</a:t>
          </a:r>
        </a:p>
      </dgm:t>
    </dgm:pt>
    <dgm:pt modelId="{7A35C89D-16A6-4EBF-AE57-6EFFF7801196}" type="parTrans" cxnId="{76E6B90D-188A-4DFF-9A42-B0D11CACF5DA}">
      <dgm:prSet/>
      <dgm:spPr/>
      <dgm:t>
        <a:bodyPr/>
        <a:lstStyle/>
        <a:p>
          <a:endParaRPr lang="en-US"/>
        </a:p>
      </dgm:t>
    </dgm:pt>
    <dgm:pt modelId="{133037E9-BE88-41D7-A5C3-BAA3E8F05625}" type="sibTrans" cxnId="{76E6B90D-188A-4DFF-9A42-B0D11CACF5DA}">
      <dgm:prSet/>
      <dgm:spPr/>
      <dgm:t>
        <a:bodyPr/>
        <a:lstStyle/>
        <a:p>
          <a:endParaRPr lang="en-US"/>
        </a:p>
      </dgm:t>
    </dgm:pt>
    <dgm:pt modelId="{A299CFB6-DF52-4FBB-BD7B-8C0989B41321}">
      <dgm:prSet/>
      <dgm:spPr/>
      <dgm:t>
        <a:bodyPr/>
        <a:lstStyle/>
        <a:p>
          <a:r>
            <a:rPr lang="en-US" dirty="0"/>
            <a:t>ALWAYS Stop, Look Listen and Think before crossing a road</a:t>
          </a:r>
        </a:p>
      </dgm:t>
    </dgm:pt>
    <dgm:pt modelId="{B6F835E2-CBEA-43E8-9C11-B92A3A57BCC5}" type="parTrans" cxnId="{0CF810B2-A65A-48C7-BAD6-CA435D09A7C9}">
      <dgm:prSet/>
      <dgm:spPr/>
      <dgm:t>
        <a:bodyPr/>
        <a:lstStyle/>
        <a:p>
          <a:endParaRPr lang="en-US"/>
        </a:p>
      </dgm:t>
    </dgm:pt>
    <dgm:pt modelId="{4CC00FCF-A4BE-466B-9EF4-2AA881AAA998}" type="sibTrans" cxnId="{0CF810B2-A65A-48C7-BAD6-CA435D09A7C9}">
      <dgm:prSet/>
      <dgm:spPr/>
      <dgm:t>
        <a:bodyPr/>
        <a:lstStyle/>
        <a:p>
          <a:endParaRPr lang="en-US"/>
        </a:p>
      </dgm:t>
    </dgm:pt>
    <dgm:pt modelId="{843D6133-3964-4DD6-B584-6BC48EB70679}" type="pres">
      <dgm:prSet presAssocID="{A73DE872-C2F7-448D-804E-F6E51251AA34}" presName="Name0" presStyleCnt="0">
        <dgm:presLayoutVars>
          <dgm:dir/>
          <dgm:animLvl val="lvl"/>
          <dgm:resizeHandles val="exact"/>
        </dgm:presLayoutVars>
      </dgm:prSet>
      <dgm:spPr/>
    </dgm:pt>
    <dgm:pt modelId="{36F6A512-17F5-4ED8-8C19-A620F568B1AF}" type="pres">
      <dgm:prSet presAssocID="{9A074D2B-B34A-4B64-BF73-590F0F4D32EF}" presName="composite" presStyleCnt="0"/>
      <dgm:spPr/>
    </dgm:pt>
    <dgm:pt modelId="{292BF5D9-EC07-4C99-848C-5EEA2A6D8F4D}" type="pres">
      <dgm:prSet presAssocID="{9A074D2B-B34A-4B64-BF73-590F0F4D32EF}" presName="parTx" presStyleLbl="alignNode1" presStyleIdx="0" presStyleCnt="3" custLinFactNeighborX="-176" custLinFactNeighborY="-1022">
        <dgm:presLayoutVars>
          <dgm:chMax val="0"/>
          <dgm:chPref val="0"/>
        </dgm:presLayoutVars>
      </dgm:prSet>
      <dgm:spPr/>
    </dgm:pt>
    <dgm:pt modelId="{8FA9F072-A20E-42DC-A535-426C6367F7D4}" type="pres">
      <dgm:prSet presAssocID="{9A074D2B-B34A-4B64-BF73-590F0F4D32EF}" presName="desTx" presStyleLbl="alignAccFollowNode1" presStyleIdx="0" presStyleCnt="3">
        <dgm:presLayoutVars/>
      </dgm:prSet>
      <dgm:spPr/>
    </dgm:pt>
    <dgm:pt modelId="{48171DFE-792A-4A65-BFE4-D977A78D8AFD}" type="pres">
      <dgm:prSet presAssocID="{F15B5377-17A9-4F33-A511-4A5BECE8EF4B}" presName="space" presStyleCnt="0"/>
      <dgm:spPr/>
    </dgm:pt>
    <dgm:pt modelId="{C8B88797-530C-4DC9-9916-D536492AED05}" type="pres">
      <dgm:prSet presAssocID="{70E33D11-E2F9-4D8E-9EF4-33DDCCD20E1E}" presName="composite" presStyleCnt="0"/>
      <dgm:spPr/>
    </dgm:pt>
    <dgm:pt modelId="{DA051970-7A0F-479D-8457-1F67A07BF6A6}" type="pres">
      <dgm:prSet presAssocID="{70E33D11-E2F9-4D8E-9EF4-33DDCCD20E1E}" presName="parTx" presStyleLbl="alignNode1" presStyleIdx="1" presStyleCnt="3">
        <dgm:presLayoutVars>
          <dgm:chMax val="0"/>
          <dgm:chPref val="0"/>
        </dgm:presLayoutVars>
      </dgm:prSet>
      <dgm:spPr/>
    </dgm:pt>
    <dgm:pt modelId="{FFC93F90-3184-47A1-BF09-6C7C5ADB1362}" type="pres">
      <dgm:prSet presAssocID="{70E33D11-E2F9-4D8E-9EF4-33DDCCD20E1E}" presName="desTx" presStyleLbl="alignAccFollowNode1" presStyleIdx="1" presStyleCnt="3">
        <dgm:presLayoutVars/>
      </dgm:prSet>
      <dgm:spPr/>
    </dgm:pt>
    <dgm:pt modelId="{017848E8-5F08-4D28-900F-CC2341EB9516}" type="pres">
      <dgm:prSet presAssocID="{3E3D4E47-8907-4A12-A8DD-34A397F96EE8}" presName="space" presStyleCnt="0"/>
      <dgm:spPr/>
    </dgm:pt>
    <dgm:pt modelId="{6DF56A4C-BB54-4CAD-8CAC-FCD677244B8B}" type="pres">
      <dgm:prSet presAssocID="{DC81054A-B42E-4509-A05A-CD24C5D99ABC}" presName="composite" presStyleCnt="0"/>
      <dgm:spPr/>
    </dgm:pt>
    <dgm:pt modelId="{FED3EA81-372D-4923-94C2-360973756D87}" type="pres">
      <dgm:prSet presAssocID="{DC81054A-B42E-4509-A05A-CD24C5D99ABC}" presName="parTx" presStyleLbl="alignNode1" presStyleIdx="2" presStyleCnt="3">
        <dgm:presLayoutVars>
          <dgm:chMax val="0"/>
          <dgm:chPref val="0"/>
        </dgm:presLayoutVars>
      </dgm:prSet>
      <dgm:spPr/>
    </dgm:pt>
    <dgm:pt modelId="{F7676821-2C92-4EE3-A532-BD9265FE5F7C}" type="pres">
      <dgm:prSet presAssocID="{DC81054A-B42E-4509-A05A-CD24C5D99ABC}" presName="desTx" presStyleLbl="alignAccFollowNode1" presStyleIdx="2" presStyleCnt="3">
        <dgm:presLayoutVars/>
      </dgm:prSet>
      <dgm:spPr/>
    </dgm:pt>
  </dgm:ptLst>
  <dgm:cxnLst>
    <dgm:cxn modelId="{5532610D-7F29-490A-9777-F00C31591F7D}" type="presOf" srcId="{DC81054A-B42E-4509-A05A-CD24C5D99ABC}" destId="{FED3EA81-372D-4923-94C2-360973756D87}" srcOrd="0" destOrd="0" presId="urn:microsoft.com/office/officeart/2016/7/layout/HorizontalActionList"/>
    <dgm:cxn modelId="{76E6B90D-188A-4DFF-9A42-B0D11CACF5DA}" srcId="{A73DE872-C2F7-448D-804E-F6E51251AA34}" destId="{DC81054A-B42E-4509-A05A-CD24C5D99ABC}" srcOrd="2" destOrd="0" parTransId="{7A35C89D-16A6-4EBF-AE57-6EFFF7801196}" sibTransId="{133037E9-BE88-41D7-A5C3-BAA3E8F05625}"/>
    <dgm:cxn modelId="{D2792715-9B09-4B9E-8AF1-7D93CAAF0BAE}" type="presOf" srcId="{A4BE6879-D42E-4CD5-83FA-ED0AB28F5955}" destId="{FFC93F90-3184-47A1-BF09-6C7C5ADB1362}" srcOrd="0" destOrd="0" presId="urn:microsoft.com/office/officeart/2016/7/layout/HorizontalActionList"/>
    <dgm:cxn modelId="{03A9B717-E737-45BB-8098-5C0470AC1632}" type="presOf" srcId="{70E33D11-E2F9-4D8E-9EF4-33DDCCD20E1E}" destId="{DA051970-7A0F-479D-8457-1F67A07BF6A6}" srcOrd="0" destOrd="0" presId="urn:microsoft.com/office/officeart/2016/7/layout/HorizontalActionList"/>
    <dgm:cxn modelId="{D61A6F1F-82AB-4185-A3CF-0FB3B338B490}" srcId="{9A074D2B-B34A-4B64-BF73-590F0F4D32EF}" destId="{5783B968-A9D8-4735-A0FC-B452B5D4EC29}" srcOrd="0" destOrd="0" parTransId="{975AA561-2511-40D1-ABB7-649C169E51AA}" sibTransId="{49915702-BDA8-42D2-972E-F251288595A4}"/>
    <dgm:cxn modelId="{1B3F3525-75D3-4C0D-BAAA-3E65D49BEAF0}" srcId="{70E33D11-E2F9-4D8E-9EF4-33DDCCD20E1E}" destId="{A4BE6879-D42E-4CD5-83FA-ED0AB28F5955}" srcOrd="0" destOrd="0" parTransId="{67DD4BB7-CB46-42CD-B00E-4ED8E90F2A85}" sibTransId="{4EF4A843-1D25-4A56-92D9-9B10D3301CC7}"/>
    <dgm:cxn modelId="{A6DB7B3D-BF0C-4AE6-BEA7-08AC7BCBE7B7}" srcId="{A73DE872-C2F7-448D-804E-F6E51251AA34}" destId="{70E33D11-E2F9-4D8E-9EF4-33DDCCD20E1E}" srcOrd="1" destOrd="0" parTransId="{C599DE62-0FA0-4C53-BC35-CCF7E2E00AD4}" sibTransId="{3E3D4E47-8907-4A12-A8DD-34A397F96EE8}"/>
    <dgm:cxn modelId="{0A449A60-D2FC-4A51-84D4-77DEE204DA66}" type="presOf" srcId="{5783B968-A9D8-4735-A0FC-B452B5D4EC29}" destId="{8FA9F072-A20E-42DC-A535-426C6367F7D4}" srcOrd="0" destOrd="0" presId="urn:microsoft.com/office/officeart/2016/7/layout/HorizontalActionList"/>
    <dgm:cxn modelId="{36B3646B-76C1-4E30-8D7A-FE3C8982A92E}" type="presOf" srcId="{9A074D2B-B34A-4B64-BF73-590F0F4D32EF}" destId="{292BF5D9-EC07-4C99-848C-5EEA2A6D8F4D}" srcOrd="0" destOrd="0" presId="urn:microsoft.com/office/officeart/2016/7/layout/HorizontalActionList"/>
    <dgm:cxn modelId="{89C2108A-BFBE-47FC-A6FC-F403B68D5F05}" srcId="{A73DE872-C2F7-448D-804E-F6E51251AA34}" destId="{9A074D2B-B34A-4B64-BF73-590F0F4D32EF}" srcOrd="0" destOrd="0" parTransId="{F302353D-DC37-48C0-A17F-44C045E232F3}" sibTransId="{F15B5377-17A9-4F33-A511-4A5BECE8EF4B}"/>
    <dgm:cxn modelId="{9F640293-E376-42A2-9649-904A29D0C92E}" type="presOf" srcId="{A299CFB6-DF52-4FBB-BD7B-8C0989B41321}" destId="{F7676821-2C92-4EE3-A532-BD9265FE5F7C}" srcOrd="0" destOrd="0" presId="urn:microsoft.com/office/officeart/2016/7/layout/HorizontalActionList"/>
    <dgm:cxn modelId="{0CF810B2-A65A-48C7-BAD6-CA435D09A7C9}" srcId="{DC81054A-B42E-4509-A05A-CD24C5D99ABC}" destId="{A299CFB6-DF52-4FBB-BD7B-8C0989B41321}" srcOrd="0" destOrd="0" parTransId="{B6F835E2-CBEA-43E8-9C11-B92A3A57BCC5}" sibTransId="{4CC00FCF-A4BE-466B-9EF4-2AA881AAA998}"/>
    <dgm:cxn modelId="{B99390DC-F857-4259-A65B-80164E91C20B}" type="presOf" srcId="{A73DE872-C2F7-448D-804E-F6E51251AA34}" destId="{843D6133-3964-4DD6-B584-6BC48EB70679}" srcOrd="0" destOrd="0" presId="urn:microsoft.com/office/officeart/2016/7/layout/HorizontalActionList"/>
    <dgm:cxn modelId="{1BB6A274-CC7C-4C07-8FBD-74F404168220}" type="presParOf" srcId="{843D6133-3964-4DD6-B584-6BC48EB70679}" destId="{36F6A512-17F5-4ED8-8C19-A620F568B1AF}" srcOrd="0" destOrd="0" presId="urn:microsoft.com/office/officeart/2016/7/layout/HorizontalActionList"/>
    <dgm:cxn modelId="{E656340F-7925-4550-A78E-3F0C112DDABE}" type="presParOf" srcId="{36F6A512-17F5-4ED8-8C19-A620F568B1AF}" destId="{292BF5D9-EC07-4C99-848C-5EEA2A6D8F4D}" srcOrd="0" destOrd="0" presId="urn:microsoft.com/office/officeart/2016/7/layout/HorizontalActionList"/>
    <dgm:cxn modelId="{61EF7510-DCC2-4398-95F6-890DC48280C9}" type="presParOf" srcId="{36F6A512-17F5-4ED8-8C19-A620F568B1AF}" destId="{8FA9F072-A20E-42DC-A535-426C6367F7D4}" srcOrd="1" destOrd="0" presId="urn:microsoft.com/office/officeart/2016/7/layout/HorizontalActionList"/>
    <dgm:cxn modelId="{F62AEC17-87B3-4F26-97AA-A11B3913C2BD}" type="presParOf" srcId="{843D6133-3964-4DD6-B584-6BC48EB70679}" destId="{48171DFE-792A-4A65-BFE4-D977A78D8AFD}" srcOrd="1" destOrd="0" presId="urn:microsoft.com/office/officeart/2016/7/layout/HorizontalActionList"/>
    <dgm:cxn modelId="{326C8A93-D4C9-4F5A-B49D-F180410D17FA}" type="presParOf" srcId="{843D6133-3964-4DD6-B584-6BC48EB70679}" destId="{C8B88797-530C-4DC9-9916-D536492AED05}" srcOrd="2" destOrd="0" presId="urn:microsoft.com/office/officeart/2016/7/layout/HorizontalActionList"/>
    <dgm:cxn modelId="{3B8E9594-1C39-48B7-BC63-870F6C8A089F}" type="presParOf" srcId="{C8B88797-530C-4DC9-9916-D536492AED05}" destId="{DA051970-7A0F-479D-8457-1F67A07BF6A6}" srcOrd="0" destOrd="0" presId="urn:microsoft.com/office/officeart/2016/7/layout/HorizontalActionList"/>
    <dgm:cxn modelId="{B0616E31-E959-4359-B188-1FA8B6F88B1B}" type="presParOf" srcId="{C8B88797-530C-4DC9-9916-D536492AED05}" destId="{FFC93F90-3184-47A1-BF09-6C7C5ADB1362}" srcOrd="1" destOrd="0" presId="urn:microsoft.com/office/officeart/2016/7/layout/HorizontalActionList"/>
    <dgm:cxn modelId="{D2039345-B3E9-487E-A4EE-D6BCAA4E04B9}" type="presParOf" srcId="{843D6133-3964-4DD6-B584-6BC48EB70679}" destId="{017848E8-5F08-4D28-900F-CC2341EB9516}" srcOrd="3" destOrd="0" presId="urn:microsoft.com/office/officeart/2016/7/layout/HorizontalActionList"/>
    <dgm:cxn modelId="{BA92674E-3FCD-4650-AF63-7F32E8E85616}" type="presParOf" srcId="{843D6133-3964-4DD6-B584-6BC48EB70679}" destId="{6DF56A4C-BB54-4CAD-8CAC-FCD677244B8B}" srcOrd="4" destOrd="0" presId="urn:microsoft.com/office/officeart/2016/7/layout/HorizontalActionList"/>
    <dgm:cxn modelId="{1DAC1E37-B044-4F64-8C79-6AF1FB161685}" type="presParOf" srcId="{6DF56A4C-BB54-4CAD-8CAC-FCD677244B8B}" destId="{FED3EA81-372D-4923-94C2-360973756D87}" srcOrd="0" destOrd="0" presId="urn:microsoft.com/office/officeart/2016/7/layout/HorizontalActionList"/>
    <dgm:cxn modelId="{7685B507-8D7D-4443-9739-AFF989521C62}" type="presParOf" srcId="{6DF56A4C-BB54-4CAD-8CAC-FCD677244B8B}" destId="{F7676821-2C92-4EE3-A532-BD9265FE5F7C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BF5D9-EC07-4C99-848C-5EEA2A6D8F4D}">
      <dsp:nvSpPr>
        <dsp:cNvPr id="0" name=""/>
        <dsp:cNvSpPr/>
      </dsp:nvSpPr>
      <dsp:spPr>
        <a:xfrm>
          <a:off x="5309" y="725728"/>
          <a:ext cx="3548019" cy="10644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0372" tIns="280372" rIns="280372" bIns="28037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</a:t>
          </a:r>
          <a:r>
            <a:rPr lang="en-US" sz="3600" kern="1200" dirty="0"/>
            <a:t> </a:t>
          </a:r>
          <a:r>
            <a:rPr lang="en-US" sz="4000" b="1" kern="1200" dirty="0">
              <a:solidFill>
                <a:srgbClr val="FFFF00"/>
              </a:solidFill>
            </a:rPr>
            <a:t>A</a:t>
          </a:r>
          <a:r>
            <a:rPr lang="en-US" sz="3600" kern="1200" dirty="0"/>
            <a:t>lert</a:t>
          </a:r>
        </a:p>
      </dsp:txBody>
      <dsp:txXfrm>
        <a:off x="5309" y="725728"/>
        <a:ext cx="3548019" cy="1064405"/>
      </dsp:txXfrm>
    </dsp:sp>
    <dsp:sp modelId="{8FA9F072-A20E-42DC-A535-426C6367F7D4}">
      <dsp:nvSpPr>
        <dsp:cNvPr id="0" name=""/>
        <dsp:cNvSpPr/>
      </dsp:nvSpPr>
      <dsp:spPr>
        <a:xfrm>
          <a:off x="11554" y="1801012"/>
          <a:ext cx="3548019" cy="232118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465" tIns="350465" rIns="350465" bIns="350465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Stay </a:t>
          </a:r>
          <a:r>
            <a:rPr lang="en-US" sz="2800" b="0" kern="1200" dirty="0"/>
            <a:t>alert</a:t>
          </a:r>
          <a:r>
            <a:rPr lang="en-US" sz="2800" kern="1200" dirty="0"/>
            <a:t> to traffic, including in car parks</a:t>
          </a:r>
        </a:p>
      </dsp:txBody>
      <dsp:txXfrm>
        <a:off x="11554" y="1801012"/>
        <a:ext cx="3548019" cy="2321182"/>
      </dsp:txXfrm>
    </dsp:sp>
    <dsp:sp modelId="{DA051970-7A0F-479D-8457-1F67A07BF6A6}">
      <dsp:nvSpPr>
        <dsp:cNvPr id="0" name=""/>
        <dsp:cNvSpPr/>
      </dsp:nvSpPr>
      <dsp:spPr>
        <a:xfrm>
          <a:off x="3667362" y="736606"/>
          <a:ext cx="3548019" cy="10644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0372" tIns="280372" rIns="280372" bIns="28037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</a:t>
          </a:r>
          <a:r>
            <a:rPr lang="en-US" sz="3600" kern="1200" dirty="0"/>
            <a:t> </a:t>
          </a:r>
          <a:r>
            <a:rPr lang="en-US" sz="4000" b="1" kern="1200" dirty="0">
              <a:solidFill>
                <a:srgbClr val="FFFF00"/>
              </a:solidFill>
            </a:rPr>
            <a:t>B</a:t>
          </a:r>
          <a:r>
            <a:rPr lang="en-US" sz="3600" kern="1200" dirty="0"/>
            <a:t>right</a:t>
          </a:r>
        </a:p>
      </dsp:txBody>
      <dsp:txXfrm>
        <a:off x="3667362" y="736606"/>
        <a:ext cx="3548019" cy="1064405"/>
      </dsp:txXfrm>
    </dsp:sp>
    <dsp:sp modelId="{FFC93F90-3184-47A1-BF09-6C7C5ADB1362}">
      <dsp:nvSpPr>
        <dsp:cNvPr id="0" name=""/>
        <dsp:cNvSpPr/>
      </dsp:nvSpPr>
      <dsp:spPr>
        <a:xfrm>
          <a:off x="3667362" y="1801012"/>
          <a:ext cx="3548019" cy="232118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465" tIns="350465" rIns="350465" bIns="350465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Wear bright or reflective clothing, particularly in dark or gloomy weather</a:t>
          </a:r>
        </a:p>
      </dsp:txBody>
      <dsp:txXfrm>
        <a:off x="3667362" y="1801012"/>
        <a:ext cx="3548019" cy="2321182"/>
      </dsp:txXfrm>
    </dsp:sp>
    <dsp:sp modelId="{FED3EA81-372D-4923-94C2-360973756D87}">
      <dsp:nvSpPr>
        <dsp:cNvPr id="0" name=""/>
        <dsp:cNvSpPr/>
      </dsp:nvSpPr>
      <dsp:spPr>
        <a:xfrm>
          <a:off x="7323171" y="736606"/>
          <a:ext cx="3548019" cy="10644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0372" tIns="280372" rIns="280372" bIns="28037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</a:t>
          </a:r>
          <a:r>
            <a:rPr lang="en-US" sz="3600" kern="1200" dirty="0"/>
            <a:t> </a:t>
          </a:r>
          <a:r>
            <a:rPr lang="en-US" sz="4000" b="1" kern="1200" dirty="0">
              <a:solidFill>
                <a:srgbClr val="FFFF00"/>
              </a:solidFill>
            </a:rPr>
            <a:t>C</a:t>
          </a:r>
          <a:r>
            <a:rPr lang="en-US" sz="3600" kern="1200" dirty="0"/>
            <a:t>aution</a:t>
          </a:r>
        </a:p>
      </dsp:txBody>
      <dsp:txXfrm>
        <a:off x="7323171" y="736606"/>
        <a:ext cx="3548019" cy="1064405"/>
      </dsp:txXfrm>
    </dsp:sp>
    <dsp:sp modelId="{F7676821-2C92-4EE3-A532-BD9265FE5F7C}">
      <dsp:nvSpPr>
        <dsp:cNvPr id="0" name=""/>
        <dsp:cNvSpPr/>
      </dsp:nvSpPr>
      <dsp:spPr>
        <a:xfrm>
          <a:off x="7323171" y="1801012"/>
          <a:ext cx="3548019" cy="232118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465" tIns="350465" rIns="350465" bIns="350465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ALWAYS Stop, Look Listen and Think before crossing a road</a:t>
          </a:r>
        </a:p>
      </dsp:txBody>
      <dsp:txXfrm>
        <a:off x="7323171" y="1801012"/>
        <a:ext cx="3548019" cy="2321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80AB5-4B9D-4AE8-9CF2-4CC10E96A72C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D3520-CB8C-4442-9582-72FD77125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4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Take answers and remind pupils that to help keep them safe, many people need to wear bright clothing in their workplace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D3520-CB8C-4442-9582-72FD77125C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56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anybody tell me what happens with the light outside at this time of year?</a:t>
            </a:r>
          </a:p>
          <a:p>
            <a:r>
              <a:rPr lang="en-GB" dirty="0"/>
              <a:t>- It is getting darker a lot earlier in the evenings and lighter a lot later in the mornings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D3520-CB8C-4442-9582-72FD77125C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88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that if they shine a torch towards a vehicle, they may dazzle the driver, which is extremely dangerous.</a:t>
            </a:r>
          </a:p>
          <a:p>
            <a:endParaRPr lang="en-GB" dirty="0"/>
          </a:p>
          <a:p>
            <a:r>
              <a:rPr lang="en-GB" dirty="0"/>
              <a:t>Focus the pupil’s attention on how hard it is to see dark clothing at night or when the weather</a:t>
            </a:r>
          </a:p>
          <a:p>
            <a:r>
              <a:rPr lang="en-GB" dirty="0"/>
              <a:t>is bad e.g. torrential rain/fog/snow. Have any pupils seen people travelling with special</a:t>
            </a:r>
          </a:p>
          <a:p>
            <a:r>
              <a:rPr lang="en-GB" dirty="0"/>
              <a:t>clothing or equipment that make sure they are seen in the dark or when it’s raining hard</a:t>
            </a:r>
          </a:p>
          <a:p>
            <a:r>
              <a:rPr lang="en-GB" dirty="0"/>
              <a:t>and difficult to see?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D3520-CB8C-4442-9582-72FD77125C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4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Reflective materials reflect light and are therefore better in low light conditions</a:t>
            </a:r>
          </a:p>
          <a:p>
            <a:r>
              <a:rPr lang="en-GB"/>
              <a:t>Fluorescent </a:t>
            </a:r>
            <a:r>
              <a:rPr lang="en-GB" dirty="0"/>
              <a:t>materials are bright coloured and can be used either the day or night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D3520-CB8C-4442-9582-72FD77125C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031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 Alert​</a:t>
            </a:r>
          </a:p>
          <a:p>
            <a:r>
              <a:rPr lang="en-GB" dirty="0"/>
              <a:t>Be Bright​</a:t>
            </a:r>
          </a:p>
          <a:p>
            <a:r>
              <a:rPr lang="en-GB" dirty="0"/>
              <a:t>Use Caution before crossing ( use the Green Cross Code)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D3520-CB8C-4442-9582-72FD77125C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95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D3520-CB8C-4442-9582-72FD77125C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67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B753F5F7-D778-6843-831A-ED5C9217C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695B1-00CC-6640-AB8F-A7E4E7A98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8696"/>
            <a:ext cx="5926667" cy="2281237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2A01D-2CA2-6749-ABCB-BF3761AFE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5926667" cy="71966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4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84593F3-AE23-7F47-8739-2D8D69A37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A676F9-F57A-A349-A742-74A85D9A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BA71-9911-4547-A981-667AD7529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01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431894-2BBB-864B-BB1D-D7F9A0C2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61731-432F-8743-A453-F69FB236F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98FB6-6922-A34C-A1CC-4D741A8EC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51DFA-7B3A-8049-BB09-57C98F64014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5B2C7-7E38-1340-9B9C-E0C530844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640B7-887B-4749-8861-626CD2810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C5140-C4D8-AB42-98BB-1331D72A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3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450FBE-BBFE-4F93-E8E5-C6597B19C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259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3C4A1-0641-FA93-478B-63F8F5C2E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529" y="5976544"/>
            <a:ext cx="4817534" cy="508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Lancashire County Council Road Safety Team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C23FE-4106-68F4-F45A-99446762B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694" y="168143"/>
            <a:ext cx="1950889" cy="926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3EBF3D-2B3B-E1A8-2DCA-BBD797062346}"/>
              </a:ext>
            </a:extLst>
          </p:cNvPr>
          <p:cNvSpPr txBox="1"/>
          <p:nvPr/>
        </p:nvSpPr>
        <p:spPr>
          <a:xfrm>
            <a:off x="3273034" y="1094815"/>
            <a:ext cx="5676523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FF00"/>
                </a:solidFill>
              </a:rPr>
              <a:t>Be Bright Be Seen</a:t>
            </a:r>
          </a:p>
        </p:txBody>
      </p:sp>
    </p:spTree>
    <p:extLst>
      <p:ext uri="{BB962C8B-B14F-4D97-AF65-F5344CB8AC3E}">
        <p14:creationId xmlns:p14="http://schemas.microsoft.com/office/powerpoint/2010/main" val="152465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0F90A2-368C-C649-52D0-0732C7F8F532}"/>
              </a:ext>
            </a:extLst>
          </p:cNvPr>
          <p:cNvSpPr/>
          <p:nvPr/>
        </p:nvSpPr>
        <p:spPr>
          <a:xfrm>
            <a:off x="7451002" y="0"/>
            <a:ext cx="4740998" cy="1546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4B449-4764-9CBC-775A-EB1986367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180" y="4834302"/>
            <a:ext cx="7697973" cy="6935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do these people/vehicles utilize </a:t>
            </a:r>
            <a:r>
              <a:rPr lang="en-US" sz="2800" kern="1200">
                <a:solidFill>
                  <a:srgbClr val="FFFFFF"/>
                </a:solidFill>
                <a:ea typeface="+mj-ea"/>
                <a:cs typeface="+mj-cs"/>
              </a:rPr>
              <a:t>bright</a:t>
            </a: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colours?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group of men working on a scaffolding&#10;&#10;Description automatically generated">
            <a:extLst>
              <a:ext uri="{FF2B5EF4-FFF2-40B4-BE49-F238E27FC236}">
                <a16:creationId xmlns:a16="http://schemas.microsoft.com/office/drawing/2014/main" id="{29DA6A15-8F56-8350-52F8-D9E77366ED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474" r="-1" b="1359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7" name="Picture 6" descr="A group of men wearing safety vests and earmuffs&#10;&#10;Description automatically generated">
            <a:extLst>
              <a:ext uri="{FF2B5EF4-FFF2-40B4-BE49-F238E27FC236}">
                <a16:creationId xmlns:a16="http://schemas.microsoft.com/office/drawing/2014/main" id="{57E2F8A8-EEF8-F8DD-B065-8B6519B245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172" r="-2" b="240"/>
          <a:stretch/>
        </p:blipFill>
        <p:spPr>
          <a:xfrm>
            <a:off x="173869" y="4027775"/>
            <a:ext cx="3794760" cy="2010551"/>
          </a:xfrm>
          <a:prstGeom prst="rect">
            <a:avLst/>
          </a:prstGeom>
          <a:effectLst>
            <a:softEdge rad="101600"/>
          </a:effec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logo for a council&#10;&#10;Description automatically generated">
            <a:extLst>
              <a:ext uri="{FF2B5EF4-FFF2-40B4-BE49-F238E27FC236}">
                <a16:creationId xmlns:a16="http://schemas.microsoft.com/office/drawing/2014/main" id="{58287006-868C-FC53-5A7F-C1037F51C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1916" y="5784215"/>
            <a:ext cx="1950889" cy="926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D39DDE-7694-3494-6EBD-B56AF5BD7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702" y="536516"/>
            <a:ext cx="3168439" cy="3124797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1274E3-9088-6233-E5D8-A6CAD38F9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4940" y="707342"/>
            <a:ext cx="3955399" cy="330200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1A7428-83CA-5D8E-9E5A-4D275B8737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1224" y="430448"/>
            <a:ext cx="3633732" cy="1909428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41257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4AF52-66CB-4B42-92C5-EA8DA942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28" y="326081"/>
            <a:ext cx="4023360" cy="545086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+mj-lt"/>
              </a:rPr>
              <a:t>With darker mornings and evenings approaching, why do we need to make sure that we wear bright/reflective clothing when out and about?</a:t>
            </a:r>
            <a:endParaRPr lang="en-US"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8CD86B-1FE3-5CAE-8589-B7595D6599A0}"/>
              </a:ext>
            </a:extLst>
          </p:cNvPr>
          <p:cNvSpPr/>
          <p:nvPr/>
        </p:nvSpPr>
        <p:spPr>
          <a:xfrm>
            <a:off x="380010" y="463138"/>
            <a:ext cx="1187533" cy="47501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CEFD47-4E99-2EDD-7333-69F1F39FF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666" y="0"/>
            <a:ext cx="8028135" cy="6839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242F90-FB11-421A-9461-F36980B1E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160" y="5482945"/>
            <a:ext cx="195088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29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DFB832-CAF8-92BA-FB61-4AE7B5074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08" y="1539553"/>
            <a:ext cx="1554615" cy="1579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02EC39-A73A-CF94-0279-CFD69D3307C8}"/>
              </a:ext>
            </a:extLst>
          </p:cNvPr>
          <p:cNvSpPr txBox="1"/>
          <p:nvPr/>
        </p:nvSpPr>
        <p:spPr>
          <a:xfrm>
            <a:off x="364137" y="3428999"/>
            <a:ext cx="305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This person is very difficult for drivers to see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03A413-7E48-7503-C0B1-A0C01438A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52923" y="1214966"/>
            <a:ext cx="6822965" cy="4428067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4295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D5616-54F9-57D2-DF91-20C85B5A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Ways to become more visible at the roadside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5C5AB-FA02-2C6D-359A-6AC09ED47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605038"/>
            <a:ext cx="11401302" cy="354202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Wear brightly coloured clothing to help drivers to see you when you are near the roadside.</a:t>
            </a:r>
          </a:p>
          <a:p>
            <a:r>
              <a:rPr lang="en-GB" dirty="0"/>
              <a:t>Using a torch can help you to see and can also help drivers to see you (never shine a torch towards a vehicle).</a:t>
            </a:r>
          </a:p>
          <a:p>
            <a:r>
              <a:rPr lang="en-GB" dirty="0"/>
              <a:t>Reflective accessories such as bags, wristbands and sashes can help you to be seen in dark or gloomy conditions</a:t>
            </a:r>
          </a:p>
          <a:p>
            <a:r>
              <a:rPr lang="en-GB" dirty="0"/>
              <a:t>When cycling, always use front and rear lights, reflectors and high visibility clothing in dark conditions.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CF8703-5177-A54A-410F-6C8C32E74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941" y="4986463"/>
            <a:ext cx="1438392" cy="17294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888F23-1037-9094-85C7-8D6FCA884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298" y="4877425"/>
            <a:ext cx="1731484" cy="17260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BC8F87-7D22-322F-9AFA-419FFD394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16" y="4986463"/>
            <a:ext cx="1623288" cy="15064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9492A7-4719-09A3-0FAB-C23756B7D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5680" y="4775200"/>
            <a:ext cx="2265891" cy="18282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9A631F-5885-7FA2-ADEF-996CE4436E48}"/>
              </a:ext>
            </a:extLst>
          </p:cNvPr>
          <p:cNvSpPr/>
          <p:nvPr/>
        </p:nvSpPr>
        <p:spPr>
          <a:xfrm>
            <a:off x="2245104" y="5966234"/>
            <a:ext cx="252563" cy="420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0C65D4-6C7A-3B9F-8298-A1835E4FBD7F}"/>
              </a:ext>
            </a:extLst>
          </p:cNvPr>
          <p:cNvSpPr/>
          <p:nvPr/>
        </p:nvSpPr>
        <p:spPr>
          <a:xfrm>
            <a:off x="332509" y="6129196"/>
            <a:ext cx="289307" cy="25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53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1CA553-A0FF-EEF5-0664-E9B7FF7B0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846" y="925691"/>
            <a:ext cx="1579361" cy="15889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E0CCF9-0FD4-6449-275E-7499CBF99B70}"/>
              </a:ext>
            </a:extLst>
          </p:cNvPr>
          <p:cNvSpPr txBox="1"/>
          <p:nvPr/>
        </p:nvSpPr>
        <p:spPr>
          <a:xfrm>
            <a:off x="4732986" y="2622225"/>
            <a:ext cx="29450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Wearing bright clothing will make you much more visible, helping to keep you safe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859DD7-E6EF-80D9-CEA0-AA6AECADECFC}"/>
              </a:ext>
            </a:extLst>
          </p:cNvPr>
          <p:cNvSpPr/>
          <p:nvPr/>
        </p:nvSpPr>
        <p:spPr>
          <a:xfrm>
            <a:off x="7448130" y="0"/>
            <a:ext cx="4743870" cy="1720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CE0B9E-2FFC-F288-1F50-7307BDB5D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54221" y="767281"/>
            <a:ext cx="3485761" cy="4579021"/>
          </a:xfrm>
          <a:effectLst>
            <a:softEdge rad="508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4A44A7-DC2B-EAD4-E4B9-5896CB8B2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18" y="767281"/>
            <a:ext cx="3704814" cy="457902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0CC7C4-D293-0355-A949-B5BBD619B0E5}"/>
              </a:ext>
            </a:extLst>
          </p:cNvPr>
          <p:cNvSpPr/>
          <p:nvPr/>
        </p:nvSpPr>
        <p:spPr>
          <a:xfrm>
            <a:off x="8585861" y="0"/>
            <a:ext cx="115140" cy="778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53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3354044-3737-0452-E040-296302187A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091" t="168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152CD-4C10-C7BB-01BA-BB8111EA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/>
              <a:t>Remember…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2EB9941F-0703-9BA5-77CB-306533512A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0515929"/>
              </p:ext>
            </p:extLst>
          </p:nvPr>
        </p:nvGraphicFramePr>
        <p:xfrm>
          <a:off x="838199" y="1318161"/>
          <a:ext cx="10882745" cy="485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2AC0F9B-E2BF-EE23-D714-BB9678D7D9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49543" y="5756255"/>
            <a:ext cx="1771401" cy="84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1D50A-9912-D0EA-1665-9A11D987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5479693"/>
            <a:ext cx="11353800" cy="631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Lancashire County Council Road Safety (Education &amp; Engagement)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B48C91-31A4-0E1A-ED73-F55643FCF7C3}"/>
              </a:ext>
            </a:extLst>
          </p:cNvPr>
          <p:cNvSpPr txBox="1"/>
          <p:nvPr/>
        </p:nvSpPr>
        <p:spPr>
          <a:xfrm>
            <a:off x="2927164" y="1068565"/>
            <a:ext cx="6337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Be Bright Be Seen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29D45-855D-CF3E-8137-D903CC175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41" y="3118066"/>
            <a:ext cx="3721291" cy="1104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7763A2-9A31-4D50-812F-E4BED0F87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772" y="3122145"/>
            <a:ext cx="3740342" cy="11049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23F60C-A9D0-8444-D442-032AD39D9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8960" y="3165991"/>
            <a:ext cx="772488" cy="12489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4FD10A-CA56-7CA6-B223-F390001E2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7226" y="2599111"/>
            <a:ext cx="3977546" cy="2607846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022815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ioriti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C68AB"/>
      </a:accent1>
      <a:accent2>
        <a:srgbClr val="794983"/>
      </a:accent2>
      <a:accent3>
        <a:srgbClr val="5E873A"/>
      </a:accent3>
      <a:accent4>
        <a:srgbClr val="C96B30"/>
      </a:accent4>
      <a:accent5>
        <a:srgbClr val="FEFFFF"/>
      </a:accent5>
      <a:accent6>
        <a:srgbClr val="FEFFFF"/>
      </a:accent6>
      <a:hlink>
        <a:srgbClr val="0563C1"/>
      </a:hlink>
      <a:folHlink>
        <a:srgbClr val="954F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404</Words>
  <Application>Microsoft Office PowerPoint</Application>
  <PresentationFormat>Widescreen</PresentationFormat>
  <Paragraphs>40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Why do these people/vehicles utilize bright colours?</vt:lpstr>
      <vt:lpstr>With darker mornings and evenings approaching, why do we need to make sure that we wear bright/reflective clothing when out and about?</vt:lpstr>
      <vt:lpstr>PowerPoint Presentation</vt:lpstr>
      <vt:lpstr>Ways to become more visible at the roadside</vt:lpstr>
      <vt:lpstr>PowerPoint Presentation</vt:lpstr>
      <vt:lpstr>Remember…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Sergeant, Anthony</dc:creator>
  <cp:lastModifiedBy>Hankinson, Alison</cp:lastModifiedBy>
  <cp:revision>4</cp:revision>
  <dcterms:created xsi:type="dcterms:W3CDTF">2022-08-31T10:25:39Z</dcterms:created>
  <dcterms:modified xsi:type="dcterms:W3CDTF">2024-10-31T13:36:17Z</dcterms:modified>
</cp:coreProperties>
</file>