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8" r:id="rId4"/>
  </p:sldMasterIdLst>
  <p:notesMasterIdLst>
    <p:notesMasterId r:id="rId18"/>
  </p:notesMasterIdLst>
  <p:sldIdLst>
    <p:sldId id="615" r:id="rId5"/>
    <p:sldId id="614" r:id="rId6"/>
    <p:sldId id="616" r:id="rId7"/>
    <p:sldId id="617" r:id="rId8"/>
    <p:sldId id="618" r:id="rId9"/>
    <p:sldId id="619" r:id="rId10"/>
    <p:sldId id="623" r:id="rId11"/>
    <p:sldId id="622" r:id="rId12"/>
    <p:sldId id="284" r:id="rId13"/>
    <p:sldId id="278" r:id="rId14"/>
    <p:sldId id="613" r:id="rId15"/>
    <p:sldId id="612" r:id="rId16"/>
    <p:sldId id="621" r:id="rId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3A06F4-E043-440C-9828-C23056D85484}" v="2" dt="2024-05-09T07:09:41.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983" autoAdjust="0"/>
  </p:normalViewPr>
  <p:slideViewPr>
    <p:cSldViewPr snapToGrid="0">
      <p:cViewPr varScale="1">
        <p:scale>
          <a:sx n="56" d="100"/>
          <a:sy n="56" d="100"/>
        </p:scale>
        <p:origin x="1580"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6A4ED0-FD8E-BB9C-0D17-0445C93681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CB7EC521-ED87-88B9-05E1-13A39E65E65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E9C4EA1-B559-4E4F-9211-8FE889A1EB93}" type="datetimeFigureOut">
              <a:rPr lang="en-GB"/>
              <a:pPr>
                <a:defRPr/>
              </a:pPr>
              <a:t>30/10/2024</a:t>
            </a:fld>
            <a:endParaRPr lang="en-GB"/>
          </a:p>
        </p:txBody>
      </p:sp>
      <p:sp>
        <p:nvSpPr>
          <p:cNvPr id="4" name="Slide Image Placeholder 3">
            <a:extLst>
              <a:ext uri="{FF2B5EF4-FFF2-40B4-BE49-F238E27FC236}">
                <a16:creationId xmlns:a16="http://schemas.microsoft.com/office/drawing/2014/main" id="{9DCCCFBA-A647-D479-8B37-9CD9887DC0C9}"/>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02232EA7-FF9E-411D-03D3-D139DAC6A8D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AEE1E90E-6CDD-6D81-6EC7-9DEE7440E4B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C254A7F1-2D94-C20B-F640-EF781133043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909AF54-B1A1-419E-94B5-B019E3BFFE4F}"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ancashire.gov.uk/lpds/teaching-and-learning/education-improvement-equality-and-diversity-team/community-and-family-engagement/gypsies-roma-and-travellers/grt-history-month/"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acts as an introduction to the entire assembly, and sets the tone for the rest of the presentation.</a:t>
            </a:r>
          </a:p>
          <a:p>
            <a:endParaRPr lang="en-US" dirty="0"/>
          </a:p>
          <a:p>
            <a:r>
              <a:rPr lang="en-US" dirty="0"/>
              <a:t>AIM: - The aim of this slide is to introduce the pupils to the idea that Lancashire is like a big puzzle, where there are hundreds of different communities and types of people, and that each of these communities might look a bit different, but that they all fit together perfectly to make Lancashire into the big, beautiful jigsaw puzzle that it is.</a:t>
            </a:r>
          </a:p>
          <a:p>
            <a:endParaRPr lang="en-US" dirty="0"/>
          </a:p>
          <a:p>
            <a:r>
              <a:rPr lang="en-US" dirty="0"/>
              <a:t>SCRIPT: This is a map of Lancashire. You can see how big Lancashire is! It stretches all the way up to Lancaster and </a:t>
            </a:r>
            <a:r>
              <a:rPr lang="en-US" dirty="0" err="1"/>
              <a:t>Carnforth</a:t>
            </a:r>
            <a:r>
              <a:rPr lang="en-US" dirty="0"/>
              <a:t> in the North, across to Burnley and Colne in the East, right down to </a:t>
            </a:r>
            <a:r>
              <a:rPr lang="en-US" dirty="0" err="1"/>
              <a:t>Skelmersdale</a:t>
            </a:r>
            <a:r>
              <a:rPr lang="en-US" dirty="0"/>
              <a:t> and Ormskirk in the South and across to Blackpool and Fleetwood in the West. It’s a big, beautiful, proud County with a long history and you can see how many towns and communities make it what it is.</a:t>
            </a:r>
          </a:p>
          <a:p>
            <a:endParaRPr lang="en-US" dirty="0"/>
          </a:p>
          <a:p>
            <a:r>
              <a:rPr lang="en-US" dirty="0"/>
              <a:t>CLICK TO ADVANCE ANIMATION</a:t>
            </a:r>
          </a:p>
          <a:p>
            <a:endParaRPr lang="en-US" dirty="0"/>
          </a:p>
          <a:p>
            <a:r>
              <a:rPr lang="en-US" dirty="0"/>
              <a:t>We can think of Lancashire a bit like a big jigsaw puzzle! We’ve all done jigsaw puzzles, and we know how all those different pieces look a bit different to each other. They all have different pasts of the big picture on them, and they all fit together perfectly to make a lovely picture. Every piece of our jigsaw is really important, and with any of the pieces missing the jigsaw isn’t complete.</a:t>
            </a:r>
          </a:p>
          <a:p>
            <a:endParaRPr lang="en-US" dirty="0"/>
          </a:p>
          <a:p>
            <a:r>
              <a:rPr lang="en-US" dirty="0"/>
              <a:t>CLICK TO ADVANCE ANIMATION</a:t>
            </a:r>
          </a:p>
          <a:p>
            <a:endParaRPr lang="en-US" dirty="0"/>
          </a:p>
          <a:p>
            <a:r>
              <a:rPr lang="en-US" dirty="0"/>
              <a:t>Some of the pieces of the Lancashire Jigsaw puzzle might be the African Caribbean Community, or Jewish People, or the Muslim Community. Some might be the LGBTQIA+ community, or Women, or Men. There are so many different people who help us to complete the Lancashire Jigsaw Puzzle that it’s hard to count them all, but today we are going to be having a look at one of those communities who help us complete the Lancashire jigsaw in a bit more detail, the Gypsy, Roma and Traveller Community.</a:t>
            </a:r>
          </a:p>
          <a:p>
            <a:endParaRPr lang="en-US" dirty="0"/>
          </a:p>
          <a:p>
            <a:r>
              <a:rPr lang="en-US" dirty="0"/>
              <a:t>NOTE: You can use whichever communities you want in the above section, and it might be useful to ask the pupils if they can think of any communities that they have been looking at who we might also include.</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1</a:t>
            </a:fld>
            <a:endParaRPr lang="en-GB"/>
          </a:p>
        </p:txBody>
      </p:sp>
    </p:spTree>
    <p:extLst>
      <p:ext uri="{BB962C8B-B14F-4D97-AF65-F5344CB8AC3E}">
        <p14:creationId xmlns:p14="http://schemas.microsoft.com/office/powerpoint/2010/main" val="1653517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video will show you what the town of Appleby looks like during the horse fair – it is very busy, full of horses and people</a:t>
            </a:r>
          </a:p>
          <a:p>
            <a:r>
              <a:rPr lang="en-US" dirty="0">
                <a:ea typeface="Calibri"/>
                <a:cs typeface="Calibri"/>
              </a:rPr>
              <a:t>Horses are paraded as they are there to be sold.</a:t>
            </a:r>
          </a:p>
          <a:p>
            <a:r>
              <a:rPr lang="en-US" dirty="0">
                <a:ea typeface="Calibri"/>
                <a:cs typeface="Calibri"/>
              </a:rPr>
              <a:t>Many young people ride and was the horses in the River Eden </a:t>
            </a:r>
          </a:p>
          <a:p>
            <a:endParaRPr lang="en-US" dirty="0">
              <a:ea typeface="Calibri"/>
              <a:cs typeface="Calibri"/>
            </a:endParaRPr>
          </a:p>
          <a:p>
            <a:r>
              <a:rPr lang="en-US" dirty="0">
                <a:ea typeface="Calibri"/>
                <a:cs typeface="Calibri"/>
              </a:rPr>
              <a:t>The video is 2 minutes 17 seconds long</a:t>
            </a:r>
          </a:p>
        </p:txBody>
      </p:sp>
      <p:sp>
        <p:nvSpPr>
          <p:cNvPr id="4" name="Slide Number Placeholder 3"/>
          <p:cNvSpPr>
            <a:spLocks noGrp="1"/>
          </p:cNvSpPr>
          <p:nvPr>
            <p:ph type="sldNum" sz="quarter" idx="5"/>
          </p:nvPr>
        </p:nvSpPr>
        <p:spPr/>
        <p:txBody>
          <a:bodyPr/>
          <a:lstStyle/>
          <a:p>
            <a:pPr>
              <a:defRPr/>
            </a:pPr>
            <a:fld id="{D909AF54-B1A1-419E-94B5-B019E3BFFE4F}" type="slidenum">
              <a:rPr lang="en-GB"/>
              <a:pPr>
                <a:defRPr/>
              </a:pPr>
              <a:t>10</a:t>
            </a:fld>
            <a:endParaRPr lang="en-GB"/>
          </a:p>
        </p:txBody>
      </p:sp>
    </p:spTree>
    <p:extLst>
      <p:ext uri="{BB962C8B-B14F-4D97-AF65-F5344CB8AC3E}">
        <p14:creationId xmlns:p14="http://schemas.microsoft.com/office/powerpoint/2010/main" val="4099459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poem / song was written by a Gypsy woman called Kathleen Cunningham (the book is on the next slide)</a:t>
            </a:r>
          </a:p>
          <a:p>
            <a:r>
              <a:rPr lang="en-US">
                <a:cs typeface="Calibri"/>
              </a:rPr>
              <a:t>Kathleen wrote these poems for her grandchildren. They include some Romani words</a:t>
            </a:r>
          </a:p>
          <a:p>
            <a:endParaRPr lang="en-US">
              <a:cs typeface="Calibri"/>
            </a:endParaRPr>
          </a:p>
          <a:p>
            <a:r>
              <a:rPr lang="en-US">
                <a:cs typeface="Calibri"/>
              </a:rPr>
              <a:t>The link will take you to the website where you will be able to play the song.</a:t>
            </a:r>
          </a:p>
          <a:p>
            <a:endParaRPr lang="en-US">
              <a:cs typeface="Calibri"/>
            </a:endParaRPr>
          </a:p>
          <a:p>
            <a:r>
              <a:rPr lang="en-US">
                <a:cs typeface="Calibri"/>
              </a:rPr>
              <a:t>Play the song and ask the children what the song is about. What do they notice? Do they know all of the words?</a:t>
            </a:r>
          </a:p>
          <a:p>
            <a:r>
              <a:rPr lang="en-US">
                <a:cs typeface="Calibri"/>
              </a:rPr>
              <a:t>Which words don't they know</a:t>
            </a:r>
          </a:p>
          <a:p>
            <a:endParaRPr lang="en-US">
              <a:cs typeface="Calibri"/>
            </a:endParaRPr>
          </a:p>
          <a:p>
            <a:r>
              <a:rPr lang="en-US">
                <a:cs typeface="Calibri"/>
              </a:rPr>
              <a:t>The link also has a glossary of the Romany words so you can tell the pupils what the word means.</a:t>
            </a:r>
          </a:p>
          <a:p>
            <a:endParaRPr lang="en-US">
              <a:cs typeface="Calibri"/>
            </a:endParaRPr>
          </a:p>
          <a:p>
            <a:r>
              <a:rPr lang="en-US">
                <a:cs typeface="Calibri"/>
              </a:rPr>
              <a:t>Once they know what the song is about, sing again.</a:t>
            </a:r>
          </a:p>
        </p:txBody>
      </p:sp>
      <p:sp>
        <p:nvSpPr>
          <p:cNvPr id="4" name="Slide Number Placeholder 3"/>
          <p:cNvSpPr>
            <a:spLocks noGrp="1"/>
          </p:cNvSpPr>
          <p:nvPr>
            <p:ph type="sldNum" sz="quarter" idx="5"/>
          </p:nvPr>
        </p:nvSpPr>
        <p:spPr/>
        <p:txBody>
          <a:bodyPr/>
          <a:lstStyle/>
          <a:p>
            <a:pPr>
              <a:defRPr/>
            </a:pPr>
            <a:fld id="{D909AF54-B1A1-419E-94B5-B019E3BFFE4F}" type="slidenum">
              <a:rPr lang="en-GB"/>
              <a:pPr>
                <a:defRPr/>
              </a:pPr>
              <a:t>11</a:t>
            </a:fld>
            <a:endParaRPr lang="en-GB"/>
          </a:p>
        </p:txBody>
      </p:sp>
    </p:spTree>
    <p:extLst>
      <p:ext uri="{BB962C8B-B14F-4D97-AF65-F5344CB8AC3E}">
        <p14:creationId xmlns:p14="http://schemas.microsoft.com/office/powerpoint/2010/main" val="3984201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the book that Kathleen wrote – it is full of nursery rhymes with Romani words.</a:t>
            </a:r>
          </a:p>
          <a:p>
            <a:r>
              <a:rPr lang="en-US">
                <a:cs typeface="Calibri"/>
              </a:rPr>
              <a:t>The link will take you to the online version of the book.</a:t>
            </a:r>
          </a:p>
          <a:p>
            <a:endParaRPr lang="en-US">
              <a:cs typeface="Calibri"/>
            </a:endParaRPr>
          </a:p>
          <a:p>
            <a:r>
              <a:rPr lang="en-US">
                <a:cs typeface="Calibri"/>
              </a:rPr>
              <a:t>Jell Akai </a:t>
            </a:r>
            <a:r>
              <a:rPr lang="en-US" err="1">
                <a:cs typeface="Calibri"/>
              </a:rPr>
              <a:t>Chavvies</a:t>
            </a:r>
            <a:r>
              <a:rPr lang="en-US">
                <a:cs typeface="Calibri"/>
              </a:rPr>
              <a:t> – means come to me / come here children</a:t>
            </a:r>
          </a:p>
          <a:p>
            <a:endParaRPr lang="en-US">
              <a:cs typeface="Calibri"/>
            </a:endParaRPr>
          </a:p>
          <a:p>
            <a:r>
              <a:rPr lang="en-US">
                <a:cs typeface="Calibri"/>
              </a:rPr>
              <a:t>Classes could explore and learn other nursery rhymes, and perform them in assemblies</a:t>
            </a:r>
          </a:p>
        </p:txBody>
      </p:sp>
      <p:sp>
        <p:nvSpPr>
          <p:cNvPr id="4" name="Slide Number Placeholder 3"/>
          <p:cNvSpPr>
            <a:spLocks noGrp="1"/>
          </p:cNvSpPr>
          <p:nvPr>
            <p:ph type="sldNum" sz="quarter" idx="5"/>
          </p:nvPr>
        </p:nvSpPr>
        <p:spPr/>
        <p:txBody>
          <a:bodyPr/>
          <a:lstStyle/>
          <a:p>
            <a:pPr>
              <a:defRPr/>
            </a:pPr>
            <a:fld id="{D909AF54-B1A1-419E-94B5-B019E3BFFE4F}" type="slidenum">
              <a:rPr lang="en-GB"/>
              <a:pPr>
                <a:defRPr/>
              </a:pPr>
              <a:t>12</a:t>
            </a:fld>
            <a:endParaRPr lang="en-GB"/>
          </a:p>
        </p:txBody>
      </p:sp>
    </p:spTree>
    <p:extLst>
      <p:ext uri="{BB962C8B-B14F-4D97-AF65-F5344CB8AC3E}">
        <p14:creationId xmlns:p14="http://schemas.microsoft.com/office/powerpoint/2010/main" val="1321213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Ask children what they can remember about Travellers, then reveal the point summary</a:t>
            </a:r>
          </a:p>
          <a:p>
            <a:endParaRPr lang="en-US" dirty="0">
              <a:ea typeface="Calibri"/>
              <a:cs typeface="Calibri"/>
            </a:endParaRPr>
          </a:p>
          <a:p>
            <a:r>
              <a:rPr lang="en-US" dirty="0">
                <a:ea typeface="Calibri"/>
                <a:cs typeface="Calibri"/>
              </a:rPr>
              <a:t>Can they share a characteristic of a Gypsy? Speak Romanus – </a:t>
            </a:r>
            <a:r>
              <a:rPr lang="en-US" dirty="0" err="1">
                <a:ea typeface="Calibri"/>
                <a:cs typeface="Calibri"/>
              </a:rPr>
              <a:t>Kushti</a:t>
            </a:r>
            <a:r>
              <a:rPr lang="en-US" dirty="0">
                <a:ea typeface="Calibri"/>
                <a:cs typeface="Calibri"/>
              </a:rPr>
              <a:t> – good </a:t>
            </a:r>
          </a:p>
          <a:p>
            <a:r>
              <a:rPr lang="en-US" dirty="0">
                <a:ea typeface="Calibri"/>
                <a:cs typeface="Calibri"/>
              </a:rPr>
              <a:t>Can they share a characteristic of an Irish Traveller? Horses, Ireland, travel</a:t>
            </a:r>
          </a:p>
          <a:p>
            <a:r>
              <a:rPr lang="en-US" dirty="0">
                <a:ea typeface="Calibri"/>
                <a:cs typeface="Calibri"/>
              </a:rPr>
              <a:t>Can they share a characteristic of a Shoe person? Circus or Fairground</a:t>
            </a:r>
          </a:p>
          <a:p>
            <a:endParaRPr lang="en-US" dirty="0">
              <a:ea typeface="Calibri"/>
              <a:cs typeface="Calibri"/>
            </a:endParaRPr>
          </a:p>
          <a:p>
            <a:r>
              <a:rPr lang="en-US" dirty="0">
                <a:ea typeface="Calibri"/>
                <a:cs typeface="Calibri"/>
              </a:rPr>
              <a:t>Where do Travellers live? Houses, caravans / trailers, mobile homes, anywhere</a:t>
            </a:r>
          </a:p>
          <a:p>
            <a:endParaRPr lang="en-US" dirty="0">
              <a:ea typeface="Calibri"/>
              <a:cs typeface="Calibri"/>
            </a:endParaRPr>
          </a:p>
          <a:p>
            <a:r>
              <a:rPr lang="en-US" dirty="0">
                <a:ea typeface="Calibri"/>
                <a:cs typeface="Calibri"/>
              </a:rPr>
              <a:t>What do you remember about Appleby Horse Fair? Takes place in June, buying and selling horses</a:t>
            </a:r>
          </a:p>
          <a:p>
            <a:endParaRPr lang="en-US" dirty="0">
              <a:ea typeface="Calibri"/>
              <a:cs typeface="Calibri"/>
            </a:endParaRPr>
          </a:p>
          <a:p>
            <a:r>
              <a:rPr lang="en-US">
                <a:ea typeface="Calibri"/>
                <a:cs typeface="Calibri"/>
              </a:rPr>
              <a:t>Have a look at our website for some resources and ideas </a:t>
            </a:r>
            <a:r>
              <a:rPr lang="en-US" dirty="0">
                <a:hlinkClick r:id="rId3"/>
              </a:rPr>
              <a:t>GRT History Month - Lancashire Professional Development Service</a:t>
            </a:r>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a:defRPr/>
            </a:pPr>
            <a:fld id="{D909AF54-B1A1-419E-94B5-B019E3BFFE4F}" type="slidenum">
              <a:rPr lang="en-GB"/>
              <a:pPr>
                <a:defRPr/>
              </a:pPr>
              <a:t>13</a:t>
            </a:fld>
            <a:endParaRPr lang="en-GB"/>
          </a:p>
        </p:txBody>
      </p:sp>
    </p:spTree>
    <p:extLst>
      <p:ext uri="{BB962C8B-B14F-4D97-AF65-F5344CB8AC3E}">
        <p14:creationId xmlns:p14="http://schemas.microsoft.com/office/powerpoint/2010/main" val="983870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This slide is really just there to let the pupils know that in June we celebrate Gypsy, Roma and Traveller History Month.</a:t>
            </a:r>
          </a:p>
          <a:p>
            <a:endParaRPr lang="en-US" dirty="0"/>
          </a:p>
          <a:p>
            <a:r>
              <a:rPr lang="en-GB" dirty="0"/>
              <a:t>SCRIPT: Every year we have lots of different days or weeks or months when we try our best to focus on a particular group of people. In June we celebrate Gypsy, Roma and Traveller History Month, a whole month when we try our best to learn new things about the Gypsy, Roma and </a:t>
            </a:r>
            <a:r>
              <a:rPr lang="en-GB" dirty="0" err="1"/>
              <a:t>Travellre</a:t>
            </a:r>
            <a:r>
              <a:rPr lang="en-GB" dirty="0"/>
              <a:t> people, and about the history of their community and culture!</a:t>
            </a:r>
          </a:p>
          <a:p>
            <a:endParaRPr lang="en-GB" dirty="0"/>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2</a:t>
            </a:fld>
            <a:endParaRPr lang="en-GB"/>
          </a:p>
        </p:txBody>
      </p:sp>
    </p:spTree>
    <p:extLst>
      <p:ext uri="{BB962C8B-B14F-4D97-AF65-F5344CB8AC3E}">
        <p14:creationId xmlns:p14="http://schemas.microsoft.com/office/powerpoint/2010/main" val="1537598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This slide aims to give the pupils confidence over use of the word Traveller and when it is best to use it.</a:t>
            </a:r>
          </a:p>
          <a:p>
            <a:endParaRPr lang="en-US" dirty="0"/>
          </a:p>
          <a:p>
            <a:r>
              <a:rPr lang="en-GB" dirty="0"/>
              <a:t>SCRIPT: One of the things that we all sometimes get a bit worried about is all the different words that we hear used to describe the Gypsy, Roma and Traveller people. Everybody is different, and everybody has different words that they like to hear used to describe them. You will find that some Gypsy, Roma and Traveller people like to be called Gypsies, for example, some like Romany Gypsy, some like Irish traveller or Showman or any number of other different words. If we know that somebody prefers to be referred to using any of these words, then of course it’s really kind of us to make sure that we make them feel welcome by using the words that they like most, but if you DON’T know what word somebody from a Gypsy, Roma or Traveller background prefers then we always use the word Traveller, since most people are happy to be called a Traveller whatever background they are from.</a:t>
            </a:r>
          </a:p>
          <a:p>
            <a:endParaRPr lang="en-GB" dirty="0"/>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3</a:t>
            </a:fld>
            <a:endParaRPr lang="en-GB"/>
          </a:p>
        </p:txBody>
      </p:sp>
    </p:spTree>
    <p:extLst>
      <p:ext uri="{BB962C8B-B14F-4D97-AF65-F5344CB8AC3E}">
        <p14:creationId xmlns:p14="http://schemas.microsoft.com/office/powerpoint/2010/main" val="35292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This slide aims to introduce the pupils to the Gypsy people, who are probably the best known of the Traveller people and to let them know that Gypsy people have a history in the UK going back 500 years and a language which they speak amongst themselves.</a:t>
            </a:r>
          </a:p>
          <a:p>
            <a:endParaRPr lang="en-US" dirty="0"/>
          </a:p>
          <a:p>
            <a:r>
              <a:rPr lang="en-GB" dirty="0"/>
              <a:t>SCRIPT: Sometimes you will hear Gypsies referred to as ‘Romany Gypsies’ or as ‘English Gypsies’ or even just as Gypsies. All of these words mean the same thing, and they are used to talk about a group of Traveller people who arrived in the UK just over 500 years ago. </a:t>
            </a:r>
          </a:p>
          <a:p>
            <a:endParaRPr lang="en-GB" dirty="0"/>
          </a:p>
          <a:p>
            <a:r>
              <a:rPr lang="en-GB" dirty="0"/>
              <a:t>The Gypsy people were originally from Northern India from an area called The Punjab, where they travelled around – We call this being ‘nomadic’. About a thousand years ago The Gypsy People left Northern India and travelled all the way across Europe. Some of them stopped in other countries like France or Germany, but some arrived in Britain in the early 1500s.</a:t>
            </a:r>
          </a:p>
          <a:p>
            <a:endParaRPr lang="en-GB" dirty="0"/>
          </a:p>
          <a:p>
            <a:r>
              <a:rPr lang="en-GB" dirty="0"/>
              <a:t>When they first arrived, people thought that they were from Egypt, and called them the “Travelling Egyptians”, but over time and as we realised that they weren’t actually from Egypt, and the name developed from ‘Egyptians’ to ‘Gypsies’ which is where the word comes from.</a:t>
            </a:r>
          </a:p>
          <a:p>
            <a:endParaRPr lang="en-GB" dirty="0"/>
          </a:p>
          <a:p>
            <a:r>
              <a:rPr lang="en-GB" dirty="0"/>
              <a:t>Gypsies actually have their own language, which they speak among themselves, and you might recognise a few of the words that they use! Probably most of us have heard the word ‘</a:t>
            </a:r>
            <a:r>
              <a:rPr lang="en-GB" dirty="0" err="1"/>
              <a:t>Kushti</a:t>
            </a:r>
            <a:r>
              <a:rPr lang="en-GB" dirty="0"/>
              <a:t>’ which means good.</a:t>
            </a:r>
          </a:p>
          <a:p>
            <a:endParaRPr lang="en-GB" dirty="0"/>
          </a:p>
          <a:p>
            <a:r>
              <a:rPr lang="en-GB" dirty="0"/>
              <a:t>Some of you might also recognise the person in this photo! Would anybody like to tell us who he is? That’s right, this is Tyson Fury who is a proud Romany Gypsy from Lancaster in the north of Lancashire.</a:t>
            </a:r>
          </a:p>
          <a:p>
            <a:endParaRPr lang="en-GB" dirty="0"/>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4</a:t>
            </a:fld>
            <a:endParaRPr lang="en-GB"/>
          </a:p>
        </p:txBody>
      </p:sp>
    </p:spTree>
    <p:extLst>
      <p:ext uri="{BB962C8B-B14F-4D97-AF65-F5344CB8AC3E}">
        <p14:creationId xmlns:p14="http://schemas.microsoft.com/office/powerpoint/2010/main" val="1172931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This slide introduces the Irish Traveller people, who people often think are the same as Gypsies, but actually share a separate history, language and heritage. It’s really important to highlight that Gypsies and Irish Traveller people are different.</a:t>
            </a:r>
          </a:p>
          <a:p>
            <a:endParaRPr lang="en-US" dirty="0"/>
          </a:p>
          <a:p>
            <a:r>
              <a:rPr lang="en-GB" dirty="0"/>
              <a:t>SCRIPT: One other large group who we talk about when we are talking about Gypsy, Roma and Traveller people is the Irish Traveller people. Some people don’t realise that the Gypsy people and the Irish Traveller people are two different communities, who have a different history and different backgrounds. We learned about how the Gypsy people were originally from Northern India, but the Irish Traveller people are from Ireland, which is very close to The United Kingdom. </a:t>
            </a:r>
          </a:p>
          <a:p>
            <a:endParaRPr lang="en-GB" dirty="0"/>
          </a:p>
          <a:p>
            <a:r>
              <a:rPr lang="en-GB" dirty="0"/>
              <a:t>The Irish Traveller people have some things in common with the Gypsy people, which is why some people don’t realise that they are different. Just like the Gypsy people, the Irish Travellers often love horses, and many but certainly not all enjoy racing and caring for their horses. Irish Travellers can also live in caravans (which most Irish travellers would call a trailer) for some or all of the year, although many also live in houses or chalets.</a:t>
            </a:r>
          </a:p>
          <a:p>
            <a:endParaRPr lang="en-GB" dirty="0"/>
          </a:p>
          <a:p>
            <a:r>
              <a:rPr lang="en-GB" dirty="0"/>
              <a:t>The biggest difference between Irish Travellers and Gypsies is their history. The Irish Traveller people have probably lived in the British Isles for thousands of years, travelling around, working and carrying news between towns. Hundreds of years ago in a time before we had televisions and the internet to tell us what was happening in the world, the Irish Travellers moving from place to place were a really valuable source of news from far away for local villages towns and communities.</a:t>
            </a:r>
          </a:p>
          <a:p>
            <a:endParaRPr lang="en-GB" dirty="0"/>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5</a:t>
            </a:fld>
            <a:endParaRPr lang="en-GB"/>
          </a:p>
        </p:txBody>
      </p:sp>
    </p:spTree>
    <p:extLst>
      <p:ext uri="{BB962C8B-B14F-4D97-AF65-F5344CB8AC3E}">
        <p14:creationId xmlns:p14="http://schemas.microsoft.com/office/powerpoint/2010/main" val="2425667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AIM: This slide introduces Show People, also often referred to as ‘Showmen’, ‘Circus Families’ or ‘Fairground Families’. It’s really important to highlight that Show People are different from either the Gypsies or The Irish </a:t>
            </a:r>
            <a:r>
              <a:rPr lang="en-US" dirty="0" err="1"/>
              <a:t>Travellers</a:t>
            </a:r>
            <a:r>
              <a:rPr lang="en-US" dirty="0"/>
              <a:t>, because generally they see their mobility and way of life as part of their business, not a part of their culture.</a:t>
            </a:r>
          </a:p>
          <a:p>
            <a:endParaRPr lang="en-US" dirty="0"/>
          </a:p>
          <a:p>
            <a:r>
              <a:rPr lang="en-GB" dirty="0"/>
              <a:t>SCRIPT: If you have ever been to the circus, or to a fair with lots of fun rides, then you’ll have met some of the Travellers who run these two big travelling businesses! Show People are the third big group of Travellers who we will be looking at today, and the Show People are different again to either the Gypsies or The Irish Traveller people.</a:t>
            </a:r>
          </a:p>
          <a:p>
            <a:endParaRPr lang="en-GB" dirty="0"/>
          </a:p>
          <a:p>
            <a:r>
              <a:rPr lang="en-GB" dirty="0"/>
              <a:t>Travelling Circuses and Fairs have been a tradition in Europe and across the world for at least three hundred years. Circuses travel with performers who often do amazing tricks like juggling or making people laugh or walking on big tight ropes many metres above the ground. Fairs travel with lots of different rides and games and different food vans which you can buy food from.</a:t>
            </a:r>
          </a:p>
          <a:p>
            <a:endParaRPr lang="en-GB" dirty="0"/>
          </a:p>
          <a:p>
            <a:r>
              <a:rPr lang="en-GB" dirty="0"/>
              <a:t>Both Fairground and Circus families can be described as Show People, and unlike the Gypsies and Travellers who see their way of life and community as part of their culture and heritage, the Show People often see their way of life and community as part of their business. They need to move around and travel for some or all of the year so that they can bring the Circus or the Fair to lots of different towns, cities and communities so that as many people as possible can enjoy them.</a:t>
            </a:r>
          </a:p>
          <a:p>
            <a:endParaRPr lang="en-GB" dirty="0"/>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6</a:t>
            </a:fld>
            <a:endParaRPr lang="en-GB"/>
          </a:p>
        </p:txBody>
      </p:sp>
    </p:spTree>
    <p:extLst>
      <p:ext uri="{BB962C8B-B14F-4D97-AF65-F5344CB8AC3E}">
        <p14:creationId xmlns:p14="http://schemas.microsoft.com/office/powerpoint/2010/main" val="61848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shows </a:t>
            </a:r>
            <a:r>
              <a:rPr lang="en-US" dirty="0" err="1"/>
              <a:t>Zyair</a:t>
            </a:r>
            <a:r>
              <a:rPr lang="en-US" dirty="0"/>
              <a:t>, a young person who rides a motorcycle in Circus </a:t>
            </a:r>
            <a:r>
              <a:rPr lang="en-US" dirty="0" err="1"/>
              <a:t>Zyair</a:t>
            </a:r>
            <a:r>
              <a:rPr lang="en-US" dirty="0"/>
              <a:t>. </a:t>
            </a:r>
            <a:r>
              <a:rPr lang="en-US" dirty="0" err="1"/>
              <a:t>Zyair</a:t>
            </a:r>
            <a:r>
              <a:rPr lang="en-US" dirty="0"/>
              <a:t> went through both primary and secondary school, travelling from place to place every week and attending a new school in every place the circus visited. He even went to several schools in Lancashire, including one in Lancaster and two in Preston. He loves riding his motorcycle, and the freedom that living with a circus brings him.</a:t>
            </a:r>
          </a:p>
          <a:p>
            <a:endParaRPr lang="en-US" dirty="0"/>
          </a:p>
          <a:p>
            <a:r>
              <a:rPr lang="en-US" dirty="0"/>
              <a:t>[You can show the pupils as much or as little of the video as you want, and discuss it a bit if you like. What would life have been like for </a:t>
            </a:r>
            <a:r>
              <a:rPr lang="en-US" dirty="0" err="1"/>
              <a:t>Zyair</a:t>
            </a:r>
            <a:r>
              <a:rPr lang="en-US" dirty="0"/>
              <a:t> when he was younger and going to a different school every week? </a:t>
            </a:r>
            <a:r>
              <a:rPr lang="en-US" dirty="0" err="1"/>
              <a:t>Zyair</a:t>
            </a:r>
            <a:r>
              <a:rPr lang="en-US" dirty="0"/>
              <a:t> actually really enjoyed making lots of new friends as he travelled around, and he really enjoyed sharing his performances in the evenings with the friends he made at the schools he went to!]</a:t>
            </a:r>
            <a:endParaRPr lang="en-GB" dirty="0"/>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7</a:t>
            </a:fld>
            <a:endParaRPr lang="en-GB"/>
          </a:p>
        </p:txBody>
      </p:sp>
    </p:spTree>
    <p:extLst>
      <p:ext uri="{BB962C8B-B14F-4D97-AF65-F5344CB8AC3E}">
        <p14:creationId xmlns:p14="http://schemas.microsoft.com/office/powerpoint/2010/main" val="80600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Terminology: ‘Trailer’, ’Vardo’, ‘Wagon’, ‘Van’ - these are terms people in the communities may use to describe their homes, or what people outside of the community may call a ‘caravan</a:t>
            </a:r>
          </a:p>
          <a:p>
            <a:endParaRPr lang="en-GB" dirty="0"/>
          </a:p>
          <a:p>
            <a:r>
              <a:rPr lang="en-GB" dirty="0"/>
              <a:t>Families sometimes used their wagons to help with their trade too. For example, some had external racks to hold the things that it’s owners made fora living, such as brooms, baskets, brushes etc. The ‘Reading’ wagon was one of the most popular wagons, because it was made of harder wearing materials—with a wooden roof rather than a canvas one. It was the most practical choice for many families. This image is often what people think of when they think about Romany Gypsy homes.</a:t>
            </a:r>
          </a:p>
          <a:p>
            <a:endParaRPr lang="en-GB" dirty="0"/>
          </a:p>
          <a:p>
            <a:r>
              <a:rPr lang="en-GB" dirty="0"/>
              <a:t>The traditional wagons remained in use until the 1950s, although some families still continue to live in these traditional homes. Around the 1950s many families moved into more modern day trailers that are pulled by cars, trucks or vans. Many families also moved into brick buildings around this time too</a:t>
            </a:r>
          </a:p>
          <a:p>
            <a:endParaRPr lang="en-GB" dirty="0"/>
          </a:p>
          <a:p>
            <a:r>
              <a:rPr lang="en-GB" dirty="0"/>
              <a:t>Around the 1950s the ‘touring caravan’ became a popular home for many families and is often still used today. Homes range from basic necessities to top of the range, including microwaves, televisions, washing machines and even sections of the sides that pull out to increase the size of the trailer when stationary. Although some families are still mobile, many now live in static trailers or brick houses, following the customs and traditions of their families and communities.</a:t>
            </a:r>
          </a:p>
          <a:p>
            <a:endParaRPr lang="en-GB" dirty="0"/>
          </a:p>
          <a:p>
            <a:r>
              <a:rPr lang="en-GB" dirty="0"/>
              <a:t>Traveller Sites- Some families will chose to rent a plot on a site. They may have access to water, electricity and sometimes a day room. Families may choose to live in a static trailer or a smaller trailer and travel. </a:t>
            </a:r>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8</a:t>
            </a:fld>
            <a:endParaRPr lang="en-GB"/>
          </a:p>
        </p:txBody>
      </p:sp>
    </p:spTree>
    <p:extLst>
      <p:ext uri="{BB962C8B-B14F-4D97-AF65-F5344CB8AC3E}">
        <p14:creationId xmlns:p14="http://schemas.microsoft.com/office/powerpoint/2010/main" val="1881210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images from Appleby Horse Fair.</a:t>
            </a:r>
          </a:p>
          <a:p>
            <a:endParaRPr lang="en-GB" dirty="0">
              <a:cs typeface="Calibri"/>
            </a:endParaRPr>
          </a:p>
          <a:p>
            <a:pPr>
              <a:spcBef>
                <a:spcPts val="30"/>
              </a:spcBef>
            </a:pPr>
            <a:r>
              <a:rPr lang="en-GB" dirty="0"/>
              <a:t>Appleby Horse Fair is an annual gathering of Gypsies and Travellers in the town of Appleby in Westmorland and Furness, which takes place over a week in early June, from a Thursday to the following Wednesday, but this is essentially a weekend event, the main days being the Friday, Saturday and Sunday.</a:t>
            </a:r>
            <a:endParaRPr lang="en-GB" dirty="0">
              <a:cs typeface="Calibri"/>
            </a:endParaRPr>
          </a:p>
          <a:p>
            <a:pPr>
              <a:spcBef>
                <a:spcPts val="30"/>
              </a:spcBef>
            </a:pPr>
            <a:endParaRPr lang="en-GB" dirty="0">
              <a:cs typeface="Calibri"/>
            </a:endParaRPr>
          </a:p>
          <a:p>
            <a:pPr>
              <a:spcBef>
                <a:spcPts val="30"/>
              </a:spcBef>
            </a:pPr>
            <a:r>
              <a:rPr lang="en-GB" dirty="0"/>
              <a:t>This event has been happening for more than 500 years and even has a Royal charter in place issued to the borough of Appleby from King James II of England in 1685.</a:t>
            </a:r>
            <a:endParaRPr lang="en-GB" dirty="0">
              <a:cs typeface="Calibri"/>
            </a:endParaRPr>
          </a:p>
          <a:p>
            <a:pPr>
              <a:spcBef>
                <a:spcPts val="30"/>
              </a:spcBef>
            </a:pPr>
            <a:endParaRPr lang="en-GB" dirty="0">
              <a:cs typeface="Calibri"/>
            </a:endParaRPr>
          </a:p>
          <a:p>
            <a:r>
              <a:rPr lang="en-GB" dirty="0"/>
              <a:t>The Fair is billed as the biggest traditional Gypsy Fair in Europe, and is commonly likened to a large family gathering. The horses are washed in the River Eden and trotted up and down the 'flashing lane' most main days.</a:t>
            </a:r>
            <a:endParaRPr lang="en-GB" dirty="0">
              <a:cs typeface="Calibri"/>
            </a:endParaRPr>
          </a:p>
          <a:p>
            <a:r>
              <a:rPr lang="en-GB" dirty="0"/>
              <a:t>There is a market on Jimmy Winter's Field selling a variety of goods, some traditional to the Gypsy travelling community, and a range other horse-related products. </a:t>
            </a:r>
            <a:endParaRPr lang="en-GB" dirty="0">
              <a:cs typeface="Calibri"/>
            </a:endParaRPr>
          </a:p>
          <a:p>
            <a:endParaRPr lang="en-GB" dirty="0">
              <a:cs typeface="Calibri"/>
            </a:endParaRP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a:defRPr/>
            </a:pPr>
            <a:fld id="{D909AF54-B1A1-419E-94B5-B019E3BFFE4F}" type="slidenum">
              <a:rPr lang="en-GB" smtClean="0"/>
              <a:pPr>
                <a:defRPr/>
              </a:pPr>
              <a:t>9</a:t>
            </a:fld>
            <a:endParaRPr lang="en-GB"/>
          </a:p>
        </p:txBody>
      </p:sp>
    </p:spTree>
    <p:extLst>
      <p:ext uri="{BB962C8B-B14F-4D97-AF65-F5344CB8AC3E}">
        <p14:creationId xmlns:p14="http://schemas.microsoft.com/office/powerpoint/2010/main" val="2117384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A picture containing chart&#10;&#10;Description automatically generated">
            <a:extLst>
              <a:ext uri="{FF2B5EF4-FFF2-40B4-BE49-F238E27FC236}">
                <a16:creationId xmlns:a16="http://schemas.microsoft.com/office/drawing/2014/main" id="{023A062F-15E8-2A44-64BF-63A1821EF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1" y="1418697"/>
            <a:ext cx="4445000" cy="2281237"/>
          </a:xfrm>
        </p:spPr>
        <p:txBody>
          <a:bodyPr anchor="b"/>
          <a:lstStyle>
            <a:lvl1pPr algn="l">
              <a:defRPr sz="4500">
                <a:latin typeface="+mn-lt"/>
              </a:defRPr>
            </a:lvl1pPr>
          </a:lstStyle>
          <a:p>
            <a:r>
              <a:rPr lang="en-US"/>
              <a:t>Click to edit Master title style</a:t>
            </a:r>
          </a:p>
        </p:txBody>
      </p:sp>
      <p:sp>
        <p:nvSpPr>
          <p:cNvPr id="3" name="Subtitle 2"/>
          <p:cNvSpPr>
            <a:spLocks noGrp="1"/>
          </p:cNvSpPr>
          <p:nvPr>
            <p:ph type="subTitle" idx="1"/>
          </p:nvPr>
        </p:nvSpPr>
        <p:spPr>
          <a:xfrm>
            <a:off x="1143001" y="4114801"/>
            <a:ext cx="4445000" cy="719667"/>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83444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A picture containing graphical user interface&#10;&#10;Description automatically generated">
            <a:extLst>
              <a:ext uri="{FF2B5EF4-FFF2-40B4-BE49-F238E27FC236}">
                <a16:creationId xmlns:a16="http://schemas.microsoft.com/office/drawing/2014/main" id="{9E528DD2-92BB-2C52-168B-CC263C74C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3" name="Content Placeholder 2"/>
          <p:cNvSpPr>
            <a:spLocks noGrp="1"/>
          </p:cNvSpPr>
          <p:nvPr>
            <p:ph idx="1"/>
          </p:nvPr>
        </p:nvSpPr>
        <p:spPr>
          <a:xfrm>
            <a:off x="628650" y="1825626"/>
            <a:ext cx="7886700" cy="3940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4197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9C0256E-931E-26A5-1919-7617F509CF13}"/>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FA276E8-1E26-5E23-F6FD-F4324BB3EC96}"/>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8B558C5-1BD9-E31B-DA9D-C0392756E19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GB" altLang="en-US"/>
          </a:p>
        </p:txBody>
      </p:sp>
      <p:sp>
        <p:nvSpPr>
          <p:cNvPr id="5" name="Footer Placeholder 4">
            <a:extLst>
              <a:ext uri="{FF2B5EF4-FFF2-40B4-BE49-F238E27FC236}">
                <a16:creationId xmlns:a16="http://schemas.microsoft.com/office/drawing/2014/main" id="{D8FE7712-B02F-8ACF-173A-DD7559B3AF9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GB" altLang="en-US"/>
          </a:p>
        </p:txBody>
      </p:sp>
      <p:sp>
        <p:nvSpPr>
          <p:cNvPr id="6" name="Slide Number Placeholder 5">
            <a:extLst>
              <a:ext uri="{FF2B5EF4-FFF2-40B4-BE49-F238E27FC236}">
                <a16:creationId xmlns:a16="http://schemas.microsoft.com/office/drawing/2014/main" id="{5FF373E1-7E8F-5251-0A0B-A52025F6DCC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EC22A7FC-EEB7-4DB0-B1BC-D5F51602576F}"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y6AENdfLdBA?feature=oembed" TargetMode="Externa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s://acert.org.uk/under-the-vard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acert.org.uk/jell-akai-chavvie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pfEar_98_eQ?start=147&amp;feature=oembed"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B0656-28CB-0B2C-E3AB-FA33FA60D425}"/>
              </a:ext>
            </a:extLst>
          </p:cNvPr>
          <p:cNvSpPr>
            <a:spLocks noGrp="1"/>
          </p:cNvSpPr>
          <p:nvPr>
            <p:ph type="title"/>
          </p:nvPr>
        </p:nvSpPr>
        <p:spPr/>
        <p:txBody>
          <a:bodyPr/>
          <a:lstStyle/>
          <a:p>
            <a:pPr>
              <a:defRPr/>
            </a:pPr>
            <a:r>
              <a:rPr lang="en-GB">
                <a:solidFill>
                  <a:srgbClr val="FF0000"/>
                </a:solidFill>
              </a:rPr>
              <a:t>Lancashire is like a big beautiful picture</a:t>
            </a:r>
          </a:p>
        </p:txBody>
      </p:sp>
      <p:pic>
        <p:nvPicPr>
          <p:cNvPr id="5123" name="Content Placeholder 3" descr="A puzzle of a map&#10;&#10;Description automatically generated with medium confidence">
            <a:extLst>
              <a:ext uri="{FF2B5EF4-FFF2-40B4-BE49-F238E27FC236}">
                <a16:creationId xmlns:a16="http://schemas.microsoft.com/office/drawing/2014/main" id="{B7E706F2-9600-9910-7D77-27B6B95396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11413" y="1412875"/>
            <a:ext cx="4017962" cy="4697413"/>
          </a:xfrm>
        </p:spPr>
      </p:pic>
      <p:pic>
        <p:nvPicPr>
          <p:cNvPr id="4" name="Picture 3" descr="A picture containing map, text, atlas&#10;&#10;Description automatically generated">
            <a:extLst>
              <a:ext uri="{FF2B5EF4-FFF2-40B4-BE49-F238E27FC236}">
                <a16:creationId xmlns:a16="http://schemas.microsoft.com/office/drawing/2014/main" id="{13026CB8-F4DF-EF9B-4AFA-EFC7D7F04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413" y="1412288"/>
            <a:ext cx="4017600" cy="4698000"/>
          </a:xfrm>
          <a:prstGeom prst="rect">
            <a:avLst/>
          </a:prstGeom>
        </p:spPr>
      </p:pic>
      <p:pic>
        <p:nvPicPr>
          <p:cNvPr id="6" name="Picture 5" descr="A picture containing car, vehicle, mammal, outdoor&#10;&#10;Description automatically generated">
            <a:extLst>
              <a:ext uri="{FF2B5EF4-FFF2-40B4-BE49-F238E27FC236}">
                <a16:creationId xmlns:a16="http://schemas.microsoft.com/office/drawing/2014/main" id="{0E21F04C-3961-2C2B-1F78-3B568D204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475288"/>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5123"/>
                                        </p:tgtEl>
                                        <p:attrNameLst>
                                          <p:attrName>style.visibility</p:attrName>
                                        </p:attrNameLst>
                                      </p:cBhvr>
                                      <p:to>
                                        <p:strVal val="hidden"/>
                                      </p:to>
                                    </p:se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Appleby Horse Fair - HD Video">
            <a:hlinkClick r:id="" action="ppaction://media"/>
            <a:extLst>
              <a:ext uri="{FF2B5EF4-FFF2-40B4-BE49-F238E27FC236}">
                <a16:creationId xmlns:a16="http://schemas.microsoft.com/office/drawing/2014/main" id="{BD87DDC8-754B-A645-9CF0-532D1C01AAF7}"/>
              </a:ext>
            </a:extLst>
          </p:cNvPr>
          <p:cNvPicPr>
            <a:picLocks noRot="1" noChangeAspect="1"/>
          </p:cNvPicPr>
          <p:nvPr>
            <a:videoFile r:link="rId1"/>
          </p:nvPr>
        </p:nvPicPr>
        <p:blipFill>
          <a:blip r:embed="rId4"/>
          <a:stretch>
            <a:fillRect/>
          </a:stretch>
        </p:blipFill>
        <p:spPr>
          <a:xfrm>
            <a:off x="-16120" y="260648"/>
            <a:ext cx="9176240" cy="51845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5C41B-F443-4841-41C9-33B3F730E0BC}"/>
              </a:ext>
            </a:extLst>
          </p:cNvPr>
          <p:cNvSpPr>
            <a:spLocks noGrp="1"/>
          </p:cNvSpPr>
          <p:nvPr>
            <p:ph type="title"/>
          </p:nvPr>
        </p:nvSpPr>
        <p:spPr>
          <a:xfrm>
            <a:off x="3897" y="3841606"/>
            <a:ext cx="7886700" cy="1325562"/>
          </a:xfrm>
        </p:spPr>
        <p:txBody>
          <a:bodyPr/>
          <a:lstStyle/>
          <a:p>
            <a:pPr>
              <a:defRPr/>
            </a:pPr>
            <a:r>
              <a:rPr lang="en-GB" sz="1400">
                <a:solidFill>
                  <a:srgbClr val="0563C1"/>
                </a:solidFill>
                <a:hlinkClick r:id="rId3"/>
              </a:rPr>
              <a:t>Under the vardo</a:t>
            </a:r>
            <a:r>
              <a:rPr lang="en-GB" sz="1400">
                <a:solidFill>
                  <a:srgbClr val="FF0000"/>
                </a:solidFill>
                <a:hlinkClick r:id="rId3"/>
              </a:rPr>
              <a:t> – ACERT</a:t>
            </a:r>
            <a:r>
              <a:rPr lang="en-GB" sz="1400">
                <a:solidFill>
                  <a:srgbClr val="FF0000"/>
                </a:solidFill>
              </a:rPr>
              <a:t> </a:t>
            </a:r>
            <a:br>
              <a:rPr lang="en-GB" sz="1200">
                <a:solidFill>
                  <a:srgbClr val="FF0000"/>
                </a:solidFill>
              </a:rPr>
            </a:br>
            <a:endParaRPr lang="en-GB" sz="1200">
              <a:solidFill>
                <a:srgbClr val="FF0000"/>
              </a:solidFill>
            </a:endParaRPr>
          </a:p>
        </p:txBody>
      </p:sp>
      <p:pic>
        <p:nvPicPr>
          <p:cNvPr id="13315" name="Content Placeholder 4">
            <a:extLst>
              <a:ext uri="{FF2B5EF4-FFF2-40B4-BE49-F238E27FC236}">
                <a16:creationId xmlns:a16="http://schemas.microsoft.com/office/drawing/2014/main" id="{D9689520-0528-3E9E-A6E5-0A4A725BF55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442730" y="-8802"/>
            <a:ext cx="6507883" cy="6803158"/>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D93CED88-DC84-4F74-77B9-591AE5548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963" y="260350"/>
            <a:ext cx="3902075" cy="5076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322ABD-5895-6739-20BB-8A8ACEFC7772}"/>
              </a:ext>
            </a:extLst>
          </p:cNvPr>
          <p:cNvSpPr txBox="1"/>
          <p:nvPr/>
        </p:nvSpPr>
        <p:spPr>
          <a:xfrm>
            <a:off x="3276600" y="5516563"/>
            <a:ext cx="4816475" cy="323850"/>
          </a:xfrm>
          <a:prstGeom prst="rect">
            <a:avLst/>
          </a:prstGeom>
          <a:noFill/>
        </p:spPr>
        <p:txBody>
          <a:bodyPr>
            <a:spAutoFit/>
          </a:bodyPr>
          <a:lstStyle/>
          <a:p>
            <a:pPr>
              <a:defRPr/>
            </a:pPr>
            <a:r>
              <a:rPr lang="en-GB" altLang="en-US" sz="1500" u="sng">
                <a:solidFill>
                  <a:srgbClr val="0563C1"/>
                </a:solidFill>
                <a:cs typeface="Calibri" panose="020F0502020204030204" pitchFamily="34" charset="0"/>
                <a:hlinkClick r:id="rId4"/>
              </a:rPr>
              <a:t>acert.org.uk/jell-</a:t>
            </a:r>
            <a:r>
              <a:rPr lang="en-GB" altLang="en-US" sz="1500" u="sng" err="1">
                <a:solidFill>
                  <a:srgbClr val="0563C1"/>
                </a:solidFill>
                <a:cs typeface="Calibri" panose="020F0502020204030204" pitchFamily="34" charset="0"/>
                <a:hlinkClick r:id="rId4"/>
              </a:rPr>
              <a:t>akai</a:t>
            </a:r>
            <a:r>
              <a:rPr lang="en-GB" altLang="en-US" sz="1500" u="sng">
                <a:solidFill>
                  <a:srgbClr val="0563C1"/>
                </a:solidFill>
                <a:cs typeface="Calibri" panose="020F0502020204030204" pitchFamily="34" charset="0"/>
                <a:hlinkClick r:id="rId4"/>
              </a:rPr>
              <a:t>-</a:t>
            </a:r>
            <a:r>
              <a:rPr lang="en-GB" altLang="en-US" sz="1500" u="sng" err="1">
                <a:solidFill>
                  <a:srgbClr val="0563C1"/>
                </a:solidFill>
                <a:cs typeface="Calibri" panose="020F0502020204030204" pitchFamily="34" charset="0"/>
                <a:hlinkClick r:id="rId4"/>
              </a:rPr>
              <a:t>chavvies</a:t>
            </a:r>
            <a:r>
              <a:rPr lang="en-GB" altLang="en-US" sz="1350" u="sng">
                <a:solidFill>
                  <a:srgbClr val="0563C1"/>
                </a:solidFill>
                <a:cs typeface="Calibri" panose="020F0502020204030204" pitchFamily="34" charset="0"/>
                <a:hlinkClick r:id="rId4"/>
              </a:rPr>
              <a:t>/</a:t>
            </a:r>
            <a:endParaRPr lang="en-GB" altLang="en-US" sz="135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6A7D-3BF2-7F8E-7B3C-84644681F37D}"/>
              </a:ext>
            </a:extLst>
          </p:cNvPr>
          <p:cNvSpPr>
            <a:spLocks noGrp="1"/>
          </p:cNvSpPr>
          <p:nvPr>
            <p:ph type="title"/>
          </p:nvPr>
        </p:nvSpPr>
        <p:spPr/>
        <p:txBody>
          <a:bodyPr/>
          <a:lstStyle/>
          <a:p>
            <a:pPr>
              <a:defRPr/>
            </a:pPr>
            <a:r>
              <a:rPr lang="en-GB"/>
              <a:t>Summing up of what we have learned</a:t>
            </a:r>
          </a:p>
        </p:txBody>
      </p:sp>
      <p:sp>
        <p:nvSpPr>
          <p:cNvPr id="16387" name="Content Placeholder 2">
            <a:extLst>
              <a:ext uri="{FF2B5EF4-FFF2-40B4-BE49-F238E27FC236}">
                <a16:creationId xmlns:a16="http://schemas.microsoft.com/office/drawing/2014/main" id="{132758B4-E340-D787-B945-C9EBDB365DB8}"/>
              </a:ext>
            </a:extLst>
          </p:cNvPr>
          <p:cNvSpPr>
            <a:spLocks noGrp="1" noChangeArrowheads="1"/>
          </p:cNvSpPr>
          <p:nvPr>
            <p:ph idx="1"/>
          </p:nvPr>
        </p:nvSpPr>
        <p:spPr>
          <a:xfrm>
            <a:off x="628650" y="1712457"/>
            <a:ext cx="7886700" cy="3940175"/>
          </a:xfrm>
        </p:spPr>
        <p:txBody>
          <a:bodyPr/>
          <a:lstStyle/>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altLang="en-US" dirty="0">
              <a:cs typeface="Calibri"/>
            </a:endParaRPr>
          </a:p>
        </p:txBody>
      </p:sp>
      <p:sp>
        <p:nvSpPr>
          <p:cNvPr id="3" name="Speech Bubble: Oval 2">
            <a:extLst>
              <a:ext uri="{FF2B5EF4-FFF2-40B4-BE49-F238E27FC236}">
                <a16:creationId xmlns:a16="http://schemas.microsoft.com/office/drawing/2014/main" id="{73A5F3FF-1E31-10DC-EAC6-3C1D25C316EA}"/>
              </a:ext>
            </a:extLst>
          </p:cNvPr>
          <p:cNvSpPr/>
          <p:nvPr/>
        </p:nvSpPr>
        <p:spPr>
          <a:xfrm>
            <a:off x="984069" y="3429000"/>
            <a:ext cx="4641668" cy="2098766"/>
          </a:xfrm>
          <a:prstGeom prst="wedgeEllipseCallout">
            <a:avLst>
              <a:gd name="adj1" fmla="val -46469"/>
              <a:gd name="adj2" fmla="val 69969"/>
            </a:avLst>
          </a:prstGeom>
          <a:ln w="25400"/>
        </p:spPr>
        <p:style>
          <a:lnRef idx="2">
            <a:schemeClr val="accent2"/>
          </a:lnRef>
          <a:fillRef idx="1">
            <a:schemeClr val="lt1"/>
          </a:fillRef>
          <a:effectRef idx="0">
            <a:schemeClr val="accent2"/>
          </a:effectRef>
          <a:fontRef idx="minor">
            <a:schemeClr val="dk1"/>
          </a:fontRef>
        </p:style>
        <p:txBody>
          <a:bodyPr rtlCol="0" anchor="ctr"/>
          <a:lstStyle/>
          <a:p>
            <a:r>
              <a:rPr lang="en-GB" sz="1800" b="1">
                <a:cs typeface="Calibri"/>
              </a:rPr>
              <a:t>Travellers</a:t>
            </a:r>
            <a:r>
              <a:rPr lang="en-GB">
                <a:cs typeface="Calibri"/>
              </a:rPr>
              <a:t> is a word which we can use if we don’t know if somebody is a </a:t>
            </a:r>
            <a:r>
              <a:rPr lang="en-GB" sz="1800" b="1">
                <a:cs typeface="Calibri"/>
              </a:rPr>
              <a:t>Gypsy</a:t>
            </a:r>
            <a:r>
              <a:rPr lang="en-GB">
                <a:cs typeface="Calibri"/>
              </a:rPr>
              <a:t>, an</a:t>
            </a:r>
            <a:r>
              <a:rPr lang="en-GB" sz="1800">
                <a:cs typeface="Calibri"/>
              </a:rPr>
              <a:t> </a:t>
            </a:r>
            <a:r>
              <a:rPr lang="en-GB" sz="1800" b="1">
                <a:cs typeface="Calibri"/>
              </a:rPr>
              <a:t>Irish Traveller</a:t>
            </a:r>
            <a:r>
              <a:rPr lang="en-GB">
                <a:cs typeface="Calibri"/>
              </a:rPr>
              <a:t>, a </a:t>
            </a:r>
            <a:r>
              <a:rPr lang="en-GB" sz="1800" b="1">
                <a:cs typeface="Calibri"/>
              </a:rPr>
              <a:t>Showperson</a:t>
            </a:r>
            <a:r>
              <a:rPr lang="en-GB">
                <a:cs typeface="Calibri"/>
              </a:rPr>
              <a:t> or from another Traveller group.</a:t>
            </a:r>
            <a:endParaRPr lang="en-GB" dirty="0">
              <a:cs typeface="Calibri"/>
            </a:endParaRPr>
          </a:p>
        </p:txBody>
      </p:sp>
      <p:sp>
        <p:nvSpPr>
          <p:cNvPr id="4" name="Speech Bubble: Oval 3">
            <a:extLst>
              <a:ext uri="{FF2B5EF4-FFF2-40B4-BE49-F238E27FC236}">
                <a16:creationId xmlns:a16="http://schemas.microsoft.com/office/drawing/2014/main" id="{EF354EE3-5E77-1128-7B83-B0DB69DCFE6C}"/>
              </a:ext>
            </a:extLst>
          </p:cNvPr>
          <p:cNvSpPr/>
          <p:nvPr/>
        </p:nvSpPr>
        <p:spPr>
          <a:xfrm>
            <a:off x="5817325" y="1349830"/>
            <a:ext cx="2987040" cy="2238102"/>
          </a:xfrm>
          <a:prstGeom prst="wedgeEllipseCallout">
            <a:avLst>
              <a:gd name="adj1" fmla="val 28429"/>
              <a:gd name="adj2" fmla="val 77728"/>
            </a:avLst>
          </a:prstGeom>
          <a:ln w="25400"/>
        </p:spPr>
        <p:style>
          <a:lnRef idx="2">
            <a:schemeClr val="accent4"/>
          </a:lnRef>
          <a:fillRef idx="1">
            <a:schemeClr val="lt1"/>
          </a:fillRef>
          <a:effectRef idx="0">
            <a:schemeClr val="accent4"/>
          </a:effectRef>
          <a:fontRef idx="minor">
            <a:schemeClr val="dk1"/>
          </a:fontRef>
        </p:style>
        <p:txBody>
          <a:bodyPr rtlCol="0" anchor="ctr"/>
          <a:lstStyle/>
          <a:p>
            <a:r>
              <a:rPr lang="en-GB">
                <a:cs typeface="Calibri"/>
              </a:rPr>
              <a:t>Many Traveller families visit </a:t>
            </a:r>
            <a:r>
              <a:rPr lang="en-GB" sz="1800" b="1">
                <a:cs typeface="Calibri"/>
              </a:rPr>
              <a:t>Appleby Horse Fair</a:t>
            </a:r>
            <a:r>
              <a:rPr lang="en-GB">
                <a:cs typeface="Calibri"/>
              </a:rPr>
              <a:t>, as a holiday or to buy and sell horses</a:t>
            </a:r>
            <a:endParaRPr lang="en-GB" dirty="0">
              <a:cs typeface="Calibri"/>
            </a:endParaRPr>
          </a:p>
        </p:txBody>
      </p:sp>
      <p:sp>
        <p:nvSpPr>
          <p:cNvPr id="5" name="Speech Bubble: Oval 4">
            <a:extLst>
              <a:ext uri="{FF2B5EF4-FFF2-40B4-BE49-F238E27FC236}">
                <a16:creationId xmlns:a16="http://schemas.microsoft.com/office/drawing/2014/main" id="{8C5C0741-E524-D087-7031-C6B7AD62C2A9}"/>
              </a:ext>
            </a:extLst>
          </p:cNvPr>
          <p:cNvSpPr/>
          <p:nvPr/>
        </p:nvSpPr>
        <p:spPr>
          <a:xfrm>
            <a:off x="628650" y="1576252"/>
            <a:ext cx="3176996" cy="1123405"/>
          </a:xfrm>
          <a:prstGeom prst="wedgeEllipseCallout">
            <a:avLst>
              <a:gd name="adj1" fmla="val -56492"/>
              <a:gd name="adj2" fmla="val 92822"/>
            </a:avLst>
          </a:prstGeom>
          <a:ln w="25400"/>
        </p:spPr>
        <p:style>
          <a:lnRef idx="2">
            <a:schemeClr val="accent1"/>
          </a:lnRef>
          <a:fillRef idx="1">
            <a:schemeClr val="lt1"/>
          </a:fillRef>
          <a:effectRef idx="0">
            <a:schemeClr val="accent1"/>
          </a:effectRef>
          <a:fontRef idx="minor">
            <a:schemeClr val="dk1"/>
          </a:fontRef>
        </p:style>
        <p:txBody>
          <a:bodyPr rtlCol="0" anchor="ctr"/>
          <a:lstStyle/>
          <a:p>
            <a:r>
              <a:rPr lang="en-GB">
                <a:cs typeface="Calibri"/>
              </a:rPr>
              <a:t>Travellers can live anywhere</a:t>
            </a:r>
            <a:endParaRPr lang="en-GB" dirty="0">
              <a:cs typeface="Calibri"/>
            </a:endParaRPr>
          </a:p>
        </p:txBody>
      </p:sp>
      <p:sp>
        <p:nvSpPr>
          <p:cNvPr id="6" name="Speech Bubble: Oval 5">
            <a:extLst>
              <a:ext uri="{FF2B5EF4-FFF2-40B4-BE49-F238E27FC236}">
                <a16:creationId xmlns:a16="http://schemas.microsoft.com/office/drawing/2014/main" id="{644A4CCD-015C-FFCE-322C-FAD0114E6F0E}"/>
              </a:ext>
            </a:extLst>
          </p:cNvPr>
          <p:cNvSpPr/>
          <p:nvPr/>
        </p:nvSpPr>
        <p:spPr>
          <a:xfrm>
            <a:off x="6187439" y="4478383"/>
            <a:ext cx="2246811" cy="955129"/>
          </a:xfrm>
          <a:prstGeom prst="wedgeEllipseCallout">
            <a:avLst>
              <a:gd name="adj1" fmla="val -58053"/>
              <a:gd name="adj2" fmla="val 73459"/>
            </a:avLst>
          </a:prstGeom>
          <a:ln w="25400"/>
        </p:spPr>
        <p:style>
          <a:lnRef idx="2">
            <a:schemeClr val="dk1"/>
          </a:lnRef>
          <a:fillRef idx="1">
            <a:schemeClr val="lt1"/>
          </a:fillRef>
          <a:effectRef idx="0">
            <a:schemeClr val="dk1"/>
          </a:effectRef>
          <a:fontRef idx="minor">
            <a:schemeClr val="dk1"/>
          </a:fontRef>
        </p:style>
        <p:txBody>
          <a:bodyPr rtlCol="0" anchor="ctr"/>
          <a:lstStyle/>
          <a:p>
            <a:pPr lvl="1"/>
            <a:r>
              <a:rPr lang="en-GB" altLang="en-US" sz="1800" dirty="0" err="1">
                <a:solidFill>
                  <a:srgbClr val="FF0000"/>
                </a:solidFill>
              </a:rPr>
              <a:t>Kushti</a:t>
            </a:r>
            <a:endParaRPr lang="en-GB"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D412-6D25-1695-5133-1C8D31A481E1}"/>
              </a:ext>
            </a:extLst>
          </p:cNvPr>
          <p:cNvSpPr>
            <a:spLocks noGrp="1"/>
          </p:cNvSpPr>
          <p:nvPr>
            <p:ph type="ctrTitle"/>
          </p:nvPr>
        </p:nvSpPr>
        <p:spPr>
          <a:xfrm>
            <a:off x="1212574" y="245165"/>
            <a:ext cx="6884988" cy="2281238"/>
          </a:xfrm>
        </p:spPr>
        <p:txBody>
          <a:bodyPr/>
          <a:lstStyle/>
          <a:p>
            <a:pPr>
              <a:defRPr/>
            </a:pPr>
            <a:r>
              <a:rPr lang="en-GB" dirty="0"/>
              <a:t>June is GRT History Month!</a:t>
            </a:r>
          </a:p>
        </p:txBody>
      </p:sp>
      <p:pic>
        <p:nvPicPr>
          <p:cNvPr id="2050" name="Picture 2" descr="Gypsy, Roma, Traveller History Month">
            <a:extLst>
              <a:ext uri="{FF2B5EF4-FFF2-40B4-BE49-F238E27FC236}">
                <a16:creationId xmlns:a16="http://schemas.microsoft.com/office/drawing/2014/main" id="{1F704C1C-7D51-9BDE-9526-95F420D93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574" y="2650435"/>
            <a:ext cx="571500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4B825-952E-8027-B5A9-E40C08E0419B}"/>
              </a:ext>
            </a:extLst>
          </p:cNvPr>
          <p:cNvSpPr>
            <a:spLocks noGrp="1"/>
          </p:cNvSpPr>
          <p:nvPr>
            <p:ph type="title"/>
          </p:nvPr>
        </p:nvSpPr>
        <p:spPr/>
        <p:txBody>
          <a:bodyPr/>
          <a:lstStyle/>
          <a:p>
            <a:pPr>
              <a:defRPr/>
            </a:pPr>
            <a:r>
              <a:rPr lang="en-GB"/>
              <a:t>Who are Travellers?</a:t>
            </a:r>
          </a:p>
        </p:txBody>
      </p:sp>
      <p:sp>
        <p:nvSpPr>
          <p:cNvPr id="7171" name="Content Placeholder 2">
            <a:extLst>
              <a:ext uri="{FF2B5EF4-FFF2-40B4-BE49-F238E27FC236}">
                <a16:creationId xmlns:a16="http://schemas.microsoft.com/office/drawing/2014/main" id="{A3DFC9DE-9009-29BD-DFAA-7CA1075A170C}"/>
              </a:ext>
            </a:extLst>
          </p:cNvPr>
          <p:cNvSpPr>
            <a:spLocks noGrp="1" noChangeArrowheads="1"/>
          </p:cNvSpPr>
          <p:nvPr>
            <p:ph idx="1"/>
          </p:nvPr>
        </p:nvSpPr>
        <p:spPr>
          <a:xfrm>
            <a:off x="628650" y="1825625"/>
            <a:ext cx="7886700" cy="3940175"/>
          </a:xfrm>
        </p:spPr>
        <p:txBody>
          <a:bodyPr/>
          <a:lstStyle/>
          <a:p>
            <a:pPr marL="0" indent="0">
              <a:buNone/>
            </a:pPr>
            <a:r>
              <a:rPr lang="en-GB" altLang="en-US">
                <a:ea typeface="Calibri"/>
                <a:cs typeface="Calibri"/>
              </a:rPr>
              <a:t>Travellers is a word which we can use to talk about a few different groups of people.</a:t>
            </a:r>
          </a:p>
          <a:p>
            <a:pPr marL="0" indent="0">
              <a:buNone/>
            </a:pPr>
            <a:endParaRPr lang="en-GB" altLang="en-US">
              <a:ea typeface="Calibri"/>
              <a:cs typeface="Calibri"/>
            </a:endParaRPr>
          </a:p>
          <a:p>
            <a:pPr marL="0" indent="0">
              <a:buNone/>
            </a:pPr>
            <a:r>
              <a:rPr lang="en-GB" altLang="en-US">
                <a:ea typeface="Calibri"/>
                <a:cs typeface="Calibri"/>
              </a:rPr>
              <a:t>We can use the word Traveller if we don’t know if somebody is a Gypsy, an Irish Traveller, a </a:t>
            </a:r>
            <a:r>
              <a:rPr lang="en-GB" altLang="en-US" err="1">
                <a:ea typeface="Calibri"/>
                <a:cs typeface="Calibri"/>
              </a:rPr>
              <a:t>Showperson</a:t>
            </a:r>
            <a:r>
              <a:rPr lang="en-GB" altLang="en-US">
                <a:ea typeface="Calibri"/>
                <a:cs typeface="Calibri"/>
              </a:rPr>
              <a:t> or from another Traveller group.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EC0FA-4A11-9CD1-766F-5001025BEA25}"/>
              </a:ext>
            </a:extLst>
          </p:cNvPr>
          <p:cNvSpPr>
            <a:spLocks noGrp="1"/>
          </p:cNvSpPr>
          <p:nvPr>
            <p:ph type="title"/>
          </p:nvPr>
        </p:nvSpPr>
        <p:spPr/>
        <p:txBody>
          <a:bodyPr/>
          <a:lstStyle/>
          <a:p>
            <a:pPr>
              <a:defRPr/>
            </a:pPr>
            <a:r>
              <a:rPr lang="en-GB"/>
              <a:t>Gypsies</a:t>
            </a:r>
          </a:p>
        </p:txBody>
      </p:sp>
      <p:sp>
        <p:nvSpPr>
          <p:cNvPr id="8195" name="Content Placeholder 2">
            <a:extLst>
              <a:ext uri="{FF2B5EF4-FFF2-40B4-BE49-F238E27FC236}">
                <a16:creationId xmlns:a16="http://schemas.microsoft.com/office/drawing/2014/main" id="{2EC204F4-14D3-E87F-4ECD-63E83285ACED}"/>
              </a:ext>
            </a:extLst>
          </p:cNvPr>
          <p:cNvSpPr>
            <a:spLocks noGrp="1" noChangeArrowheads="1"/>
          </p:cNvSpPr>
          <p:nvPr>
            <p:ph idx="1"/>
          </p:nvPr>
        </p:nvSpPr>
        <p:spPr>
          <a:xfrm>
            <a:off x="628650" y="1825625"/>
            <a:ext cx="7886700" cy="3940175"/>
          </a:xfrm>
        </p:spPr>
        <p:txBody>
          <a:bodyPr/>
          <a:lstStyle/>
          <a:p>
            <a:r>
              <a:rPr lang="en-GB" altLang="en-US" dirty="0"/>
              <a:t>Gypsies have lived in Britain for over five hundred years.</a:t>
            </a:r>
          </a:p>
          <a:p>
            <a:r>
              <a:rPr lang="en-GB" altLang="en-US" dirty="0"/>
              <a:t>Gypsies might sometimes speak another language called ‘Romanus’</a:t>
            </a:r>
          </a:p>
          <a:p>
            <a:pPr lvl="1"/>
            <a:r>
              <a:rPr lang="en-GB" altLang="en-US" sz="2800" dirty="0" err="1">
                <a:solidFill>
                  <a:srgbClr val="FF0000"/>
                </a:solidFill>
              </a:rPr>
              <a:t>Kushti</a:t>
            </a:r>
            <a:r>
              <a:rPr lang="en-GB" altLang="en-US" sz="2800" dirty="0"/>
              <a:t> means Good</a:t>
            </a:r>
          </a:p>
          <a:p>
            <a:pPr lvl="1"/>
            <a:r>
              <a:rPr lang="en-GB" altLang="en-US" sz="2800" dirty="0">
                <a:solidFill>
                  <a:srgbClr val="FF0000"/>
                </a:solidFill>
              </a:rPr>
              <a:t>Mush</a:t>
            </a:r>
            <a:r>
              <a:rPr lang="en-GB" altLang="en-US" sz="2800" dirty="0"/>
              <a:t> means Man</a:t>
            </a:r>
          </a:p>
          <a:p>
            <a:pPr lvl="1"/>
            <a:r>
              <a:rPr lang="en-GB" altLang="en-US" sz="2800" dirty="0" err="1">
                <a:solidFill>
                  <a:srgbClr val="FF0000"/>
                </a:solidFill>
              </a:rPr>
              <a:t>Rakhli</a:t>
            </a:r>
            <a:r>
              <a:rPr lang="en-GB" altLang="en-US" sz="2800" dirty="0"/>
              <a:t> means Woman</a:t>
            </a:r>
          </a:p>
          <a:p>
            <a:pPr marL="342900" lvl="1" indent="0">
              <a:buNone/>
            </a:pPr>
            <a:endParaRPr lang="en-GB" altLang="en-US" sz="2800" dirty="0"/>
          </a:p>
          <a:p>
            <a:pPr lvl="1"/>
            <a:endParaRPr lang="en-GB" altLang="en-US" dirty="0"/>
          </a:p>
        </p:txBody>
      </p:sp>
      <p:pic>
        <p:nvPicPr>
          <p:cNvPr id="4" name="Picture 4">
            <a:extLst>
              <a:ext uri="{FF2B5EF4-FFF2-40B4-BE49-F238E27FC236}">
                <a16:creationId xmlns:a16="http://schemas.microsoft.com/office/drawing/2014/main" id="{F1373BA3-36BF-B91D-4142-24E28776CB31}"/>
              </a:ext>
            </a:extLst>
          </p:cNvPr>
          <p:cNvPicPr>
            <a:picLocks noChangeAspect="1"/>
          </p:cNvPicPr>
          <p:nvPr/>
        </p:nvPicPr>
        <p:blipFill>
          <a:blip r:embed="rId3"/>
          <a:stretch>
            <a:fillRect/>
          </a:stretch>
        </p:blipFill>
        <p:spPr>
          <a:xfrm>
            <a:off x="6460385" y="2669959"/>
            <a:ext cx="2093586" cy="3160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248B-63BC-8FD1-91DB-94C16DD16D30}"/>
              </a:ext>
            </a:extLst>
          </p:cNvPr>
          <p:cNvSpPr>
            <a:spLocks noGrp="1"/>
          </p:cNvSpPr>
          <p:nvPr>
            <p:ph type="title"/>
          </p:nvPr>
        </p:nvSpPr>
        <p:spPr/>
        <p:txBody>
          <a:bodyPr/>
          <a:lstStyle/>
          <a:p>
            <a:pPr>
              <a:defRPr/>
            </a:pPr>
            <a:r>
              <a:rPr lang="en-GB"/>
              <a:t>Irish Travellers</a:t>
            </a:r>
          </a:p>
        </p:txBody>
      </p:sp>
      <p:pic>
        <p:nvPicPr>
          <p:cNvPr id="9219" name="Content Placeholder 2">
            <a:extLst>
              <a:ext uri="{FF2B5EF4-FFF2-40B4-BE49-F238E27FC236}">
                <a16:creationId xmlns:a16="http://schemas.microsoft.com/office/drawing/2014/main" id="{D84A1414-6ED7-CB91-1162-4966649A2F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84168" y="2916935"/>
            <a:ext cx="2996332" cy="2796478"/>
          </a:xfrm>
        </p:spPr>
      </p:pic>
      <p:sp>
        <p:nvSpPr>
          <p:cNvPr id="3" name="Content Placeholder 2">
            <a:extLst>
              <a:ext uri="{FF2B5EF4-FFF2-40B4-BE49-F238E27FC236}">
                <a16:creationId xmlns:a16="http://schemas.microsoft.com/office/drawing/2014/main" id="{1D297B5E-2B91-1F0D-624D-09100BFA33DA}"/>
              </a:ext>
            </a:extLst>
          </p:cNvPr>
          <p:cNvSpPr txBox="1">
            <a:spLocks noChangeArrowheads="1"/>
          </p:cNvSpPr>
          <p:nvPr/>
        </p:nvSpPr>
        <p:spPr bwMode="auto">
          <a:xfrm>
            <a:off x="628650" y="1825625"/>
            <a:ext cx="78867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ltLang="en-US"/>
              <a:t>Irish Travellers were originally from Ireland, but now live all over Britain.</a:t>
            </a:r>
          </a:p>
          <a:p>
            <a:r>
              <a:rPr lang="en-GB" altLang="en-US"/>
              <a:t>Just like Gypsies, many Irish Travellers keep horses.</a:t>
            </a:r>
          </a:p>
          <a:p>
            <a:r>
              <a:rPr lang="en-GB" altLang="en-US"/>
              <a:t>Just like Gypsies, Irish Travellers might live in </a:t>
            </a:r>
            <a:br>
              <a:rPr lang="en-GB" altLang="en-US"/>
            </a:br>
            <a:r>
              <a:rPr lang="en-GB" altLang="en-US"/>
              <a:t>houses but might also live in a trailer and travel</a:t>
            </a:r>
            <a:br>
              <a:rPr lang="en-GB" altLang="en-US"/>
            </a:br>
            <a:r>
              <a:rPr lang="en-GB" altLang="en-US"/>
              <a:t>around the country for some of the year.</a:t>
            </a:r>
          </a:p>
          <a:p>
            <a:pPr lvl="1"/>
            <a:endParaRPr lang="en-GB"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79FB8-B8C4-DF80-5FB0-B548DF222296}"/>
              </a:ext>
            </a:extLst>
          </p:cNvPr>
          <p:cNvSpPr>
            <a:spLocks noGrp="1"/>
          </p:cNvSpPr>
          <p:nvPr>
            <p:ph type="title"/>
          </p:nvPr>
        </p:nvSpPr>
        <p:spPr/>
        <p:txBody>
          <a:bodyPr/>
          <a:lstStyle/>
          <a:p>
            <a:pPr>
              <a:defRPr/>
            </a:pPr>
            <a:r>
              <a:rPr lang="en-GB"/>
              <a:t>Show People</a:t>
            </a:r>
          </a:p>
        </p:txBody>
      </p:sp>
      <p:pic>
        <p:nvPicPr>
          <p:cNvPr id="4" name="Content Placeholder 3" descr="A person on a motorcycle&#10;&#10;Description automatically generated with medium confidence">
            <a:extLst>
              <a:ext uri="{FF2B5EF4-FFF2-40B4-BE49-F238E27FC236}">
                <a16:creationId xmlns:a16="http://schemas.microsoft.com/office/drawing/2014/main" id="{13B2F86F-E65C-3526-DE69-7FC9C2CE70C9}"/>
              </a:ext>
            </a:extLst>
          </p:cNvPr>
          <p:cNvPicPr>
            <a:picLocks noGrp="1" noChangeAspect="1"/>
          </p:cNvPicPr>
          <p:nvPr>
            <p:ph idx="1"/>
          </p:nvPr>
        </p:nvPicPr>
        <p:blipFill>
          <a:blip r:embed="rId3"/>
          <a:stretch>
            <a:fillRect/>
          </a:stretch>
        </p:blipFill>
        <p:spPr>
          <a:xfrm>
            <a:off x="6156325" y="2205038"/>
            <a:ext cx="2844800" cy="3560762"/>
          </a:xfrm>
          <a:ln w="38100" cap="sq">
            <a:solidFill>
              <a:srgbClr val="000000"/>
            </a:solidFill>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2D0EC7BF-09F4-1219-7318-EA83394B9211}"/>
              </a:ext>
            </a:extLst>
          </p:cNvPr>
          <p:cNvSpPr txBox="1">
            <a:spLocks noChangeArrowheads="1"/>
          </p:cNvSpPr>
          <p:nvPr/>
        </p:nvSpPr>
        <p:spPr bwMode="auto">
          <a:xfrm>
            <a:off x="628650" y="1825625"/>
            <a:ext cx="78867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ltLang="en-US"/>
              <a:t>Show people are people who live and work in circuses or on fairgrounds.</a:t>
            </a:r>
          </a:p>
          <a:p>
            <a:r>
              <a:rPr lang="en-GB" altLang="en-US"/>
              <a:t>Show people travel for all or part of the year </a:t>
            </a:r>
            <a:br>
              <a:rPr lang="en-GB" altLang="en-US"/>
            </a:br>
            <a:r>
              <a:rPr lang="en-GB" altLang="en-US"/>
              <a:t>putting on shows in the circus and setting up </a:t>
            </a:r>
            <a:br>
              <a:rPr lang="en-GB" altLang="en-US"/>
            </a:br>
            <a:r>
              <a:rPr lang="en-GB" altLang="en-US"/>
              <a:t>rides, food stalls and other equipment at fairs.</a:t>
            </a:r>
          </a:p>
          <a:p>
            <a:r>
              <a:rPr lang="en-GB" altLang="en-US"/>
              <a:t>Many circus people perform in the circus as</a:t>
            </a:r>
            <a:br>
              <a:rPr lang="en-GB" altLang="en-US"/>
            </a:br>
            <a:r>
              <a:rPr lang="en-GB" altLang="en-US"/>
              <a:t>well as selling food and helping set up the big</a:t>
            </a:r>
            <a:br>
              <a:rPr lang="en-GB" altLang="en-US"/>
            </a:br>
            <a:r>
              <a:rPr lang="en-GB" altLang="en-US"/>
              <a:t>top.</a:t>
            </a:r>
          </a:p>
          <a:p>
            <a:endParaRPr lang="en-GB"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Motorcycle Cage at Circus Zyair, The Hop Farm, Paddock Wood   15/08/21">
            <a:hlinkClick r:id="" action="ppaction://media"/>
            <a:extLst>
              <a:ext uri="{FF2B5EF4-FFF2-40B4-BE49-F238E27FC236}">
                <a16:creationId xmlns:a16="http://schemas.microsoft.com/office/drawing/2014/main" id="{B18ACC4B-BF6F-4C30-BF9A-5DB2C1FFBDA7}"/>
              </a:ext>
            </a:extLst>
          </p:cNvPr>
          <p:cNvPicPr>
            <a:picLocks noRot="1" noChangeAspect="1"/>
          </p:cNvPicPr>
          <p:nvPr>
            <a:videoFile r:link="rId1"/>
          </p:nvPr>
        </p:nvPicPr>
        <p:blipFill>
          <a:blip r:embed="rId4"/>
          <a:stretch>
            <a:fillRect/>
          </a:stretch>
        </p:blipFill>
        <p:spPr>
          <a:xfrm>
            <a:off x="43545" y="895024"/>
            <a:ext cx="9056914" cy="5117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5801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3A0EC-5F81-7A9A-95C0-B7E74EC4C8A4}"/>
              </a:ext>
            </a:extLst>
          </p:cNvPr>
          <p:cNvSpPr>
            <a:spLocks noGrp="1"/>
          </p:cNvSpPr>
          <p:nvPr>
            <p:ph type="title"/>
          </p:nvPr>
        </p:nvSpPr>
        <p:spPr>
          <a:xfrm>
            <a:off x="206981" y="28594"/>
            <a:ext cx="7886700" cy="1325563"/>
          </a:xfrm>
        </p:spPr>
        <p:txBody>
          <a:bodyPr/>
          <a:lstStyle/>
          <a:p>
            <a:r>
              <a:rPr lang="en-GB" dirty="0"/>
              <a:t>Where do Travellers live?</a:t>
            </a:r>
          </a:p>
        </p:txBody>
      </p:sp>
      <p:pic>
        <p:nvPicPr>
          <p:cNvPr id="6" name="Picture 5">
            <a:extLst>
              <a:ext uri="{FF2B5EF4-FFF2-40B4-BE49-F238E27FC236}">
                <a16:creationId xmlns:a16="http://schemas.microsoft.com/office/drawing/2014/main" id="{9766E0F7-6610-600A-BAD0-86EF26EC4EEC}"/>
              </a:ext>
            </a:extLst>
          </p:cNvPr>
          <p:cNvPicPr>
            <a:picLocks noChangeAspect="1"/>
          </p:cNvPicPr>
          <p:nvPr/>
        </p:nvPicPr>
        <p:blipFill rotWithShape="1">
          <a:blip r:embed="rId3"/>
          <a:srcRect l="10883" t="21259" r="68924" b="6045"/>
          <a:stretch/>
        </p:blipFill>
        <p:spPr>
          <a:xfrm rot="16200000">
            <a:off x="135111" y="918437"/>
            <a:ext cx="2830788" cy="3101009"/>
          </a:xfrm>
          <a:prstGeom prst="rect">
            <a:avLst/>
          </a:prstGeom>
        </p:spPr>
      </p:pic>
      <p:pic>
        <p:nvPicPr>
          <p:cNvPr id="8" name="Picture 7">
            <a:extLst>
              <a:ext uri="{FF2B5EF4-FFF2-40B4-BE49-F238E27FC236}">
                <a16:creationId xmlns:a16="http://schemas.microsoft.com/office/drawing/2014/main" id="{65D4329C-AE9E-5031-BD20-AC147B635951}"/>
              </a:ext>
            </a:extLst>
          </p:cNvPr>
          <p:cNvPicPr>
            <a:picLocks noChangeAspect="1"/>
          </p:cNvPicPr>
          <p:nvPr/>
        </p:nvPicPr>
        <p:blipFill rotWithShape="1">
          <a:blip r:embed="rId4"/>
          <a:srcRect l="11412" t="22869" r="72120" b="4087"/>
          <a:stretch/>
        </p:blipFill>
        <p:spPr>
          <a:xfrm rot="16200000">
            <a:off x="3625110" y="525766"/>
            <a:ext cx="2241382" cy="3106862"/>
          </a:xfrm>
          <a:prstGeom prst="rect">
            <a:avLst/>
          </a:prstGeom>
        </p:spPr>
      </p:pic>
      <p:pic>
        <p:nvPicPr>
          <p:cNvPr id="10" name="Picture 9">
            <a:extLst>
              <a:ext uri="{FF2B5EF4-FFF2-40B4-BE49-F238E27FC236}">
                <a16:creationId xmlns:a16="http://schemas.microsoft.com/office/drawing/2014/main" id="{0013B70B-F03C-FA60-755F-EE21455A6F7D}"/>
              </a:ext>
            </a:extLst>
          </p:cNvPr>
          <p:cNvPicPr>
            <a:picLocks noChangeAspect="1"/>
          </p:cNvPicPr>
          <p:nvPr/>
        </p:nvPicPr>
        <p:blipFill rotWithShape="1">
          <a:blip r:embed="rId5"/>
          <a:srcRect l="10652" t="21954" r="70217" b="6522"/>
          <a:stretch/>
        </p:blipFill>
        <p:spPr>
          <a:xfrm rot="16200000">
            <a:off x="6421316" y="-20593"/>
            <a:ext cx="2381850" cy="2782866"/>
          </a:xfrm>
          <a:prstGeom prst="rect">
            <a:avLst/>
          </a:prstGeom>
        </p:spPr>
      </p:pic>
      <p:pic>
        <p:nvPicPr>
          <p:cNvPr id="12" name="Picture 11">
            <a:extLst>
              <a:ext uri="{FF2B5EF4-FFF2-40B4-BE49-F238E27FC236}">
                <a16:creationId xmlns:a16="http://schemas.microsoft.com/office/drawing/2014/main" id="{D6776B0A-E05E-774C-3F17-EFBE8E108C63}"/>
              </a:ext>
            </a:extLst>
          </p:cNvPr>
          <p:cNvPicPr>
            <a:picLocks noChangeAspect="1"/>
          </p:cNvPicPr>
          <p:nvPr/>
        </p:nvPicPr>
        <p:blipFill rotWithShape="1">
          <a:blip r:embed="rId6"/>
          <a:srcRect l="12718" t="24361" r="73913" b="13478"/>
          <a:stretch/>
        </p:blipFill>
        <p:spPr>
          <a:xfrm rot="16200000">
            <a:off x="6237876" y="2283135"/>
            <a:ext cx="2397893" cy="3483933"/>
          </a:xfrm>
          <a:prstGeom prst="rect">
            <a:avLst/>
          </a:prstGeom>
        </p:spPr>
      </p:pic>
      <p:pic>
        <p:nvPicPr>
          <p:cNvPr id="14" name="Picture 13">
            <a:extLst>
              <a:ext uri="{FF2B5EF4-FFF2-40B4-BE49-F238E27FC236}">
                <a16:creationId xmlns:a16="http://schemas.microsoft.com/office/drawing/2014/main" id="{F5079211-C1E8-1C1C-CD89-58862E3B8B97}"/>
              </a:ext>
            </a:extLst>
          </p:cNvPr>
          <p:cNvPicPr>
            <a:picLocks noChangeAspect="1"/>
          </p:cNvPicPr>
          <p:nvPr/>
        </p:nvPicPr>
        <p:blipFill rotWithShape="1">
          <a:blip r:embed="rId7"/>
          <a:srcRect l="11812" t="32530" r="72716" b="7218"/>
          <a:stretch/>
        </p:blipFill>
        <p:spPr>
          <a:xfrm>
            <a:off x="1" y="3950125"/>
            <a:ext cx="2473862" cy="2758787"/>
          </a:xfrm>
          <a:prstGeom prst="rect">
            <a:avLst/>
          </a:prstGeom>
        </p:spPr>
      </p:pic>
      <p:pic>
        <p:nvPicPr>
          <p:cNvPr id="1026" name="Picture 2" descr="Tyson Fury 'returns home to new £1.7million property overlooking Morecambe  Bay' | Daily Mail Online">
            <a:extLst>
              <a:ext uri="{FF2B5EF4-FFF2-40B4-BE49-F238E27FC236}">
                <a16:creationId xmlns:a16="http://schemas.microsoft.com/office/drawing/2014/main" id="{F889C36F-A43D-9D4E-F02E-53DC6BE8C2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0856" y="4524092"/>
            <a:ext cx="3940248" cy="215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006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F14A-00DA-5B73-6ED7-94BD572ED877}"/>
              </a:ext>
            </a:extLst>
          </p:cNvPr>
          <p:cNvSpPr>
            <a:spLocks noGrp="1"/>
          </p:cNvSpPr>
          <p:nvPr>
            <p:ph type="title"/>
          </p:nvPr>
        </p:nvSpPr>
        <p:spPr/>
        <p:txBody>
          <a:bodyPr rtlCol="0">
            <a:normAutofit/>
          </a:bodyPr>
          <a:lstStyle/>
          <a:p>
            <a:pPr eaLnBrk="1" fontAlgn="auto" hangingPunct="1">
              <a:spcAft>
                <a:spcPts val="0"/>
              </a:spcAft>
              <a:defRPr/>
            </a:pPr>
            <a:endParaRPr lang="en-GB"/>
          </a:p>
        </p:txBody>
      </p:sp>
      <p:pic>
        <p:nvPicPr>
          <p:cNvPr id="11267" name="Picture 4" descr="DSCN0888">
            <a:extLst>
              <a:ext uri="{FF2B5EF4-FFF2-40B4-BE49-F238E27FC236}">
                <a16:creationId xmlns:a16="http://schemas.microsoft.com/office/drawing/2014/main" id="{A9B87874-54EA-A9C8-F169-7A3F679B8E6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223" y="190119"/>
            <a:ext cx="4260788" cy="3132459"/>
          </a:xfrm>
          <a:noFill/>
        </p:spPr>
      </p:pic>
      <p:pic>
        <p:nvPicPr>
          <p:cNvPr id="3" name="Picture 2" descr="A table full of dishes and cups&#10;&#10;Description automatically generated">
            <a:extLst>
              <a:ext uri="{FF2B5EF4-FFF2-40B4-BE49-F238E27FC236}">
                <a16:creationId xmlns:a16="http://schemas.microsoft.com/office/drawing/2014/main" id="{3BC002CF-7FB7-9109-EF3D-D43857AC9425}"/>
              </a:ext>
            </a:extLst>
          </p:cNvPr>
          <p:cNvPicPr>
            <a:picLocks noChangeAspect="1"/>
          </p:cNvPicPr>
          <p:nvPr/>
        </p:nvPicPr>
        <p:blipFill>
          <a:blip r:embed="rId4"/>
          <a:stretch>
            <a:fillRect/>
          </a:stretch>
        </p:blipFill>
        <p:spPr>
          <a:xfrm>
            <a:off x="4400550" y="195263"/>
            <a:ext cx="4471988" cy="2981326"/>
          </a:xfrm>
          <a:prstGeom prst="rect">
            <a:avLst/>
          </a:prstGeom>
        </p:spPr>
      </p:pic>
      <p:pic>
        <p:nvPicPr>
          <p:cNvPr id="4" name="Picture 3">
            <a:extLst>
              <a:ext uri="{FF2B5EF4-FFF2-40B4-BE49-F238E27FC236}">
                <a16:creationId xmlns:a16="http://schemas.microsoft.com/office/drawing/2014/main" id="{DE0314C7-955E-C6FF-E49A-72174D8A8229}"/>
              </a:ext>
            </a:extLst>
          </p:cNvPr>
          <p:cNvPicPr>
            <a:picLocks noChangeAspect="1"/>
          </p:cNvPicPr>
          <p:nvPr/>
        </p:nvPicPr>
        <p:blipFill>
          <a:blip r:embed="rId5"/>
          <a:stretch>
            <a:fillRect/>
          </a:stretch>
        </p:blipFill>
        <p:spPr>
          <a:xfrm>
            <a:off x="4456252" y="3544746"/>
            <a:ext cx="4514128" cy="3048001"/>
          </a:xfrm>
          <a:prstGeom prst="rect">
            <a:avLst/>
          </a:prstGeom>
        </p:spPr>
      </p:pic>
      <p:pic>
        <p:nvPicPr>
          <p:cNvPr id="5" name="Picture 4" descr="A person and person behind a food stand&#10;&#10;Description automatically generated">
            <a:extLst>
              <a:ext uri="{FF2B5EF4-FFF2-40B4-BE49-F238E27FC236}">
                <a16:creationId xmlns:a16="http://schemas.microsoft.com/office/drawing/2014/main" id="{3F22DCFE-CE93-305D-9617-AC94D32CD9B3}"/>
              </a:ext>
            </a:extLst>
          </p:cNvPr>
          <p:cNvPicPr>
            <a:picLocks noChangeAspect="1"/>
          </p:cNvPicPr>
          <p:nvPr/>
        </p:nvPicPr>
        <p:blipFill>
          <a:blip r:embed="rId6"/>
          <a:stretch>
            <a:fillRect/>
          </a:stretch>
        </p:blipFill>
        <p:spPr>
          <a:xfrm>
            <a:off x="144684" y="3541832"/>
            <a:ext cx="4186177" cy="3063475"/>
          </a:xfrm>
          <a:prstGeom prst="rect">
            <a:avLst/>
          </a:prstGeom>
        </p:spPr>
      </p:pic>
    </p:spTree>
  </p:cSld>
  <p:clrMapOvr>
    <a:masterClrMapping/>
  </p:clrMapOvr>
</p:sld>
</file>

<file path=ppt/theme/theme1.xml><?xml version="1.0" encoding="utf-8"?>
<a:theme xmlns:a="http://schemas.openxmlformats.org/drawingml/2006/main" name="corporate-powerpoint">
  <a:themeElements>
    <a:clrScheme name="Priorities">
      <a:dk1>
        <a:srgbClr val="000000"/>
      </a:dk1>
      <a:lt1>
        <a:srgbClr val="FFFFFF"/>
      </a:lt1>
      <a:dk2>
        <a:srgbClr val="44546A"/>
      </a:dk2>
      <a:lt2>
        <a:srgbClr val="E7E6E6"/>
      </a:lt2>
      <a:accent1>
        <a:srgbClr val="3C68AB"/>
      </a:accent1>
      <a:accent2>
        <a:srgbClr val="794983"/>
      </a:accent2>
      <a:accent3>
        <a:srgbClr val="5E873A"/>
      </a:accent3>
      <a:accent4>
        <a:srgbClr val="C96B30"/>
      </a:accent4>
      <a:accent5>
        <a:srgbClr val="FEFFFF"/>
      </a:accent5>
      <a:accent6>
        <a:srgbClr val="FEFFFF"/>
      </a:accent6>
      <a:hlink>
        <a:srgbClr val="0563C1"/>
      </a:hlink>
      <a:folHlink>
        <a:srgbClr val="954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2709868-a612-431f-9b10-ecb362ef437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1DF123D770BA40989358EBE7D2F539" ma:contentTypeVersion="9" ma:contentTypeDescription="Create a new document." ma:contentTypeScope="" ma:versionID="7fe4a407d77685d7977b86c2f3088f9c">
  <xsd:schema xmlns:xsd="http://www.w3.org/2001/XMLSchema" xmlns:xs="http://www.w3.org/2001/XMLSchema" xmlns:p="http://schemas.microsoft.com/office/2006/metadata/properties" xmlns:ns2="a2709868-a612-431f-9b10-ecb362ef4375" targetNamespace="http://schemas.microsoft.com/office/2006/metadata/properties" ma:root="true" ma:fieldsID="2c98be6002f5f577eceffe7b03d5898c" ns2:_="">
    <xsd:import namespace="a2709868-a612-431f-9b10-ecb362ef437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09868-a612-431f-9b10-ecb362ef43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6bfaf0b-f29b-4ed2-8d75-892493c0d243"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E40B21-F54C-460A-97B4-4C5FB9FEC97A}">
  <ds:schemaRefs>
    <ds:schemaRef ds:uri="http://schemas.microsoft.com/sharepoint/v3/contenttype/forms"/>
  </ds:schemaRefs>
</ds:datastoreItem>
</file>

<file path=customXml/itemProps2.xml><?xml version="1.0" encoding="utf-8"?>
<ds:datastoreItem xmlns:ds="http://schemas.openxmlformats.org/officeDocument/2006/customXml" ds:itemID="{8BA9B891-3876-467F-8B5F-DF5C1FE4712A}">
  <ds:schemaRefs>
    <ds:schemaRef ds:uri="http://schemas.openxmlformats.org/package/2006/metadata/core-properties"/>
    <ds:schemaRef ds:uri="http://schemas.microsoft.com/office/infopath/2007/PartnerControls"/>
    <ds:schemaRef ds:uri="http://purl.org/dc/elements/1.1/"/>
    <ds:schemaRef ds:uri="http://schemas.microsoft.com/office/2006/documentManagement/types"/>
    <ds:schemaRef ds:uri="http://www.w3.org/XML/1998/namespace"/>
    <ds:schemaRef ds:uri="http://schemas.microsoft.com/office/2006/metadata/properties"/>
    <ds:schemaRef ds:uri="http://purl.org/dc/dcmitype/"/>
    <ds:schemaRef ds:uri="a2709868-a612-431f-9b10-ecb362ef4375"/>
    <ds:schemaRef ds:uri="http://purl.org/dc/terms/"/>
  </ds:schemaRefs>
</ds:datastoreItem>
</file>

<file path=customXml/itemProps3.xml><?xml version="1.0" encoding="utf-8"?>
<ds:datastoreItem xmlns:ds="http://schemas.openxmlformats.org/officeDocument/2006/customXml" ds:itemID="{46ABB704-6349-4850-A816-41D7DD6E6CF5}">
  <ds:schemaRefs>
    <ds:schemaRef ds:uri="a2709868-a612-431f-9b10-ecb362ef43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f683e26-d8b9-4609-9ec4-e1a36e4bb4d2}" enabled="0" method="" siteId="{9f683e26-d8b9-4609-9ec4-e1a36e4bb4d2}" removed="1"/>
</clbl:labelList>
</file>

<file path=docProps/app.xml><?xml version="1.0" encoding="utf-8"?>
<Properties xmlns="http://schemas.openxmlformats.org/officeDocument/2006/extended-properties" xmlns:vt="http://schemas.openxmlformats.org/officeDocument/2006/docPropsVTypes">
  <Template>corporate-powerpoint</Template>
  <TotalTime>31</TotalTime>
  <Words>2931</Words>
  <Application>Microsoft Office PowerPoint</Application>
  <PresentationFormat>On-screen Show (4:3)</PresentationFormat>
  <Paragraphs>147</Paragraphs>
  <Slides>13</Slides>
  <Notes>13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corporate-powerpoint</vt:lpstr>
      <vt:lpstr>Lancashire is like a big beautiful picture</vt:lpstr>
      <vt:lpstr>June is GRT History Month!</vt:lpstr>
      <vt:lpstr>Who are Travellers?</vt:lpstr>
      <vt:lpstr>Gypsies</vt:lpstr>
      <vt:lpstr>Irish Travellers</vt:lpstr>
      <vt:lpstr>Show People</vt:lpstr>
      <vt:lpstr>PowerPoint Presentation</vt:lpstr>
      <vt:lpstr>Where do Travellers live?</vt:lpstr>
      <vt:lpstr>PowerPoint Presentation</vt:lpstr>
      <vt:lpstr>PowerPoint Presentation</vt:lpstr>
      <vt:lpstr>Under the vardo – ACERT  </vt:lpstr>
      <vt:lpstr>PowerPoint Presentation</vt:lpstr>
      <vt:lpstr>Summing up of what we have learned</vt:lpstr>
    </vt:vector>
  </TitlesOfParts>
  <Company>LCC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Samantha Hoban</dc:creator>
  <cp:lastModifiedBy>Hoban, Samantha</cp:lastModifiedBy>
  <cp:revision>85</cp:revision>
  <dcterms:created xsi:type="dcterms:W3CDTF">2006-02-09T11:40:02Z</dcterms:created>
  <dcterms:modified xsi:type="dcterms:W3CDTF">2024-10-30T11:28:43Z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cf76f155ced4ddcb4097134ff3c332f">
    <vt:lpwstr/>
  </property>
  <property fmtid="{D5CDD505-2E9C-101B-9397-08002B2CF9AE}" pid="3" name="MediaServiceImageTags">
    <vt:lpwstr/>
  </property>
  <property fmtid="{D5CDD505-2E9C-101B-9397-08002B2CF9AE}" pid="4" name="ContentTypeId">
    <vt:lpwstr>0x010100851DF123D770BA40989358EBE7D2F539</vt:lpwstr>
  </property>
</Properties>
</file>