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60" r:id="rId5"/>
    <p:sldMasterId id="2147483648" r:id="rId6"/>
  </p:sldMasterIdLst>
  <p:notesMasterIdLst>
    <p:notesMasterId r:id="rId27"/>
  </p:notesMasterIdLst>
  <p:sldIdLst>
    <p:sldId id="4032" r:id="rId7"/>
    <p:sldId id="274" r:id="rId8"/>
    <p:sldId id="339" r:id="rId9"/>
    <p:sldId id="4311" r:id="rId10"/>
    <p:sldId id="390" r:id="rId11"/>
    <p:sldId id="278" r:id="rId12"/>
    <p:sldId id="4020" r:id="rId13"/>
    <p:sldId id="256" r:id="rId14"/>
    <p:sldId id="404" r:id="rId15"/>
    <p:sldId id="398" r:id="rId16"/>
    <p:sldId id="258" r:id="rId17"/>
    <p:sldId id="1880" r:id="rId18"/>
    <p:sldId id="4250" r:id="rId19"/>
    <p:sldId id="4297" r:id="rId20"/>
    <p:sldId id="4312" r:id="rId21"/>
    <p:sldId id="4307" r:id="rId22"/>
    <p:sldId id="285" r:id="rId23"/>
    <p:sldId id="4310" r:id="rId24"/>
    <p:sldId id="264" r:id="rId25"/>
    <p:sldId id="4315" r:id="rId26"/>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BDC63A-64CC-22C7-3A23-D14607F45BC3}" name="CHUNGER, Michelle (BLACKPOOL TEACHING HOSPITALS NHS FOUNDATION TRUST)" initials="CM(THNFT" userId="S::michelle.chunger@nhs.net::c69a27a9-cba9-47e2-827a-59955862b5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E, Alex (BLACKPOOL TEACHING HOSPITALS NHS FOUNDATION TRUST)" initials="RA(THNFT" lastIdx="52" clrIdx="0">
    <p:extLst>
      <p:ext uri="{19B8F6BF-5375-455C-9EA6-DF929625EA0E}">
        <p15:presenceInfo xmlns:p15="http://schemas.microsoft.com/office/powerpoint/2012/main" userId="S::alex.rose11@nhs.net::22934cfc-b79c-4d9d-bde1-dbc5d7a0addd" providerId="AD"/>
      </p:ext>
    </p:extLst>
  </p:cmAuthor>
  <p:cmAuthor id="2" name="ROSTAMI, Paryaneh (BLACKPOOL TEACHING HOSPITALS NHS FOUNDATION TRUST)" initials="RP(THNFT" lastIdx="2" clrIdx="1">
    <p:extLst>
      <p:ext uri="{19B8F6BF-5375-455C-9EA6-DF929625EA0E}">
        <p15:presenceInfo xmlns:p15="http://schemas.microsoft.com/office/powerpoint/2012/main" userId="S::p.rostami@nhs.net::9a6798ac-7a6d-4aa1-90a5-fc11c10f01cf" providerId="AD"/>
      </p:ext>
    </p:extLst>
  </p:cmAuthor>
  <p:cmAuthor id="3" name="CROSS, Sean (BLACKPOOL TEACHING HOSPITALS NHS FOUNDATION TRUST)" initials="CS(THNFT" lastIdx="1" clrIdx="2">
    <p:extLst>
      <p:ext uri="{19B8F6BF-5375-455C-9EA6-DF929625EA0E}">
        <p15:presenceInfo xmlns:p15="http://schemas.microsoft.com/office/powerpoint/2012/main" userId="S::sean.cross3@nhs.net::d94afc43-3d18-4dbd-90e7-3fb5e540aa62" providerId="AD"/>
      </p:ext>
    </p:extLst>
  </p:cmAuthor>
  <p:cmAuthor id="4" name="CHUNGER, Michelle (BLACKPOOL TEACHING HOSPITALS NHS FOUNDATION TRUST)" initials="CM(THNFT" lastIdx="1" clrIdx="3">
    <p:extLst>
      <p:ext uri="{19B8F6BF-5375-455C-9EA6-DF929625EA0E}">
        <p15:presenceInfo xmlns:p15="http://schemas.microsoft.com/office/powerpoint/2012/main" userId="S::michelle.chunger@nhs.net::c69a27a9-cba9-47e2-827a-59955862b5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499"/>
    <a:srgbClr val="CC0070"/>
    <a:srgbClr val="005EB8"/>
    <a:srgbClr val="41B6E6"/>
    <a:srgbClr val="FFB81C"/>
    <a:srgbClr val="ED8B00"/>
    <a:srgbClr val="003087"/>
    <a:srgbClr val="00A9CE"/>
    <a:srgbClr val="F57B17"/>
    <a:srgbClr val="A00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CD894-8730-41ED-B2EA-F597C3CE5FF9}" v="8" dt="2024-10-10T10:29:39.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snapToGrid="0">
      <p:cViewPr varScale="1">
        <p:scale>
          <a:sx n="79" d="100"/>
          <a:sy n="79" d="100"/>
        </p:scale>
        <p:origin x="1152"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LOW, Anna (BLACKPOOL TEACHING HOSPITALS NHS FOUNDATION TRUST)" userId="d13f9a57-a425-47c1-a225-767f191e6041" providerId="ADAL" clId="{469CD894-8730-41ED-B2EA-F597C3CE5FF9}"/>
    <pc:docChg chg="custSel addSld delSld modSld sldOrd">
      <pc:chgData name="DALLOW, Anna (BLACKPOOL TEACHING HOSPITALS NHS FOUNDATION TRUST)" userId="d13f9a57-a425-47c1-a225-767f191e6041" providerId="ADAL" clId="{469CD894-8730-41ED-B2EA-F597C3CE5FF9}" dt="2024-10-10T10:29:49.514" v="22"/>
      <pc:docMkLst>
        <pc:docMk/>
      </pc:docMkLst>
      <pc:sldChg chg="delDesignElem">
        <pc:chgData name="DALLOW, Anna (BLACKPOOL TEACHING HOSPITALS NHS FOUNDATION TRUST)" userId="d13f9a57-a425-47c1-a225-767f191e6041" providerId="ADAL" clId="{469CD894-8730-41ED-B2EA-F597C3CE5FF9}" dt="2024-10-10T10:29:39.200" v="20"/>
        <pc:sldMkLst>
          <pc:docMk/>
          <pc:sldMk cId="652789304" sldId="256"/>
        </pc:sldMkLst>
      </pc:sldChg>
      <pc:sldChg chg="ord">
        <pc:chgData name="DALLOW, Anna (BLACKPOOL TEACHING HOSPITALS NHS FOUNDATION TRUST)" userId="d13f9a57-a425-47c1-a225-767f191e6041" providerId="ADAL" clId="{469CD894-8730-41ED-B2EA-F597C3CE5FF9}" dt="2024-10-10T10:28:13.518" v="16"/>
        <pc:sldMkLst>
          <pc:docMk/>
          <pc:sldMk cId="254296372" sldId="258"/>
        </pc:sldMkLst>
      </pc:sldChg>
      <pc:sldChg chg="del">
        <pc:chgData name="DALLOW, Anna (BLACKPOOL TEACHING HOSPITALS NHS FOUNDATION TRUST)" userId="d13f9a57-a425-47c1-a225-767f191e6041" providerId="ADAL" clId="{469CD894-8730-41ED-B2EA-F597C3CE5FF9}" dt="2024-10-10T10:23:17.983" v="0" actId="47"/>
        <pc:sldMkLst>
          <pc:docMk/>
          <pc:sldMk cId="2502360694" sldId="267"/>
        </pc:sldMkLst>
      </pc:sldChg>
      <pc:sldChg chg="del">
        <pc:chgData name="DALLOW, Anna (BLACKPOOL TEACHING HOSPITALS NHS FOUNDATION TRUST)" userId="d13f9a57-a425-47c1-a225-767f191e6041" providerId="ADAL" clId="{469CD894-8730-41ED-B2EA-F597C3CE5FF9}" dt="2024-10-10T10:23:20.431" v="1" actId="47"/>
        <pc:sldMkLst>
          <pc:docMk/>
          <pc:sldMk cId="2972989784" sldId="269"/>
        </pc:sldMkLst>
      </pc:sldChg>
      <pc:sldChg chg="modSp mod delDesignElem">
        <pc:chgData name="DALLOW, Anna (BLACKPOOL TEACHING HOSPITALS NHS FOUNDATION TRUST)" userId="d13f9a57-a425-47c1-a225-767f191e6041" providerId="ADAL" clId="{469CD894-8730-41ED-B2EA-F597C3CE5FF9}" dt="2024-10-10T10:29:11.809" v="19" actId="27636"/>
        <pc:sldMkLst>
          <pc:docMk/>
          <pc:sldMk cId="2014166393" sldId="278"/>
        </pc:sldMkLst>
        <pc:spChg chg="mod">
          <ac:chgData name="DALLOW, Anna (BLACKPOOL TEACHING HOSPITALS NHS FOUNDATION TRUST)" userId="d13f9a57-a425-47c1-a225-767f191e6041" providerId="ADAL" clId="{469CD894-8730-41ED-B2EA-F597C3CE5FF9}" dt="2024-10-10T10:29:11.809" v="19" actId="27636"/>
          <ac:spMkLst>
            <pc:docMk/>
            <pc:sldMk cId="2014166393" sldId="278"/>
            <ac:spMk id="2" creationId="{FC35BE52-7ECF-B76A-A69E-0D5B8E849252}"/>
          </ac:spMkLst>
        </pc:spChg>
      </pc:sldChg>
      <pc:sldChg chg="add ord">
        <pc:chgData name="DALLOW, Anna (BLACKPOOL TEACHING HOSPITALS NHS FOUNDATION TRUST)" userId="d13f9a57-a425-47c1-a225-767f191e6041" providerId="ADAL" clId="{469CD894-8730-41ED-B2EA-F597C3CE5FF9}" dt="2024-10-10T10:29:49.514" v="22"/>
        <pc:sldMkLst>
          <pc:docMk/>
          <pc:sldMk cId="1854293741" sldId="398"/>
        </pc:sldMkLst>
      </pc:sldChg>
      <pc:sldChg chg="add setBg">
        <pc:chgData name="DALLOW, Anna (BLACKPOOL TEACHING HOSPITALS NHS FOUNDATION TRUST)" userId="d13f9a57-a425-47c1-a225-767f191e6041" providerId="ADAL" clId="{469CD894-8730-41ED-B2EA-F597C3CE5FF9}" dt="2024-10-10T10:28:03.275" v="14"/>
        <pc:sldMkLst>
          <pc:docMk/>
          <pc:sldMk cId="396004502" sldId="404"/>
        </pc:sldMkLst>
      </pc:sldChg>
      <pc:sldChg chg="del">
        <pc:chgData name="DALLOW, Anna (BLACKPOOL TEACHING HOSPITALS NHS FOUNDATION TRUST)" userId="d13f9a57-a425-47c1-a225-767f191e6041" providerId="ADAL" clId="{469CD894-8730-41ED-B2EA-F597C3CE5FF9}" dt="2024-10-10T10:23:22.822" v="2" actId="47"/>
        <pc:sldMkLst>
          <pc:docMk/>
          <pc:sldMk cId="3900933088" sldId="1879"/>
        </pc:sldMkLst>
      </pc:sldChg>
      <pc:sldChg chg="delSp modSp mod">
        <pc:chgData name="DALLOW, Anna (BLACKPOOL TEACHING HOSPITALS NHS FOUNDATION TRUST)" userId="d13f9a57-a425-47c1-a225-767f191e6041" providerId="ADAL" clId="{469CD894-8730-41ED-B2EA-F597C3CE5FF9}" dt="2024-10-10T10:23:39.907" v="6" actId="1076"/>
        <pc:sldMkLst>
          <pc:docMk/>
          <pc:sldMk cId="633721291" sldId="4250"/>
        </pc:sldMkLst>
        <pc:picChg chg="del">
          <ac:chgData name="DALLOW, Anna (BLACKPOOL TEACHING HOSPITALS NHS FOUNDATION TRUST)" userId="d13f9a57-a425-47c1-a225-767f191e6041" providerId="ADAL" clId="{469CD894-8730-41ED-B2EA-F597C3CE5FF9}" dt="2024-10-10T10:23:36.975" v="5" actId="478"/>
          <ac:picMkLst>
            <pc:docMk/>
            <pc:sldMk cId="633721291" sldId="4250"/>
            <ac:picMk id="2" creationId="{E6BA52DE-76DE-81CC-CFB5-D6DF16A72495}"/>
          </ac:picMkLst>
        </pc:picChg>
        <pc:picChg chg="mod">
          <ac:chgData name="DALLOW, Anna (BLACKPOOL TEACHING HOSPITALS NHS FOUNDATION TRUST)" userId="d13f9a57-a425-47c1-a225-767f191e6041" providerId="ADAL" clId="{469CD894-8730-41ED-B2EA-F597C3CE5FF9}" dt="2024-10-10T10:23:39.907" v="6" actId="1076"/>
          <ac:picMkLst>
            <pc:docMk/>
            <pc:sldMk cId="633721291" sldId="4250"/>
            <ac:picMk id="3" creationId="{F5C53BD3-9A58-F70F-390A-132F250EFE70}"/>
          </ac:picMkLst>
        </pc:picChg>
      </pc:sldChg>
      <pc:sldChg chg="modSp mod">
        <pc:chgData name="DALLOW, Anna (BLACKPOOL TEACHING HOSPITALS NHS FOUNDATION TRUST)" userId="d13f9a57-a425-47c1-a225-767f191e6041" providerId="ADAL" clId="{469CD894-8730-41ED-B2EA-F597C3CE5FF9}" dt="2024-10-10T10:23:53.307" v="9" actId="1076"/>
        <pc:sldMkLst>
          <pc:docMk/>
          <pc:sldMk cId="3135387255" sldId="4312"/>
        </pc:sldMkLst>
        <pc:picChg chg="mod">
          <ac:chgData name="DALLOW, Anna (BLACKPOOL TEACHING HOSPITALS NHS FOUNDATION TRUST)" userId="d13f9a57-a425-47c1-a225-767f191e6041" providerId="ADAL" clId="{469CD894-8730-41ED-B2EA-F597C3CE5FF9}" dt="2024-10-10T10:23:45.859" v="7" actId="1076"/>
          <ac:picMkLst>
            <pc:docMk/>
            <pc:sldMk cId="3135387255" sldId="4312"/>
            <ac:picMk id="5" creationId="{1FFF7719-8A5B-3BDA-5C99-7DC916DF7C2F}"/>
          </ac:picMkLst>
        </pc:picChg>
        <pc:picChg chg="mod">
          <ac:chgData name="DALLOW, Anna (BLACKPOOL TEACHING HOSPITALS NHS FOUNDATION TRUST)" userId="d13f9a57-a425-47c1-a225-767f191e6041" providerId="ADAL" clId="{469CD894-8730-41ED-B2EA-F597C3CE5FF9}" dt="2024-10-10T10:23:53.307" v="9" actId="1076"/>
          <ac:picMkLst>
            <pc:docMk/>
            <pc:sldMk cId="3135387255" sldId="4312"/>
            <ac:picMk id="1026" creationId="{7B41C17F-5152-869F-720E-F79E1C1A55AF}"/>
          </ac:picMkLst>
        </pc:picChg>
      </pc:sldChg>
      <pc:sldChg chg="del">
        <pc:chgData name="DALLOW, Anna (BLACKPOOL TEACHING HOSPITALS NHS FOUNDATION TRUST)" userId="d13f9a57-a425-47c1-a225-767f191e6041" providerId="ADAL" clId="{469CD894-8730-41ED-B2EA-F597C3CE5FF9}" dt="2024-10-10T10:23:25.823" v="3" actId="47"/>
        <pc:sldMkLst>
          <pc:docMk/>
          <pc:sldMk cId="2125278948" sldId="4313"/>
        </pc:sldMkLst>
      </pc:sldChg>
      <pc:sldChg chg="del">
        <pc:chgData name="DALLOW, Anna (BLACKPOOL TEACHING HOSPITALS NHS FOUNDATION TRUST)" userId="d13f9a57-a425-47c1-a225-767f191e6041" providerId="ADAL" clId="{469CD894-8730-41ED-B2EA-F597C3CE5FF9}" dt="2024-10-10T10:23:27.095" v="4" actId="47"/>
        <pc:sldMkLst>
          <pc:docMk/>
          <pc:sldMk cId="1837458475" sldId="4314"/>
        </pc:sldMkLst>
      </pc:sldChg>
      <pc:sldChg chg="new del">
        <pc:chgData name="DALLOW, Anna (BLACKPOOL TEACHING HOSPITALS NHS FOUNDATION TRUST)" userId="d13f9a57-a425-47c1-a225-767f191e6041" providerId="ADAL" clId="{469CD894-8730-41ED-B2EA-F597C3CE5FF9}" dt="2024-10-10T10:28:14.961" v="17" actId="47"/>
        <pc:sldMkLst>
          <pc:docMk/>
          <pc:sldMk cId="3403861709" sldId="4316"/>
        </pc:sldMkLst>
      </pc:sldChg>
      <pc:sldMasterChg chg="delSldLayout">
        <pc:chgData name="DALLOW, Anna (BLACKPOOL TEACHING HOSPITALS NHS FOUNDATION TRUST)" userId="d13f9a57-a425-47c1-a225-767f191e6041" providerId="ADAL" clId="{469CD894-8730-41ED-B2EA-F597C3CE5FF9}" dt="2024-10-10T10:23:22.822" v="2" actId="47"/>
        <pc:sldMasterMkLst>
          <pc:docMk/>
          <pc:sldMasterMk cId="602395006" sldId="2147483671"/>
        </pc:sldMasterMkLst>
        <pc:sldLayoutChg chg="del">
          <pc:chgData name="DALLOW, Anna (BLACKPOOL TEACHING HOSPITALS NHS FOUNDATION TRUST)" userId="d13f9a57-a425-47c1-a225-767f191e6041" providerId="ADAL" clId="{469CD894-8730-41ED-B2EA-F597C3CE5FF9}" dt="2024-10-10T10:23:22.822" v="2" actId="47"/>
          <pc:sldLayoutMkLst>
            <pc:docMk/>
            <pc:sldMasterMk cId="602395006" sldId="2147483671"/>
            <pc:sldLayoutMk cId="455314887"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082C2AA6-9FDA-4C3A-A234-B3F5DEE958C9}" type="datetimeFigureOut">
              <a:rPr lang="en-GB" smtClean="0"/>
              <a:t>10/10/2024</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694A878D-64C0-4EE1-A4DE-BFA39F1E227F}" type="slidenum">
              <a:rPr lang="en-GB" smtClean="0"/>
              <a:t>‹#›</a:t>
            </a:fld>
            <a:endParaRPr lang="en-GB"/>
          </a:p>
        </p:txBody>
      </p:sp>
    </p:spTree>
    <p:extLst>
      <p:ext uri="{BB962C8B-B14F-4D97-AF65-F5344CB8AC3E}">
        <p14:creationId xmlns:p14="http://schemas.microsoft.com/office/powerpoint/2010/main" val="52363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A878D-64C0-4EE1-A4DE-BFA39F1E227F}" type="slidenum">
              <a:rPr lang="en-GB" smtClean="0"/>
              <a:t>1</a:t>
            </a:fld>
            <a:endParaRPr lang="en-GB"/>
          </a:p>
        </p:txBody>
      </p:sp>
    </p:spTree>
    <p:extLst>
      <p:ext uri="{BB962C8B-B14F-4D97-AF65-F5344CB8AC3E}">
        <p14:creationId xmlns:p14="http://schemas.microsoft.com/office/powerpoint/2010/main" val="66533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A878D-64C0-4EE1-A4DE-BFA39F1E227F}" type="slidenum">
              <a:rPr lang="en-GB" smtClean="0"/>
              <a:t>13</a:t>
            </a:fld>
            <a:endParaRPr lang="en-GB"/>
          </a:p>
        </p:txBody>
      </p:sp>
    </p:spTree>
    <p:extLst>
      <p:ext uri="{BB962C8B-B14F-4D97-AF65-F5344CB8AC3E}">
        <p14:creationId xmlns:p14="http://schemas.microsoft.com/office/powerpoint/2010/main" val="1733009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A878D-64C0-4EE1-A4DE-BFA39F1E227F}" type="slidenum">
              <a:rPr lang="en-GB" smtClean="0"/>
              <a:t>14</a:t>
            </a:fld>
            <a:endParaRPr lang="en-GB"/>
          </a:p>
        </p:txBody>
      </p:sp>
    </p:spTree>
    <p:extLst>
      <p:ext uri="{BB962C8B-B14F-4D97-AF65-F5344CB8AC3E}">
        <p14:creationId xmlns:p14="http://schemas.microsoft.com/office/powerpoint/2010/main" val="47214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94A878D-64C0-4EE1-A4DE-BFA39F1E227F}" type="slidenum">
              <a:rPr lang="en-GB" smtClean="0"/>
              <a:t>2</a:t>
            </a:fld>
            <a:endParaRPr lang="en-GB"/>
          </a:p>
        </p:txBody>
      </p:sp>
    </p:spTree>
    <p:extLst>
      <p:ext uri="{BB962C8B-B14F-4D97-AF65-F5344CB8AC3E}">
        <p14:creationId xmlns:p14="http://schemas.microsoft.com/office/powerpoint/2010/main" val="82148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So this is my ask, that we work together and share in the learning to reduce unnecessary attendances to ED, and work together to reduce deterioration associated harm by improving the prevention, escalation, and response to residents deteriorating, through working together to look at better ways of working together co-ordination and as part of safe and reliable pathways of 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94A878D-64C0-4EE1-A4DE-BFA39F1E227F}" type="slidenum">
              <a:rPr lang="en-GB" smtClean="0"/>
              <a:t>3</a:t>
            </a:fld>
            <a:endParaRPr lang="en-GB"/>
          </a:p>
        </p:txBody>
      </p:sp>
    </p:spTree>
    <p:extLst>
      <p:ext uri="{BB962C8B-B14F-4D97-AF65-F5344CB8AC3E}">
        <p14:creationId xmlns:p14="http://schemas.microsoft.com/office/powerpoint/2010/main" val="186054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 – Mark Ratcliff, Been in adult social care for 11 years and my main drive is to work with dementia and improve their daily lives.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B93D-A505-4085-AD4D-1563DAB787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91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 15 bedded care home in great Eccleston add anything else needed, local community, tight knitted, everyone knows everyone, Community feel.</a:t>
            </a:r>
          </a:p>
        </p:txBody>
      </p:sp>
      <p:sp>
        <p:nvSpPr>
          <p:cNvPr id="4" name="Slide Number Placeholder 3"/>
          <p:cNvSpPr>
            <a:spLocks noGrp="1"/>
          </p:cNvSpPr>
          <p:nvPr>
            <p:ph type="sldNum" sz="quarter" idx="5"/>
          </p:nvPr>
        </p:nvSpPr>
        <p:spPr/>
        <p:txBody>
          <a:bodyPr/>
          <a:lstStyle/>
          <a:p>
            <a:fld id="{867A1970-98DB-4747-9470-B1F6AEBE7787}" type="slidenum">
              <a:rPr lang="en-GB" smtClean="0"/>
              <a:t>8</a:t>
            </a:fld>
            <a:endParaRPr lang="en-GB"/>
          </a:p>
        </p:txBody>
      </p:sp>
    </p:spTree>
    <p:extLst>
      <p:ext uri="{BB962C8B-B14F-4D97-AF65-F5344CB8AC3E}">
        <p14:creationId xmlns:p14="http://schemas.microsoft.com/office/powerpoint/2010/main" val="1355672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created a process map and then an improved process map to establish a slick and easy way to complete advanced care planning.</a:t>
            </a:r>
          </a:p>
          <a:p>
            <a:endParaRPr lang="en-GB" dirty="0"/>
          </a:p>
          <a:p>
            <a:endParaRPr lang="en-GB" dirty="0"/>
          </a:p>
          <a:p>
            <a:r>
              <a:rPr lang="en-GB" dirty="0"/>
              <a:t>As a team we developed a positive culture around advance care plan wishes and now we are confident as a team to initiate the conversations. </a:t>
            </a:r>
          </a:p>
          <a:p>
            <a:endParaRPr lang="en-GB" dirty="0"/>
          </a:p>
          <a:p>
            <a:r>
              <a:rPr lang="en-GB" dirty="0"/>
              <a:t>Essentially, we create the information with residents, families, carers (this is not always a one off conversation this could be over a period of time depending on how comfortable the resident is)and then pass on to your care home team who upload to </a:t>
            </a:r>
            <a:r>
              <a:rPr lang="en-GB" dirty="0" err="1"/>
              <a:t>EPaCCs</a:t>
            </a:r>
            <a:r>
              <a:rPr lang="en-GB" dirty="0"/>
              <a:t> and then the health centre, NWAS are aware as needed.</a:t>
            </a:r>
          </a:p>
          <a:p>
            <a:endParaRPr lang="en-GB" dirty="0"/>
          </a:p>
          <a:p>
            <a:r>
              <a:rPr lang="en-GB" dirty="0"/>
              <a:t>As we know things change…….residents have different needs all the time, we change and update as needed. No ACP is set in stone.</a:t>
            </a:r>
          </a:p>
        </p:txBody>
      </p:sp>
      <p:sp>
        <p:nvSpPr>
          <p:cNvPr id="4" name="Slide Number Placeholder 3"/>
          <p:cNvSpPr>
            <a:spLocks noGrp="1"/>
          </p:cNvSpPr>
          <p:nvPr>
            <p:ph type="sldNum" sz="quarter" idx="5"/>
          </p:nvPr>
        </p:nvSpPr>
        <p:spPr/>
        <p:txBody>
          <a:bodyPr/>
          <a:lstStyle/>
          <a:p>
            <a:fld id="{867A1970-98DB-4747-9470-B1F6AEBE7787}" type="slidenum">
              <a:rPr lang="en-GB" smtClean="0"/>
              <a:t>9</a:t>
            </a:fld>
            <a:endParaRPr lang="en-GB"/>
          </a:p>
        </p:txBody>
      </p:sp>
    </p:spTree>
    <p:extLst>
      <p:ext uri="{BB962C8B-B14F-4D97-AF65-F5344CB8AC3E}">
        <p14:creationId xmlns:p14="http://schemas.microsoft.com/office/powerpoint/2010/main" val="51699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didn’t just want to measure our ED attendance, since October 2023 we have had 8 admissions. We know this was required and appropriate.</a:t>
            </a:r>
          </a:p>
        </p:txBody>
      </p:sp>
      <p:sp>
        <p:nvSpPr>
          <p:cNvPr id="4" name="Slide Number Placeholder 3"/>
          <p:cNvSpPr>
            <a:spLocks noGrp="1"/>
          </p:cNvSpPr>
          <p:nvPr>
            <p:ph type="sldNum" sz="quarter" idx="5"/>
          </p:nvPr>
        </p:nvSpPr>
        <p:spPr/>
        <p:txBody>
          <a:bodyPr/>
          <a:lstStyle/>
          <a:p>
            <a:fld id="{867A1970-98DB-4747-9470-B1F6AEBE7787}" type="slidenum">
              <a:rPr lang="en-GB" smtClean="0"/>
              <a:t>10</a:t>
            </a:fld>
            <a:endParaRPr lang="en-GB"/>
          </a:p>
        </p:txBody>
      </p:sp>
    </p:spTree>
    <p:extLst>
      <p:ext uri="{BB962C8B-B14F-4D97-AF65-F5344CB8AC3E}">
        <p14:creationId xmlns:p14="http://schemas.microsoft.com/office/powerpoint/2010/main" val="366788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having an impact overall on falls. Our monthly data shows a reduction in falls over all in the last 2 months.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CB93D-A505-4085-AD4D-1563DAB7872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090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1E3E80-ECB4-4042-8D00-33F3DCB501D5}" type="slidenum">
              <a:rPr lang="en-GB" smtClean="0"/>
              <a:t>12</a:t>
            </a:fld>
            <a:endParaRPr lang="en-GB"/>
          </a:p>
        </p:txBody>
      </p:sp>
    </p:spTree>
    <p:extLst>
      <p:ext uri="{BB962C8B-B14F-4D97-AF65-F5344CB8AC3E}">
        <p14:creationId xmlns:p14="http://schemas.microsoft.com/office/powerpoint/2010/main" val="2580226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49C53E-659A-4648-9C8B-F46D18432606}"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1E3D-415E-44B8-9AD5-8B8B3BFA7534}" type="slidenum">
              <a:rPr lang="en-GB" smtClean="0"/>
              <a:t>‹#›</a:t>
            </a:fld>
            <a:endParaRPr lang="en-GB"/>
          </a:p>
        </p:txBody>
      </p:sp>
      <p:pic>
        <p:nvPicPr>
          <p:cNvPr id="9" name="Picture 8">
            <a:extLst>
              <a:ext uri="{FF2B5EF4-FFF2-40B4-BE49-F238E27FC236}">
                <a16:creationId xmlns:a16="http://schemas.microsoft.com/office/drawing/2014/main" id="{EB79C3B1-3AC7-421B-8FFB-292DEC381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0992"/>
            <a:ext cx="9144000" cy="6467008"/>
          </a:xfrm>
          <a:prstGeom prst="rect">
            <a:avLst/>
          </a:prstGeom>
        </p:spPr>
      </p:pic>
    </p:spTree>
    <p:extLst>
      <p:ext uri="{BB962C8B-B14F-4D97-AF65-F5344CB8AC3E}">
        <p14:creationId xmlns:p14="http://schemas.microsoft.com/office/powerpoint/2010/main" val="1481265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49C53E-659A-4648-9C8B-F46D18432606}"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4129046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49C53E-659A-4648-9C8B-F46D18432606}"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396308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142985"/>
            <a:ext cx="7772400" cy="1000132"/>
          </a:xfrm>
          <a:prstGeom prst="rect">
            <a:avLst/>
          </a:prstGeom>
        </p:spPr>
        <p:txBody>
          <a:bodyPr>
            <a:normAutofit/>
          </a:bodyPr>
          <a:lstStyle>
            <a:lvl1pPr>
              <a:defRPr sz="2700">
                <a:solidFill>
                  <a:schemeClr val="tx1"/>
                </a:solidFill>
                <a:latin typeface="Comic Sans MS" pitchFamily="66"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42910" y="2214554"/>
            <a:ext cx="7786742" cy="3357586"/>
          </a:xfrm>
          <a:prstGeom prst="rect">
            <a:avLst/>
          </a:prstGeom>
        </p:spPr>
        <p:txBody>
          <a:bodyPr>
            <a:normAutofit/>
          </a:bodyPr>
          <a:lstStyle>
            <a:lvl1pPr marL="0" indent="0" algn="ctr">
              <a:buNone/>
              <a:defRPr sz="1800">
                <a:solidFill>
                  <a:schemeClr val="tx1"/>
                </a:solidFill>
                <a:latin typeface="Comic Sans MS" pitchFamily="66"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1637417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5802"/>
            <a:ext cx="8229600" cy="1143000"/>
          </a:xfrm>
          <a:prstGeom prst="rect">
            <a:avLst/>
          </a:prstGeom>
        </p:spPr>
        <p:txBody>
          <a:bodyPr/>
          <a:lstStyle>
            <a:lvl1pPr>
              <a:defRPr sz="3000">
                <a:latin typeface="Comic Sans MS" pitchFamily="66"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928803"/>
            <a:ext cx="8229600" cy="3643338"/>
          </a:xfrm>
          <a:prstGeom prst="rect">
            <a:avLst/>
          </a:prstGeom>
        </p:spPr>
        <p:txBody>
          <a:bodyPr/>
          <a:lstStyle>
            <a:lvl1pPr>
              <a:defRPr sz="2100">
                <a:latin typeface="Comic Sans MS" pitchFamily="66" charset="0"/>
              </a:defRPr>
            </a:lvl1pPr>
            <a:lvl2pPr>
              <a:defRPr sz="1800">
                <a:latin typeface="Comic Sans MS" pitchFamily="66" charset="0"/>
              </a:defRPr>
            </a:lvl2pPr>
            <a:lvl3pPr>
              <a:defRPr sz="1500">
                <a:latin typeface="Comic Sans MS" pitchFamily="66" charset="0"/>
              </a:defRPr>
            </a:lvl3pPr>
            <a:lvl4pPr>
              <a:defRPr sz="1350">
                <a:latin typeface="Comic Sans MS" pitchFamily="66" charset="0"/>
              </a:defRPr>
            </a:lvl4pPr>
            <a:lvl5pPr>
              <a:defRPr sz="1350">
                <a:latin typeface="Comic Sans MS"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17242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38629"/>
            <a:ext cx="7772400" cy="1362075"/>
          </a:xfrm>
          <a:prstGeom prst="rect">
            <a:avLst/>
          </a:prstGeom>
        </p:spPr>
        <p:txBody>
          <a:bodyPr anchor="t"/>
          <a:lstStyle>
            <a:lvl1pPr algn="l">
              <a:defRPr sz="2700" b="1" cap="all">
                <a:latin typeface="Comic Sans MS" pitchFamily="66"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638442"/>
            <a:ext cx="7772400" cy="1500187"/>
          </a:xfrm>
          <a:prstGeom prst="rect">
            <a:avLst/>
          </a:prstGeom>
        </p:spPr>
        <p:txBody>
          <a:bodyPr anchor="b"/>
          <a:lstStyle>
            <a:lvl1pPr marL="0" indent="0">
              <a:buNone/>
              <a:defRPr sz="1350">
                <a:solidFill>
                  <a:schemeClr val="tx1">
                    <a:tint val="75000"/>
                  </a:schemeClr>
                </a:solidFill>
                <a:latin typeface="Comic Sans MS" pitchFamily="66"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7155519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40"/>
            <a:ext cx="8229600" cy="1143000"/>
          </a:xfrm>
          <a:prstGeom prst="rect">
            <a:avLst/>
          </a:prstGeom>
        </p:spPr>
        <p:txBody>
          <a:bodyPr/>
          <a:lstStyle>
            <a:lvl1pPr>
              <a:defRPr sz="3000">
                <a:latin typeface="Comic Sans MS" pitchFamily="66" charset="0"/>
              </a:defRPr>
            </a:lvl1pPr>
          </a:lstStyle>
          <a:p>
            <a:r>
              <a:rPr lang="en-US"/>
              <a:t>Click to edit Master title style</a:t>
            </a:r>
            <a:endParaRPr lang="en-GB"/>
          </a:p>
        </p:txBody>
      </p:sp>
      <p:sp>
        <p:nvSpPr>
          <p:cNvPr id="3" name="Content Placeholder 2"/>
          <p:cNvSpPr>
            <a:spLocks noGrp="1"/>
          </p:cNvSpPr>
          <p:nvPr>
            <p:ph sz="half" idx="1"/>
          </p:nvPr>
        </p:nvSpPr>
        <p:spPr>
          <a:xfrm>
            <a:off x="457200" y="2071678"/>
            <a:ext cx="4038600" cy="3571901"/>
          </a:xfrm>
          <a:prstGeom prst="rect">
            <a:avLst/>
          </a:prstGeom>
        </p:spPr>
        <p:txBody>
          <a:bodyPr/>
          <a:lstStyle>
            <a:lvl1pPr>
              <a:defRPr sz="1800">
                <a:latin typeface="Comic Sans MS" pitchFamily="66" charset="0"/>
              </a:defRPr>
            </a:lvl1pPr>
            <a:lvl2pPr>
              <a:defRPr sz="1500">
                <a:latin typeface="Comic Sans MS" pitchFamily="66" charset="0"/>
              </a:defRPr>
            </a:lvl2pPr>
            <a:lvl3pPr>
              <a:defRPr sz="1350">
                <a:latin typeface="Comic Sans MS" pitchFamily="66" charset="0"/>
              </a:defRPr>
            </a:lvl3pPr>
            <a:lvl4pPr>
              <a:defRPr sz="1200">
                <a:latin typeface="Comic Sans MS" pitchFamily="66" charset="0"/>
              </a:defRPr>
            </a:lvl4pPr>
            <a:lvl5pPr>
              <a:defRPr sz="1200">
                <a:latin typeface="Comic Sans MS" pitchFamily="66"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071678"/>
            <a:ext cx="4038600" cy="3571901"/>
          </a:xfrm>
          <a:prstGeom prst="rect">
            <a:avLst/>
          </a:prstGeom>
        </p:spPr>
        <p:txBody>
          <a:bodyPr/>
          <a:lstStyle>
            <a:lvl1pPr>
              <a:defRPr sz="1800">
                <a:latin typeface="Comic Sans MS" pitchFamily="66" charset="0"/>
              </a:defRPr>
            </a:lvl1pPr>
            <a:lvl2pPr>
              <a:defRPr sz="1500">
                <a:latin typeface="Comic Sans MS" pitchFamily="66" charset="0"/>
              </a:defRPr>
            </a:lvl2pPr>
            <a:lvl3pPr>
              <a:defRPr sz="1350">
                <a:latin typeface="Comic Sans MS" pitchFamily="66" charset="0"/>
              </a:defRPr>
            </a:lvl3pPr>
            <a:lvl4pPr>
              <a:defRPr sz="1200">
                <a:latin typeface="Comic Sans MS" pitchFamily="66" charset="0"/>
              </a:defRPr>
            </a:lvl4pPr>
            <a:lvl5pPr>
              <a:defRPr sz="1200">
                <a:latin typeface="Comic Sans MS" pitchFamily="66"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903152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229600" cy="1143000"/>
          </a:xfrm>
          <a:prstGeom prst="rect">
            <a:avLst/>
          </a:prstGeom>
        </p:spPr>
        <p:txBody>
          <a:bodyPr/>
          <a:lstStyle>
            <a:lvl1pPr>
              <a:defRPr sz="3000">
                <a:latin typeface="Comic Sans MS" pitchFamily="66" charset="0"/>
              </a:defRPr>
            </a:lvl1pPr>
          </a:lstStyle>
          <a:p>
            <a:r>
              <a:rPr lang="en-US"/>
              <a:t>Click to edit Master title style</a:t>
            </a:r>
            <a:endParaRPr lang="en-GB"/>
          </a:p>
        </p:txBody>
      </p:sp>
      <p:sp>
        <p:nvSpPr>
          <p:cNvPr id="3" name="Text Placeholder 2"/>
          <p:cNvSpPr>
            <a:spLocks noGrp="1"/>
          </p:cNvSpPr>
          <p:nvPr>
            <p:ph type="body" idx="1"/>
          </p:nvPr>
        </p:nvSpPr>
        <p:spPr>
          <a:xfrm>
            <a:off x="457200" y="2217734"/>
            <a:ext cx="4040188" cy="639762"/>
          </a:xfrm>
          <a:prstGeom prst="rect">
            <a:avLst/>
          </a:prstGeom>
        </p:spPr>
        <p:txBody>
          <a:bodyPr anchor="b"/>
          <a:lstStyle>
            <a:lvl1pPr marL="0" indent="0">
              <a:buNone/>
              <a:defRPr sz="1500" b="1">
                <a:latin typeface="Comic Sans MS" pitchFamily="66"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857497"/>
            <a:ext cx="4040188" cy="2714645"/>
          </a:xfrm>
          <a:prstGeom prst="rect">
            <a:avLst/>
          </a:prstGeom>
        </p:spPr>
        <p:txBody>
          <a:bodyPr/>
          <a:lstStyle>
            <a:lvl1pPr>
              <a:defRPr sz="1500">
                <a:latin typeface="Comic Sans MS" pitchFamily="66" charset="0"/>
              </a:defRPr>
            </a:lvl1pPr>
            <a:lvl2pPr>
              <a:defRPr sz="1350">
                <a:latin typeface="Comic Sans MS" pitchFamily="66" charset="0"/>
              </a:defRPr>
            </a:lvl2pPr>
            <a:lvl3pPr>
              <a:defRPr sz="1200">
                <a:latin typeface="Comic Sans MS" pitchFamily="66" charset="0"/>
              </a:defRPr>
            </a:lvl3pPr>
            <a:lvl4pPr>
              <a:defRPr sz="1050">
                <a:latin typeface="Comic Sans MS" pitchFamily="66" charset="0"/>
              </a:defRPr>
            </a:lvl4pPr>
            <a:lvl5pPr>
              <a:defRPr sz="1050">
                <a:latin typeface="Comic Sans MS" pitchFamily="66"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6" y="2217734"/>
            <a:ext cx="4041775" cy="639762"/>
          </a:xfrm>
          <a:prstGeom prst="rect">
            <a:avLst/>
          </a:prstGeom>
        </p:spPr>
        <p:txBody>
          <a:bodyPr anchor="b"/>
          <a:lstStyle>
            <a:lvl1pPr marL="0" indent="0">
              <a:buNone/>
              <a:defRPr sz="1500" b="1">
                <a:latin typeface="Comic Sans MS" pitchFamily="66"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857497"/>
            <a:ext cx="4041775" cy="2714645"/>
          </a:xfrm>
          <a:prstGeom prst="rect">
            <a:avLst/>
          </a:prstGeom>
        </p:spPr>
        <p:txBody>
          <a:bodyPr/>
          <a:lstStyle>
            <a:lvl1pPr>
              <a:defRPr sz="1500">
                <a:latin typeface="Comic Sans MS" pitchFamily="66" charset="0"/>
              </a:defRPr>
            </a:lvl1pPr>
            <a:lvl2pPr>
              <a:defRPr sz="1350">
                <a:latin typeface="Comic Sans MS" pitchFamily="66" charset="0"/>
              </a:defRPr>
            </a:lvl2pPr>
            <a:lvl3pPr>
              <a:defRPr sz="1200">
                <a:latin typeface="Comic Sans MS" pitchFamily="66" charset="0"/>
              </a:defRPr>
            </a:lvl3pPr>
            <a:lvl4pPr>
              <a:defRPr sz="1050">
                <a:latin typeface="Comic Sans MS" pitchFamily="66" charset="0"/>
              </a:defRPr>
            </a:lvl4pPr>
            <a:lvl5pPr>
              <a:defRPr sz="1050">
                <a:latin typeface="Comic Sans MS" pitchFamily="66" charset="0"/>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831435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85802"/>
            <a:ext cx="8229600" cy="1143000"/>
          </a:xfrm>
          <a:prstGeom prst="rect">
            <a:avLst/>
          </a:prstGeom>
        </p:spPr>
        <p:txBody>
          <a:bodyPr/>
          <a:lstStyle>
            <a:lvl1pPr>
              <a:defRPr sz="3000">
                <a:latin typeface="Comic Sans MS" pitchFamily="66" charset="0"/>
              </a:defRPr>
            </a:lvl1pPr>
          </a:lstStyle>
          <a:p>
            <a:r>
              <a:rPr lang="en-US"/>
              <a:t>Click to edit Master title style</a:t>
            </a:r>
            <a:endParaRPr lang="en-GB"/>
          </a:p>
        </p:txBody>
      </p:sp>
    </p:spTree>
    <p:extLst>
      <p:ext uri="{BB962C8B-B14F-4D97-AF65-F5344CB8AC3E}">
        <p14:creationId xmlns:p14="http://schemas.microsoft.com/office/powerpoint/2010/main" val="118993971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40116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57232"/>
            <a:ext cx="3008313" cy="577868"/>
          </a:xfrm>
          <a:prstGeom prst="rect">
            <a:avLst/>
          </a:prstGeom>
        </p:spPr>
        <p:txBody>
          <a:bodyPr anchor="b"/>
          <a:lstStyle>
            <a:lvl1pPr algn="l">
              <a:defRPr sz="1350" b="1">
                <a:latin typeface="Comic Sans MS" pitchFamily="66" charset="0"/>
              </a:defRPr>
            </a:lvl1pPr>
          </a:lstStyle>
          <a:p>
            <a:r>
              <a:rPr lang="en-US"/>
              <a:t>Click to edit Master title style</a:t>
            </a:r>
            <a:endParaRPr lang="en-GB"/>
          </a:p>
        </p:txBody>
      </p:sp>
      <p:sp>
        <p:nvSpPr>
          <p:cNvPr id="3" name="Content Placeholder 2"/>
          <p:cNvSpPr>
            <a:spLocks noGrp="1"/>
          </p:cNvSpPr>
          <p:nvPr>
            <p:ph idx="1"/>
          </p:nvPr>
        </p:nvSpPr>
        <p:spPr>
          <a:xfrm>
            <a:off x="3575050" y="857232"/>
            <a:ext cx="5111750" cy="4643470"/>
          </a:xfrm>
          <a:prstGeom prst="rect">
            <a:avLst/>
          </a:prstGeom>
        </p:spPr>
        <p:txBody>
          <a:bodyPr/>
          <a:lstStyle>
            <a:lvl1pPr>
              <a:defRPr sz="2100">
                <a:latin typeface="Comic Sans MS" pitchFamily="66" charset="0"/>
              </a:defRPr>
            </a:lvl1pPr>
            <a:lvl2pPr>
              <a:defRPr sz="1800">
                <a:latin typeface="Comic Sans MS" pitchFamily="66" charset="0"/>
              </a:defRPr>
            </a:lvl2pPr>
            <a:lvl3pPr>
              <a:defRPr sz="1500">
                <a:latin typeface="Comic Sans MS" pitchFamily="66" charset="0"/>
              </a:defRPr>
            </a:lvl3pPr>
            <a:lvl4pPr>
              <a:defRPr sz="1350">
                <a:latin typeface="Comic Sans MS" pitchFamily="66" charset="0"/>
              </a:defRPr>
            </a:lvl4pPr>
            <a:lvl5pPr>
              <a:defRPr sz="1350">
                <a:latin typeface="Comic Sans MS" pitchFamily="66"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1435101"/>
            <a:ext cx="3008313" cy="4065602"/>
          </a:xfrm>
          <a:prstGeom prst="rect">
            <a:avLst/>
          </a:prstGeom>
        </p:spPr>
        <p:txBody>
          <a:bodyPr/>
          <a:lstStyle>
            <a:lvl1pPr marL="0" indent="0">
              <a:buNone/>
              <a:defRPr sz="900">
                <a:latin typeface="Comic Sans MS" pitchFamily="66"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772999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49C53E-659A-4648-9C8B-F46D18432606}"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4183498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350" b="1">
                <a:latin typeface="Comic Sans MS" pitchFamily="66" charset="0"/>
              </a:defRPr>
            </a:lvl1pPr>
          </a:lstStyle>
          <a:p>
            <a:r>
              <a:rPr lang="en-US"/>
              <a:t>Click to edit Master title style</a:t>
            </a:r>
            <a:endParaRPr lang="en-GB"/>
          </a:p>
        </p:txBody>
      </p:sp>
      <p:sp>
        <p:nvSpPr>
          <p:cNvPr id="3" name="Picture Placeholder 2"/>
          <p:cNvSpPr>
            <a:spLocks noGrp="1"/>
          </p:cNvSpPr>
          <p:nvPr>
            <p:ph type="pic" idx="1"/>
          </p:nvPr>
        </p:nvSpPr>
        <p:spPr>
          <a:xfrm>
            <a:off x="1863727" y="785795"/>
            <a:ext cx="5351480" cy="3941781"/>
          </a:xfrm>
          <a:prstGeom prst="rect">
            <a:avLst/>
          </a:prstGeom>
        </p:spPr>
        <p:txBody>
          <a:bodyPr/>
          <a:lstStyle>
            <a:lvl1pPr marL="0" indent="0">
              <a:buNone/>
              <a:defRPr sz="2100">
                <a:latin typeface="Comic Sans MS" pitchFamily="66"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Tree>
    <p:extLst>
      <p:ext uri="{BB962C8B-B14F-4D97-AF65-F5344CB8AC3E}">
        <p14:creationId xmlns:p14="http://schemas.microsoft.com/office/powerpoint/2010/main" val="8356470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8723-7131-F817-D82D-E7C452EC9C5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2E26FD9-1EB1-7288-2A15-5719246A84A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5B93C7-FAB7-712C-6550-BC0E7CFF67CF}"/>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5" name="Footer Placeholder 4">
            <a:extLst>
              <a:ext uri="{FF2B5EF4-FFF2-40B4-BE49-F238E27FC236}">
                <a16:creationId xmlns:a16="http://schemas.microsoft.com/office/drawing/2014/main" id="{446EC11B-2A22-1BEC-B044-386AD333D8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5754B-45F8-1EDF-DD75-04B6650EB80B}"/>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1634295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1376-8659-11C5-AFEB-D2D3A7A75C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F2B1F6-0DA9-121D-6466-4980765EEC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CF09DD-AC94-90D4-CF2D-D008D6F5A25A}"/>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5" name="Footer Placeholder 4">
            <a:extLst>
              <a:ext uri="{FF2B5EF4-FFF2-40B4-BE49-F238E27FC236}">
                <a16:creationId xmlns:a16="http://schemas.microsoft.com/office/drawing/2014/main" id="{E82EA10A-4F1F-969A-65EA-E870F27223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A7228E-AC44-125F-8B37-4C0D1501CD53}"/>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2838999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B80CF-1161-9453-F225-B2DB7CD277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C3958D-2581-2186-594C-6258E54FF06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70488D-09DE-F80D-30DB-515072F5B2DF}"/>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5" name="Footer Placeholder 4">
            <a:extLst>
              <a:ext uri="{FF2B5EF4-FFF2-40B4-BE49-F238E27FC236}">
                <a16:creationId xmlns:a16="http://schemas.microsoft.com/office/drawing/2014/main" id="{4CA5B33C-FAFC-7798-C62C-C339571EC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A5AAC7-EDDA-F740-C557-2681D486F68A}"/>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1440771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28E6-B408-0D30-B2AF-FC878CD604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CA4B89-ECE9-CA64-DFB5-C27176ED5B3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15A6EB-08C3-F490-0387-94B82BB2518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FEB065-6990-A98E-A4B1-CE2870E7FB72}"/>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6" name="Footer Placeholder 5">
            <a:extLst>
              <a:ext uri="{FF2B5EF4-FFF2-40B4-BE49-F238E27FC236}">
                <a16:creationId xmlns:a16="http://schemas.microsoft.com/office/drawing/2014/main" id="{828B03EA-F616-786D-1010-20A5880302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DA9101-C320-DB08-C47E-8AD5B9178A1D}"/>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4075586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2571-FF89-A26D-86C6-AF496FB825F6}"/>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E4B8C6-DCC4-CB7D-664F-D48D0C86198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87155B-E63C-9229-DC1A-143FA6AFC96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54A1D3-C4D1-2972-0B8D-DAD0543E0A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EC4B1-1BBB-3420-C361-79408A579A1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9B1615-041B-914A-8B73-4853BDD50ED5}"/>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8" name="Footer Placeholder 7">
            <a:extLst>
              <a:ext uri="{FF2B5EF4-FFF2-40B4-BE49-F238E27FC236}">
                <a16:creationId xmlns:a16="http://schemas.microsoft.com/office/drawing/2014/main" id="{7D1E8D8A-38AF-4F18-9E95-BA79717171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1D52E4-28B8-72BF-38EF-4133D42B0CBB}"/>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3501969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1D176-9F02-0DD8-F034-778E4C3171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18CABE-5858-2BA9-6CF1-3535FEDE7B85}"/>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4" name="Footer Placeholder 3">
            <a:extLst>
              <a:ext uri="{FF2B5EF4-FFF2-40B4-BE49-F238E27FC236}">
                <a16:creationId xmlns:a16="http://schemas.microsoft.com/office/drawing/2014/main" id="{82119D15-29B1-88D1-E2DE-6942F5874C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816EFB-37E2-7979-FBBE-59FEB0731150}"/>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1620131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B2A642-AC13-CBF2-5DB5-41D0B0946638}"/>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3" name="Footer Placeholder 2">
            <a:extLst>
              <a:ext uri="{FF2B5EF4-FFF2-40B4-BE49-F238E27FC236}">
                <a16:creationId xmlns:a16="http://schemas.microsoft.com/office/drawing/2014/main" id="{C838ED13-3BAF-878E-ECA0-4690E4FE5D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B884E3-05A1-B5DB-0490-9FA74E119FB8}"/>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3618316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C1D41-1154-1D62-32C8-4F2F194448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073CA4-C33C-E6DC-621E-4C0BCE03888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F7C76C-7B19-B203-96FE-178789FD3E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39BDDA-2E04-6089-E9A2-DBA67AA910CE}"/>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6" name="Footer Placeholder 5">
            <a:extLst>
              <a:ext uri="{FF2B5EF4-FFF2-40B4-BE49-F238E27FC236}">
                <a16:creationId xmlns:a16="http://schemas.microsoft.com/office/drawing/2014/main" id="{FDE0D285-5C5A-5A83-5311-43C48A983B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90C722-E102-FC3F-784C-5F152BD6FA26}"/>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16356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5B80-8AC6-504D-C94F-B0F0A85C1E5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874193-2E10-D0E8-7BA3-60C1EFF1C3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6D7E2B8-0D1F-728C-C699-04EB0D0F4C0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7463AE-3EE7-386D-FB3F-137997CC9726}"/>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6" name="Footer Placeholder 5">
            <a:extLst>
              <a:ext uri="{FF2B5EF4-FFF2-40B4-BE49-F238E27FC236}">
                <a16:creationId xmlns:a16="http://schemas.microsoft.com/office/drawing/2014/main" id="{481DAFA1-88DA-C121-A5A7-29B2B6D05C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D8064E-0C81-E25F-55DF-16ED2F057CE6}"/>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203698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9C53E-659A-4648-9C8B-F46D18432606}"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651115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D4A9-2D30-74C9-F447-E1448767FD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4367FC-5932-0BE7-9B5D-67167AB2F9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CF32D8-477A-8E93-7FD2-1EDBDE9A7E51}"/>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5" name="Footer Placeholder 4">
            <a:extLst>
              <a:ext uri="{FF2B5EF4-FFF2-40B4-BE49-F238E27FC236}">
                <a16:creationId xmlns:a16="http://schemas.microsoft.com/office/drawing/2014/main" id="{14A41C8D-393E-8118-6B7B-EA11C8170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FF50C-9641-C5AD-793A-1983DCE49ACE}"/>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4027686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F8A298-79D9-F8BE-FEE0-E717364D03F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A05D65-1AA3-75DC-039B-56A0B2DECC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B14F43-5483-01F7-6B47-96DFDAE1CF53}"/>
              </a:ext>
            </a:extLst>
          </p:cNvPr>
          <p:cNvSpPr>
            <a:spLocks noGrp="1"/>
          </p:cNvSpPr>
          <p:nvPr>
            <p:ph type="dt" sz="half" idx="10"/>
          </p:nvPr>
        </p:nvSpPr>
        <p:spPr/>
        <p:txBody>
          <a:bodyPr/>
          <a:lstStyle/>
          <a:p>
            <a:fld id="{17FAB3D1-2950-4DA5-9FDB-406DDCD460A6}" type="datetimeFigureOut">
              <a:rPr lang="en-GB" smtClean="0"/>
              <a:t>10/10/2024</a:t>
            </a:fld>
            <a:endParaRPr lang="en-GB"/>
          </a:p>
        </p:txBody>
      </p:sp>
      <p:sp>
        <p:nvSpPr>
          <p:cNvPr id="5" name="Footer Placeholder 4">
            <a:extLst>
              <a:ext uri="{FF2B5EF4-FFF2-40B4-BE49-F238E27FC236}">
                <a16:creationId xmlns:a16="http://schemas.microsoft.com/office/drawing/2014/main" id="{27CF68BC-EE88-E74E-0564-292E93B63D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BA4DA-0DEE-3F3B-0233-5395D58C36F0}"/>
              </a:ext>
            </a:extLst>
          </p:cNvPr>
          <p:cNvSpPr>
            <a:spLocks noGrp="1"/>
          </p:cNvSpPr>
          <p:nvPr>
            <p:ph type="sldNum" sz="quarter" idx="12"/>
          </p:nvPr>
        </p:nvSpPr>
        <p:spPr/>
        <p:txBody>
          <a:bodyPr/>
          <a:lstStyle/>
          <a:p>
            <a:fld id="{9B9D0661-FDC5-479E-A783-435A9D7E8186}" type="slidenum">
              <a:rPr lang="en-GB" smtClean="0"/>
              <a:t>‹#›</a:t>
            </a:fld>
            <a:endParaRPr lang="en-GB"/>
          </a:p>
        </p:txBody>
      </p:sp>
    </p:spTree>
    <p:extLst>
      <p:ext uri="{BB962C8B-B14F-4D97-AF65-F5344CB8AC3E}">
        <p14:creationId xmlns:p14="http://schemas.microsoft.com/office/powerpoint/2010/main" val="189474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49C53E-659A-4648-9C8B-F46D18432606}" type="datetimeFigureOut">
              <a:rPr lang="en-GB" smtClean="0"/>
              <a:t>10/10/2024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189559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49C53E-659A-4648-9C8B-F46D18432606}" type="datetimeFigureOut">
              <a:rPr lang="en-GB" smtClean="0"/>
              <a:t>10/10/2024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150468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49C53E-659A-4648-9C8B-F46D18432606}" type="datetimeFigureOut">
              <a:rPr lang="en-GB" smtClean="0"/>
              <a:t>10/10/2024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360428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9C53E-659A-4648-9C8B-F46D18432606}" type="datetimeFigureOut">
              <a:rPr lang="en-GB" smtClean="0"/>
              <a:t>10/10/2024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1200690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49C53E-659A-4648-9C8B-F46D18432606}" type="datetimeFigureOut">
              <a:rPr lang="en-GB" smtClean="0"/>
              <a:t>10/10/2024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4329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49C53E-659A-4648-9C8B-F46D18432606}" type="datetimeFigureOut">
              <a:rPr lang="en-GB" smtClean="0"/>
              <a:t>10/10/2024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421E3D-415E-44B8-9AD5-8B8B3BFA7534}" type="slidenum">
              <a:rPr lang="en-GB" smtClean="0"/>
              <a:t>‹#›</a:t>
            </a:fld>
            <a:endParaRPr lang="en-GB"/>
          </a:p>
        </p:txBody>
      </p:sp>
    </p:spTree>
    <p:extLst>
      <p:ext uri="{BB962C8B-B14F-4D97-AF65-F5344CB8AC3E}">
        <p14:creationId xmlns:p14="http://schemas.microsoft.com/office/powerpoint/2010/main" val="149237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9C53E-659A-4648-9C8B-F46D18432606}" type="datetimeFigureOut">
              <a:rPr lang="en-GB" smtClean="0"/>
              <a:t>10/10/2024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21E3D-415E-44B8-9AD5-8B8B3BFA7534}" type="slidenum">
              <a:rPr lang="en-GB" smtClean="0"/>
              <a:t>‹#›</a:t>
            </a:fld>
            <a:endParaRPr lang="en-GB"/>
          </a:p>
        </p:txBody>
      </p:sp>
      <p:pic>
        <p:nvPicPr>
          <p:cNvPr id="7" name="Picture 6" descr="Shape, circle&#10;&#10;Description automatically generated">
            <a:extLst>
              <a:ext uri="{FF2B5EF4-FFF2-40B4-BE49-F238E27FC236}">
                <a16:creationId xmlns:a16="http://schemas.microsoft.com/office/drawing/2014/main" id="{87096492-10B4-4855-8243-AE129FE421D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356992"/>
            <a:ext cx="9144000" cy="3501008"/>
          </a:xfrm>
          <a:prstGeom prst="rect">
            <a:avLst/>
          </a:prstGeom>
        </p:spPr>
      </p:pic>
      <p:pic>
        <p:nvPicPr>
          <p:cNvPr id="8" name="Picture 7" descr="Logo&#10;&#10;Description automatically generated">
            <a:extLst>
              <a:ext uri="{FF2B5EF4-FFF2-40B4-BE49-F238E27FC236}">
                <a16:creationId xmlns:a16="http://schemas.microsoft.com/office/drawing/2014/main" id="{7820348D-4524-4F31-AFBC-C0AA9F413B7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0353"/>
            <a:ext cx="971600" cy="971600"/>
          </a:xfrm>
          <a:prstGeom prst="rect">
            <a:avLst/>
          </a:prstGeom>
        </p:spPr>
      </p:pic>
      <p:pic>
        <p:nvPicPr>
          <p:cNvPr id="9" name="Picture 2" descr="L:\Communications Data Centre\Communications\#Branding\Logos-NHS\Blackpool Teaching Hospitals NHS Foundation Trust CMYK-01.png">
            <a:extLst>
              <a:ext uri="{FF2B5EF4-FFF2-40B4-BE49-F238E27FC236}">
                <a16:creationId xmlns:a16="http://schemas.microsoft.com/office/drawing/2014/main" id="{F4D6276E-C251-4A99-92FE-706A4E7FA223}"/>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804248" y="-205925"/>
            <a:ext cx="2460914" cy="140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950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 name="Picture 3" descr="Trinity blank slide.jpg"/>
          <p:cNvPicPr>
            <a:picLocks noChangeAspect="1"/>
          </p:cNvPicPr>
          <p:nvPr userDrawn="1"/>
        </p:nvPicPr>
        <p:blipFill>
          <a:blip r:embed="rId12" cstate="print"/>
          <a:stretch>
            <a:fillRect/>
          </a:stretch>
        </p:blipFill>
        <p:spPr>
          <a:xfrm>
            <a:off x="0" y="83722"/>
            <a:ext cx="9144000" cy="6774302"/>
          </a:xfrm>
          <a:prstGeom prst="rect">
            <a:avLst/>
          </a:prstGeom>
        </p:spPr>
      </p:pic>
    </p:spTree>
    <p:extLst>
      <p:ext uri="{BB962C8B-B14F-4D97-AF65-F5344CB8AC3E}">
        <p14:creationId xmlns:p14="http://schemas.microsoft.com/office/powerpoint/2010/main" val="1850442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C88E3-6E0F-0888-2FA9-790F935649E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29C512-AA69-DDE2-B581-54925ADE1F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3E0797-A146-C8FD-218A-83A4C056C7D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FAB3D1-2950-4DA5-9FDB-406DDCD460A6}" type="datetimeFigureOut">
              <a:rPr lang="en-GB" smtClean="0"/>
              <a:t>10/10/2024</a:t>
            </a:fld>
            <a:endParaRPr lang="en-GB"/>
          </a:p>
        </p:txBody>
      </p:sp>
      <p:sp>
        <p:nvSpPr>
          <p:cNvPr id="5" name="Footer Placeholder 4">
            <a:extLst>
              <a:ext uri="{FF2B5EF4-FFF2-40B4-BE49-F238E27FC236}">
                <a16:creationId xmlns:a16="http://schemas.microsoft.com/office/drawing/2014/main" id="{99AF1D07-295A-5A13-83A4-86D8921710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A6D60E-3310-6E62-C117-4027E648F8E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9D0661-FDC5-479E-A783-435A9D7E8186}" type="slidenum">
              <a:rPr lang="en-GB" smtClean="0"/>
              <a:t>‹#›</a:t>
            </a:fld>
            <a:endParaRPr lang="en-GB"/>
          </a:p>
        </p:txBody>
      </p:sp>
    </p:spTree>
    <p:extLst>
      <p:ext uri="{BB962C8B-B14F-4D97-AF65-F5344CB8AC3E}">
        <p14:creationId xmlns:p14="http://schemas.microsoft.com/office/powerpoint/2010/main" val="1254103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https://nhs.sharepoint.com/sites/msteams_2b3c64/Shared%20Documents/03%20Programmes/01%20Active/02%20Last%201000%20Days/02%20Phase%202/07%20Cohort%201/01%20Data/Last%201000%20Days%20Collaborative%20T%20Charts.xlsm!Chart%202!%5bLast%201000%20Days%20Collaborative%20T%20Charts.xlsm%5dChart%202%20Chart%202"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https://nhs.sharepoint.com/sites/msteams_2b3c64/Shared%20Documents/03%20Programmes/01%20Active/02%20Last%201000%20Days/02%20Phase%202/07%20Cohort%201/01%20Data/Last%201000%20Days%20Collaborative%20SPC%20Charts.xlsm!Chart%202!%5bLast%201000%20Days%20Collaborative%20SPC%20Charts.xlsm%5dChart%202%20Chart%202"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elloMyNameIs: A call for new research – Communication Disability, Safety,  and Digital Health Research"/>
          <p:cNvSpPr>
            <a:spLocks noChangeAspect="1" noChangeArrowheads="1"/>
          </p:cNvSpPr>
          <p:nvPr/>
        </p:nvSpPr>
        <p:spPr bwMode="auto">
          <a:xfrm>
            <a:off x="12596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9" name="AutoShape 4" descr="HelloMyNameIs: A call for new research – Communication Disability, Safety,  and Digital Health Research"/>
          <p:cNvSpPr>
            <a:spLocks noChangeAspect="1" noChangeArrowheads="1"/>
          </p:cNvSpPr>
          <p:nvPr/>
        </p:nvSpPr>
        <p:spPr bwMode="auto">
          <a:xfrm>
            <a:off x="1373981" y="8632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10" name="AutoShape 6" descr="HelloMyNameIs: A call for new research – Communication Disability, Safety,  and Digital Health Research"/>
          <p:cNvSpPr>
            <a:spLocks noChangeAspect="1" noChangeArrowheads="1"/>
          </p:cNvSpPr>
          <p:nvPr/>
        </p:nvSpPr>
        <p:spPr bwMode="auto">
          <a:xfrm>
            <a:off x="1488281" y="9775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6" name="Title 1">
            <a:extLst>
              <a:ext uri="{FF2B5EF4-FFF2-40B4-BE49-F238E27FC236}">
                <a16:creationId xmlns:a16="http://schemas.microsoft.com/office/drawing/2014/main" id="{03BDED42-B5CF-42BF-8A12-5AADA7BBC4B4}"/>
              </a:ext>
            </a:extLst>
          </p:cNvPr>
          <p:cNvSpPr>
            <a:spLocks noGrp="1"/>
          </p:cNvSpPr>
          <p:nvPr>
            <p:ph type="ctrTitle"/>
          </p:nvPr>
        </p:nvSpPr>
        <p:spPr>
          <a:xfrm>
            <a:off x="826478" y="2120577"/>
            <a:ext cx="7772400" cy="1470025"/>
          </a:xfrm>
        </p:spPr>
        <p:txBody>
          <a:bodyPr>
            <a:noAutofit/>
          </a:bodyPr>
          <a:lstStyle/>
          <a:p>
            <a:pPr algn="ctr"/>
            <a:r>
              <a:rPr lang="en-GB" b="1">
                <a:solidFill>
                  <a:srgbClr val="0070C0"/>
                </a:solidFill>
                <a:latin typeface="Arial" panose="020B0604020202020204" pitchFamily="34" charset="0"/>
                <a:ea typeface="+mn-ea"/>
                <a:cs typeface="Arial" panose="020B0604020202020204" pitchFamily="34" charset="0"/>
              </a:rPr>
              <a:t>Last 1000 Days Improvement Collaborative </a:t>
            </a:r>
            <a:endParaRPr lang="en-GB" sz="4000" b="1">
              <a:solidFill>
                <a:srgbClr val="0070C0"/>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69D2F4A-5791-4AC6-B9BF-9433EA568A42}"/>
              </a:ext>
            </a:extLst>
          </p:cNvPr>
          <p:cNvSpPr txBox="1"/>
          <p:nvPr/>
        </p:nvSpPr>
        <p:spPr>
          <a:xfrm>
            <a:off x="1392703" y="3590600"/>
            <a:ext cx="6358597" cy="400110"/>
          </a:xfrm>
          <a:prstGeom prst="rect">
            <a:avLst/>
          </a:prstGeom>
          <a:noFill/>
        </p:spPr>
        <p:txBody>
          <a:bodyPr wrap="square" rtlCol="0">
            <a:spAutoFit/>
          </a:bodyPr>
          <a:lstStyle/>
          <a:p>
            <a:pPr algn="ctr"/>
            <a:r>
              <a:rPr lang="en-GB" sz="2000" dirty="0">
                <a:solidFill>
                  <a:srgbClr val="0070C0"/>
                </a:solidFill>
                <a:latin typeface="Arial" panose="020B0604020202020204" pitchFamily="34" charset="0"/>
                <a:cs typeface="Arial" panose="020B0604020202020204" pitchFamily="34" charset="0"/>
              </a:rPr>
              <a:t>@BTHQIHub</a:t>
            </a:r>
          </a:p>
        </p:txBody>
      </p:sp>
    </p:spTree>
    <p:extLst>
      <p:ext uri="{BB962C8B-B14F-4D97-AF65-F5344CB8AC3E}">
        <p14:creationId xmlns:p14="http://schemas.microsoft.com/office/powerpoint/2010/main" val="167478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43D0170-4008-54BD-5610-59DA06ECE5E7}"/>
              </a:ext>
            </a:extLst>
          </p:cNvPr>
          <p:cNvGraphicFramePr>
            <a:graphicFrameLocks noChangeAspect="1"/>
          </p:cNvGraphicFramePr>
          <p:nvPr/>
        </p:nvGraphicFramePr>
        <p:xfrm>
          <a:off x="1142941" y="1322654"/>
          <a:ext cx="6858119" cy="4212694"/>
        </p:xfrm>
        <a:graphic>
          <a:graphicData uri="http://schemas.openxmlformats.org/presentationml/2006/ole">
            <mc:AlternateContent xmlns:mc="http://schemas.openxmlformats.org/markup-compatibility/2006">
              <mc:Choice xmlns:v="urn:schemas-microsoft-com:vml" Requires="v">
                <p:oleObj name="Macro-Enabled Worksheet" r:id="rId3" imgW="8280157" imgH="5086142" progId="Excel.SheetMacroEnabled.12">
                  <p:link updateAutomatic="1"/>
                </p:oleObj>
              </mc:Choice>
              <mc:Fallback>
                <p:oleObj name="Macro-Enabled Worksheet" r:id="rId3" imgW="8280157" imgH="5086142" progId="Excel.SheetMacroEnabled.12">
                  <p:link updateAutomatic="1"/>
                  <p:pic>
                    <p:nvPicPr>
                      <p:cNvPr id="2" name="Object 1">
                        <a:extLst>
                          <a:ext uri="{FF2B5EF4-FFF2-40B4-BE49-F238E27FC236}">
                            <a16:creationId xmlns:a16="http://schemas.microsoft.com/office/drawing/2014/main" id="{343D0170-4008-54BD-5610-59DA06ECE5E7}"/>
                          </a:ext>
                        </a:extLst>
                      </p:cNvPr>
                      <p:cNvPicPr/>
                      <p:nvPr/>
                    </p:nvPicPr>
                    <p:blipFill>
                      <a:blip r:embed="rId4"/>
                      <a:stretch>
                        <a:fillRect/>
                      </a:stretch>
                    </p:blipFill>
                    <p:spPr>
                      <a:xfrm>
                        <a:off x="1142941" y="1322654"/>
                        <a:ext cx="6858119" cy="4212694"/>
                      </a:xfrm>
                      <a:prstGeom prst="rect">
                        <a:avLst/>
                      </a:prstGeom>
                    </p:spPr>
                  </p:pic>
                </p:oleObj>
              </mc:Fallback>
            </mc:AlternateContent>
          </a:graphicData>
        </a:graphic>
      </p:graphicFrame>
    </p:spTree>
    <p:extLst>
      <p:ext uri="{BB962C8B-B14F-4D97-AF65-F5344CB8AC3E}">
        <p14:creationId xmlns:p14="http://schemas.microsoft.com/office/powerpoint/2010/main" val="1854293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920750-AE08-F6E6-BC9C-7E3201D9B7FB}"/>
              </a:ext>
            </a:extLst>
          </p:cNvPr>
          <p:cNvPicPr>
            <a:picLocks noChangeAspect="1"/>
          </p:cNvPicPr>
          <p:nvPr/>
        </p:nvPicPr>
        <p:blipFill>
          <a:blip r:embed="rId3"/>
          <a:stretch>
            <a:fillRect/>
          </a:stretch>
        </p:blipFill>
        <p:spPr>
          <a:xfrm>
            <a:off x="1465057" y="1520025"/>
            <a:ext cx="6213887" cy="3817951"/>
          </a:xfrm>
          <a:prstGeom prst="rect">
            <a:avLst/>
          </a:prstGeom>
        </p:spPr>
      </p:pic>
    </p:spTree>
    <p:extLst>
      <p:ext uri="{BB962C8B-B14F-4D97-AF65-F5344CB8AC3E}">
        <p14:creationId xmlns:p14="http://schemas.microsoft.com/office/powerpoint/2010/main" val="25429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1DC9939E-8D67-6C65-AD6A-A0D827B8FF32}"/>
              </a:ext>
            </a:extLst>
          </p:cNvPr>
          <p:cNvPicPr>
            <a:picLocks noGrp="1" noChangeAspect="1"/>
          </p:cNvPicPr>
          <p:nvPr>
            <p:ph idx="1"/>
          </p:nvPr>
        </p:nvPicPr>
        <p:blipFill>
          <a:blip r:embed="rId3"/>
          <a:srcRect t="15280" r="-2" b="-2"/>
          <a:stretch/>
        </p:blipFill>
        <p:spPr>
          <a:xfrm>
            <a:off x="721160" y="2476034"/>
            <a:ext cx="4501281" cy="3038693"/>
          </a:xfrm>
          <a:prstGeom prst="rect">
            <a:avLst/>
          </a:prstGeom>
        </p:spPr>
      </p:pic>
      <p:pic>
        <p:nvPicPr>
          <p:cNvPr id="5" name="Picture 4">
            <a:extLst>
              <a:ext uri="{FF2B5EF4-FFF2-40B4-BE49-F238E27FC236}">
                <a16:creationId xmlns:a16="http://schemas.microsoft.com/office/drawing/2014/main" id="{73F155C7-6132-9895-0AC4-8B0A7864ACCB}"/>
              </a:ext>
            </a:extLst>
          </p:cNvPr>
          <p:cNvPicPr>
            <a:picLocks noChangeAspect="1"/>
          </p:cNvPicPr>
          <p:nvPr/>
        </p:nvPicPr>
        <p:blipFill>
          <a:blip r:embed="rId4"/>
          <a:stretch>
            <a:fillRect/>
          </a:stretch>
        </p:blipFill>
        <p:spPr>
          <a:xfrm>
            <a:off x="5589220" y="2883214"/>
            <a:ext cx="2478161" cy="2574126"/>
          </a:xfrm>
          <a:prstGeom prst="rect">
            <a:avLst/>
          </a:prstGeom>
        </p:spPr>
      </p:pic>
      <p:pic>
        <p:nvPicPr>
          <p:cNvPr id="7" name="Picture 6">
            <a:extLst>
              <a:ext uri="{FF2B5EF4-FFF2-40B4-BE49-F238E27FC236}">
                <a16:creationId xmlns:a16="http://schemas.microsoft.com/office/drawing/2014/main" id="{C8A1B590-9E5B-65EA-BF15-B6FCD0656DA8}"/>
              </a:ext>
            </a:extLst>
          </p:cNvPr>
          <p:cNvPicPr>
            <a:picLocks noChangeAspect="1"/>
          </p:cNvPicPr>
          <p:nvPr/>
        </p:nvPicPr>
        <p:blipFill>
          <a:blip r:embed="rId5"/>
          <a:stretch>
            <a:fillRect/>
          </a:stretch>
        </p:blipFill>
        <p:spPr>
          <a:xfrm>
            <a:off x="1678646" y="437399"/>
            <a:ext cx="3543795" cy="2038635"/>
          </a:xfrm>
          <a:prstGeom prst="rect">
            <a:avLst/>
          </a:prstGeom>
        </p:spPr>
      </p:pic>
    </p:spTree>
    <p:extLst>
      <p:ext uri="{BB962C8B-B14F-4D97-AF65-F5344CB8AC3E}">
        <p14:creationId xmlns:p14="http://schemas.microsoft.com/office/powerpoint/2010/main" val="2120440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F504F289-E697-60F8-918D-983041105575}"/>
              </a:ext>
            </a:extLst>
          </p:cNvPr>
          <p:cNvSpPr>
            <a:spLocks noGrp="1"/>
          </p:cNvSpPr>
          <p:nvPr>
            <p:ph type="title"/>
          </p:nvPr>
        </p:nvSpPr>
        <p:spPr>
          <a:xfrm>
            <a:off x="457200" y="442913"/>
            <a:ext cx="8229600" cy="1601286"/>
          </a:xfrm>
        </p:spPr>
        <p:txBody>
          <a:bodyPr>
            <a:normAutofit fontScale="90000"/>
          </a:bodyPr>
          <a:lstStyle/>
          <a:p>
            <a:r>
              <a:rPr lang="en-US" sz="4000" dirty="0">
                <a:solidFill>
                  <a:srgbClr val="41B6E6"/>
                </a:solidFill>
                <a:latin typeface="Arial" panose="020B0604020202020204" pitchFamily="34" charset="0"/>
                <a:ea typeface="+mn-ea"/>
                <a:cs typeface="Arial" panose="020B0604020202020204" pitchFamily="34" charset="0"/>
              </a:rPr>
              <a:t>“Look at me” </a:t>
            </a:r>
            <a:br>
              <a:rPr lang="en-US" sz="4000" dirty="0">
                <a:solidFill>
                  <a:srgbClr val="41B6E6"/>
                </a:solidFill>
                <a:latin typeface="Arial" panose="020B0604020202020204" pitchFamily="34" charset="0"/>
                <a:ea typeface="+mn-ea"/>
                <a:cs typeface="Arial" panose="020B0604020202020204" pitchFamily="34" charset="0"/>
              </a:rPr>
            </a:br>
            <a:r>
              <a:rPr lang="en-US" sz="3100" dirty="0">
                <a:solidFill>
                  <a:srgbClr val="41B6E6"/>
                </a:solidFill>
                <a:latin typeface="Arial" panose="020B0604020202020204" pitchFamily="34" charset="0"/>
                <a:ea typeface="+mn-ea"/>
                <a:cs typeface="Arial" panose="020B0604020202020204" pitchFamily="34" charset="0"/>
              </a:rPr>
              <a:t>A Care Home SBAR communication tool &amp; ED Discharge </a:t>
            </a:r>
          </a:p>
        </p:txBody>
      </p:sp>
      <p:pic>
        <p:nvPicPr>
          <p:cNvPr id="2071" name="Picture 23" descr="Design of cartoon eyes looking • nálepky na zeď šťastný, bílý, upřený |  myloview.cz">
            <a:extLst>
              <a:ext uri="{FF2B5EF4-FFF2-40B4-BE49-F238E27FC236}">
                <a16:creationId xmlns:a16="http://schemas.microsoft.com/office/drawing/2014/main" id="{B0E2F0F6-B462-7949-44C1-D63F96B0D106}"/>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136604" y="332905"/>
            <a:ext cx="1024740" cy="838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C53BD3-9A58-F70F-390A-132F250EFE70}"/>
              </a:ext>
            </a:extLst>
          </p:cNvPr>
          <p:cNvPicPr>
            <a:picLocks noChangeAspect="1"/>
          </p:cNvPicPr>
          <p:nvPr/>
        </p:nvPicPr>
        <p:blipFill>
          <a:blip r:embed="rId4"/>
          <a:stretch>
            <a:fillRect/>
          </a:stretch>
        </p:blipFill>
        <p:spPr>
          <a:xfrm>
            <a:off x="2995392" y="1961983"/>
            <a:ext cx="3153215" cy="4563112"/>
          </a:xfrm>
          <a:prstGeom prst="rect">
            <a:avLst/>
          </a:prstGeom>
        </p:spPr>
      </p:pic>
    </p:spTree>
    <p:extLst>
      <p:ext uri="{BB962C8B-B14F-4D97-AF65-F5344CB8AC3E}">
        <p14:creationId xmlns:p14="http://schemas.microsoft.com/office/powerpoint/2010/main" val="633721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0870-295F-049A-C1B0-D0D612C4CDFF}"/>
              </a:ext>
            </a:extLst>
          </p:cNvPr>
          <p:cNvSpPr>
            <a:spLocks noGrp="1"/>
          </p:cNvSpPr>
          <p:nvPr>
            <p:ph type="title"/>
          </p:nvPr>
        </p:nvSpPr>
        <p:spPr>
          <a:xfrm>
            <a:off x="457201" y="634986"/>
            <a:ext cx="8229600" cy="1012426"/>
          </a:xfrm>
        </p:spPr>
        <p:txBody>
          <a:bodyPr anchor="ctr">
            <a:normAutofit/>
          </a:bodyPr>
          <a:lstStyle/>
          <a:p>
            <a:r>
              <a:rPr lang="en-GB" sz="4000">
                <a:solidFill>
                  <a:srgbClr val="41B6E6"/>
                </a:solidFill>
                <a:latin typeface="Arial" panose="020B0604020202020204" pitchFamily="34" charset="0"/>
                <a:ea typeface="+mn-ea"/>
                <a:cs typeface="Arial" panose="020B0604020202020204" pitchFamily="34" charset="0"/>
              </a:rPr>
              <a:t>Co design Safe Discharge</a:t>
            </a:r>
          </a:p>
        </p:txBody>
      </p:sp>
      <p:pic>
        <p:nvPicPr>
          <p:cNvPr id="4" name="Content Placeholder 3">
            <a:extLst>
              <a:ext uri="{FF2B5EF4-FFF2-40B4-BE49-F238E27FC236}">
                <a16:creationId xmlns:a16="http://schemas.microsoft.com/office/drawing/2014/main" id="{552F8493-17BF-ACAE-A1FC-6D9A395E781A}"/>
              </a:ext>
            </a:extLst>
          </p:cNvPr>
          <p:cNvPicPr>
            <a:picLocks noGrp="1" noChangeAspect="1"/>
          </p:cNvPicPr>
          <p:nvPr>
            <p:ph sz="half" idx="1"/>
          </p:nvPr>
        </p:nvPicPr>
        <p:blipFill>
          <a:blip r:embed="rId3"/>
          <a:stretch>
            <a:fillRect/>
          </a:stretch>
        </p:blipFill>
        <p:spPr>
          <a:xfrm>
            <a:off x="3404751" y="1516065"/>
            <a:ext cx="2592272" cy="1670575"/>
          </a:xfrm>
          <a:prstGeom prst="rect">
            <a:avLst/>
          </a:prstGeom>
        </p:spPr>
      </p:pic>
      <p:pic>
        <p:nvPicPr>
          <p:cNvPr id="1026" name="Picture 2" descr="Image">
            <a:extLst>
              <a:ext uri="{FF2B5EF4-FFF2-40B4-BE49-F238E27FC236}">
                <a16:creationId xmlns:a16="http://schemas.microsoft.com/office/drawing/2014/main" id="{39898C14-C6DC-88C7-3C5D-6ABA59CD67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794" y="3242676"/>
            <a:ext cx="2035029" cy="1526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D8D02E1D-F932-55C5-A119-FB96053314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119" y="3252901"/>
            <a:ext cx="2007762" cy="150582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A679643-0537-2D36-34EF-ECEB50896DC0}"/>
              </a:ext>
            </a:extLst>
          </p:cNvPr>
          <p:cNvSpPr/>
          <p:nvPr/>
        </p:nvSpPr>
        <p:spPr>
          <a:xfrm>
            <a:off x="469434" y="1720756"/>
            <a:ext cx="1974489" cy="8707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Care Home Champions</a:t>
            </a:r>
          </a:p>
        </p:txBody>
      </p:sp>
      <p:sp>
        <p:nvSpPr>
          <p:cNvPr id="6" name="Oval 5">
            <a:extLst>
              <a:ext uri="{FF2B5EF4-FFF2-40B4-BE49-F238E27FC236}">
                <a16:creationId xmlns:a16="http://schemas.microsoft.com/office/drawing/2014/main" id="{A00875A3-AB36-26E1-76DC-38D99569307A}"/>
              </a:ext>
            </a:extLst>
          </p:cNvPr>
          <p:cNvSpPr/>
          <p:nvPr/>
        </p:nvSpPr>
        <p:spPr>
          <a:xfrm>
            <a:off x="6685387" y="1645006"/>
            <a:ext cx="2152906" cy="12282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Care Practitioner Discharge Document</a:t>
            </a:r>
          </a:p>
        </p:txBody>
      </p:sp>
      <p:pic>
        <p:nvPicPr>
          <p:cNvPr id="3" name="Picture 2">
            <a:extLst>
              <a:ext uri="{FF2B5EF4-FFF2-40B4-BE49-F238E27FC236}">
                <a16:creationId xmlns:a16="http://schemas.microsoft.com/office/drawing/2014/main" id="{1E03DC1B-85D3-A0E3-453F-CA29F4C23C20}"/>
              </a:ext>
            </a:extLst>
          </p:cNvPr>
          <p:cNvPicPr>
            <a:picLocks noChangeAspect="1"/>
          </p:cNvPicPr>
          <p:nvPr/>
        </p:nvPicPr>
        <p:blipFill>
          <a:blip r:embed="rId6"/>
          <a:stretch>
            <a:fillRect/>
          </a:stretch>
        </p:blipFill>
        <p:spPr>
          <a:xfrm>
            <a:off x="7055038" y="3075776"/>
            <a:ext cx="1076453" cy="1684128"/>
          </a:xfrm>
          <a:prstGeom prst="rect">
            <a:avLst/>
          </a:prstGeom>
        </p:spPr>
      </p:pic>
    </p:spTree>
    <p:extLst>
      <p:ext uri="{BB962C8B-B14F-4D97-AF65-F5344CB8AC3E}">
        <p14:creationId xmlns:p14="http://schemas.microsoft.com/office/powerpoint/2010/main" val="346657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41C17F-5152-869F-720E-F79E1C1A5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534" y="3598922"/>
            <a:ext cx="2505075" cy="2619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FF7719-8A5B-3BDA-5C99-7DC916DF7C2F}"/>
              </a:ext>
            </a:extLst>
          </p:cNvPr>
          <p:cNvPicPr>
            <a:picLocks noChangeAspect="1"/>
          </p:cNvPicPr>
          <p:nvPr/>
        </p:nvPicPr>
        <p:blipFill>
          <a:blip r:embed="rId3"/>
          <a:stretch>
            <a:fillRect/>
          </a:stretch>
        </p:blipFill>
        <p:spPr>
          <a:xfrm>
            <a:off x="1041400" y="3598922"/>
            <a:ext cx="2362530" cy="2400635"/>
          </a:xfrm>
          <a:prstGeom prst="rect">
            <a:avLst/>
          </a:prstGeom>
        </p:spPr>
      </p:pic>
      <p:sp>
        <p:nvSpPr>
          <p:cNvPr id="7" name="TextBox 6">
            <a:extLst>
              <a:ext uri="{FF2B5EF4-FFF2-40B4-BE49-F238E27FC236}">
                <a16:creationId xmlns:a16="http://schemas.microsoft.com/office/drawing/2014/main" id="{E99E0ADF-86B1-EDB3-905B-F0B806B8F655}"/>
              </a:ext>
            </a:extLst>
          </p:cNvPr>
          <p:cNvSpPr txBox="1"/>
          <p:nvPr/>
        </p:nvSpPr>
        <p:spPr>
          <a:xfrm>
            <a:off x="1041400" y="736600"/>
            <a:ext cx="5911850" cy="2862322"/>
          </a:xfrm>
          <a:prstGeom prst="rect">
            <a:avLst/>
          </a:prstGeom>
          <a:noFill/>
        </p:spPr>
        <p:txBody>
          <a:bodyPr wrap="square">
            <a:spAutoFit/>
          </a:bodyPr>
          <a:lstStyle/>
          <a:p>
            <a:r>
              <a:rPr lang="en-US" sz="2000" b="1" i="0" dirty="0">
                <a:solidFill>
                  <a:srgbClr val="242424"/>
                </a:solidFill>
                <a:effectLst/>
                <a:latin typeface="Arial" panose="020B0604020202020204" pitchFamily="34" charset="0"/>
              </a:rPr>
              <a:t>We’re delighted to announce as part of the last 1000 days collaborative we now have a symbol on Nexus Patient Record (NPR) Tracker system to alert staff when care home and nursing home residents are cared for on our wards. This can be updated through the Social &amp; Lifestyle tab on NPR and selecting Nursing Home or Care Home from the drop down menu for Social Circumstances on Admission.</a:t>
            </a:r>
            <a:endParaRPr lang="en-GB" sz="2000" b="1" dirty="0"/>
          </a:p>
        </p:txBody>
      </p:sp>
    </p:spTree>
    <p:extLst>
      <p:ext uri="{BB962C8B-B14F-4D97-AF65-F5344CB8AC3E}">
        <p14:creationId xmlns:p14="http://schemas.microsoft.com/office/powerpoint/2010/main" val="313538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478826-2CD5-6918-7251-32CF7447F123}"/>
              </a:ext>
            </a:extLst>
          </p:cNvPr>
          <p:cNvSpPr>
            <a:spLocks noGrp="1"/>
          </p:cNvSpPr>
          <p:nvPr>
            <p:ph idx="1"/>
          </p:nvPr>
        </p:nvSpPr>
        <p:spPr>
          <a:xfrm>
            <a:off x="742950" y="514350"/>
            <a:ext cx="7872412" cy="5338763"/>
          </a:xfrm>
        </p:spPr>
        <p:txBody>
          <a:bodyPr>
            <a:normAutofit fontScale="85000" lnSpcReduction="20000"/>
          </a:bodyPr>
          <a:lstStyle/>
          <a:p>
            <a:endParaRPr lang="en-GB" dirty="0"/>
          </a:p>
          <a:p>
            <a:r>
              <a:rPr lang="en-GB" sz="4400" dirty="0">
                <a:solidFill>
                  <a:srgbClr val="CC0070"/>
                </a:solidFill>
              </a:rPr>
              <a:t>16</a:t>
            </a:r>
            <a:r>
              <a:rPr lang="en-GB" sz="4400" baseline="30000" dirty="0">
                <a:solidFill>
                  <a:srgbClr val="CC0070"/>
                </a:solidFill>
              </a:rPr>
              <a:t>th</a:t>
            </a:r>
            <a:r>
              <a:rPr lang="en-GB" sz="4400" dirty="0">
                <a:solidFill>
                  <a:srgbClr val="CC0070"/>
                </a:solidFill>
              </a:rPr>
              <a:t> October 2024 9.30-1pm</a:t>
            </a:r>
          </a:p>
          <a:p>
            <a:r>
              <a:rPr lang="en-GB" sz="4400" dirty="0">
                <a:solidFill>
                  <a:srgbClr val="CC0070"/>
                </a:solidFill>
              </a:rPr>
              <a:t>Last 1000 days Phase 2</a:t>
            </a:r>
          </a:p>
          <a:p>
            <a:r>
              <a:rPr lang="en-GB" sz="4400" dirty="0">
                <a:solidFill>
                  <a:srgbClr val="CC0070"/>
                </a:solidFill>
              </a:rPr>
              <a:t>Trinity Hospice</a:t>
            </a:r>
          </a:p>
          <a:p>
            <a:r>
              <a:rPr lang="en-GB" sz="4400" dirty="0">
                <a:solidFill>
                  <a:srgbClr val="CC0070"/>
                </a:solidFill>
              </a:rPr>
              <a:t>To book a space please email</a:t>
            </a:r>
          </a:p>
          <a:p>
            <a:r>
              <a:rPr lang="en-GB" sz="4400" dirty="0">
                <a:solidFill>
                  <a:srgbClr val="CC0070"/>
                </a:solidFill>
              </a:rPr>
              <a:t>anna.dallow@nhs.net</a:t>
            </a:r>
          </a:p>
          <a:p>
            <a:endParaRPr lang="en-GB" sz="4400" dirty="0"/>
          </a:p>
          <a:p>
            <a:r>
              <a:rPr lang="en-GB" sz="4400" dirty="0">
                <a:solidFill>
                  <a:srgbClr val="00A499"/>
                </a:solidFill>
              </a:rPr>
              <a:t>Phase 3, are you interested?</a:t>
            </a:r>
          </a:p>
          <a:p>
            <a:r>
              <a:rPr lang="en-GB" sz="4400" dirty="0">
                <a:solidFill>
                  <a:srgbClr val="00A499"/>
                </a:solidFill>
              </a:rPr>
              <a:t>anna.dallow@nhs.net</a:t>
            </a:r>
          </a:p>
        </p:txBody>
      </p:sp>
    </p:spTree>
    <p:extLst>
      <p:ext uri="{BB962C8B-B14F-4D97-AF65-F5344CB8AC3E}">
        <p14:creationId xmlns:p14="http://schemas.microsoft.com/office/powerpoint/2010/main" val="2508480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80167"/>
            <a:ext cx="1437305" cy="1196401"/>
          </a:xfrm>
          <a:prstGeom prst="rect">
            <a:avLst/>
          </a:prstGeom>
        </p:spPr>
      </p:pic>
      <p:sp>
        <p:nvSpPr>
          <p:cNvPr id="5" name="TextBox 4"/>
          <p:cNvSpPr txBox="1"/>
          <p:nvPr/>
        </p:nvSpPr>
        <p:spPr>
          <a:xfrm>
            <a:off x="827584" y="428687"/>
            <a:ext cx="7272808"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150" normalizeH="0" baseline="0" noProof="0" dirty="0">
                <a:ln>
                  <a:noFill/>
                </a:ln>
                <a:solidFill>
                  <a:srgbClr val="009AA7"/>
                </a:solidFill>
                <a:effectLst/>
                <a:uLnTx/>
                <a:uFillTx/>
                <a:latin typeface="Arial" panose="020B0604020202020204" pitchFamily="34" charset="0"/>
                <a:ea typeface="+mn-ea"/>
                <a:cs typeface="Arial" panose="020B0604020202020204" pitchFamily="34" charset="0"/>
              </a:rPr>
              <a:t>Personalised Care and Support Plans and Advance Care Plans</a:t>
            </a:r>
          </a:p>
        </p:txBody>
      </p:sp>
      <p:sp>
        <p:nvSpPr>
          <p:cNvPr id="6" name="TextBox 5"/>
          <p:cNvSpPr txBox="1"/>
          <p:nvPr/>
        </p:nvSpPr>
        <p:spPr>
          <a:xfrm>
            <a:off x="718652" y="1376139"/>
            <a:ext cx="5472608"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AA175B"/>
                </a:solidFill>
                <a:effectLst/>
                <a:uLnTx/>
                <a:uFillTx/>
                <a:latin typeface="Arial" panose="020B0604020202020204" pitchFamily="34" charset="0"/>
                <a:ea typeface="+mn-ea"/>
                <a:cs typeface="Arial" panose="020B0604020202020204" pitchFamily="34" charset="0"/>
              </a:rPr>
              <a:t>Lucy </a:t>
            </a:r>
            <a:r>
              <a:rPr kumimoji="0" lang="en-GB" sz="1200" b="0" i="0" u="none" strike="noStrike" kern="1200" cap="none" spc="0" normalizeH="0" baseline="0" noProof="0" dirty="0" err="1">
                <a:ln>
                  <a:noFill/>
                </a:ln>
                <a:solidFill>
                  <a:srgbClr val="AA175B"/>
                </a:solidFill>
                <a:effectLst/>
                <a:uLnTx/>
                <a:uFillTx/>
                <a:latin typeface="Arial" panose="020B0604020202020204" pitchFamily="34" charset="0"/>
                <a:ea typeface="+mn-ea"/>
                <a:cs typeface="Arial" panose="020B0604020202020204" pitchFamily="34" charset="0"/>
              </a:rPr>
              <a:t>Cardwell,</a:t>
            </a:r>
            <a:r>
              <a:rPr kumimoji="0" lang="en-GB" sz="1200" b="0" i="0" u="none" strike="noStrike" kern="1200" cap="none" spc="0" normalizeH="0" baseline="0" noProof="0" dirty="0">
                <a:ln>
                  <a:noFill/>
                </a:ln>
                <a:solidFill>
                  <a:srgbClr val="AA175B"/>
                </a:solidFill>
                <a:effectLst/>
                <a:uLnTx/>
                <a:uFillTx/>
                <a:latin typeface="Arial" panose="020B0604020202020204" pitchFamily="34" charset="0"/>
                <a:ea typeface="+mn-ea"/>
                <a:cs typeface="Arial" panose="020B0604020202020204" pitchFamily="34" charset="0"/>
              </a:rPr>
              <a:t> </a:t>
            </a:r>
            <a:r>
              <a:rPr lang="en-GB" sz="1200" dirty="0">
                <a:solidFill>
                  <a:srgbClr val="AA175B"/>
                </a:solidFill>
                <a:latin typeface="Arial" panose="020B0604020202020204" pitchFamily="34" charset="0"/>
                <a:cs typeface="Arial" panose="020B0604020202020204" pitchFamily="34" charset="0"/>
              </a:rPr>
              <a:t>Frailty ACP at Trinity Hospice </a:t>
            </a:r>
            <a:endParaRPr kumimoji="0" lang="en-GB" sz="1200" b="0" i="0" u="none" strike="noStrike" kern="1200" cap="none" spc="0" normalizeH="0" baseline="0" noProof="0" dirty="0">
              <a:ln>
                <a:noFill/>
              </a:ln>
              <a:solidFill>
                <a:srgbClr val="AA175B"/>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2764C06-5EC1-4AE9-D15E-A3B0CB48A973}"/>
              </a:ext>
            </a:extLst>
          </p:cNvPr>
          <p:cNvSpPr txBox="1"/>
          <p:nvPr/>
        </p:nvSpPr>
        <p:spPr>
          <a:xfrm>
            <a:off x="525439" y="1721266"/>
            <a:ext cx="7272808" cy="3293209"/>
          </a:xfrm>
          <a:prstGeom prst="rect">
            <a:avLst/>
          </a:prstGeom>
          <a:noFill/>
        </p:spPr>
        <p:txBody>
          <a:bodyPr wrap="square" lIns="91440" tIns="45720" rIns="91440" bIns="45720" rtlCol="0" anchor="t">
            <a:spAutoFit/>
          </a:bodyPr>
          <a:lstStyle/>
          <a:p>
            <a:pPr fontAlgn="base">
              <a:spcBef>
                <a:spcPct val="0"/>
              </a:spcBef>
              <a:spcAft>
                <a:spcPct val="0"/>
              </a:spcAft>
              <a:defRPr/>
            </a:pPr>
            <a:r>
              <a:rPr kumimoji="0" lang="en-GB"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Aimed at supporting Care Homes and PCN’s to reduce avoidable admissions into ED for frail and palliative patients</a:t>
            </a:r>
          </a:p>
          <a:p>
            <a:pPr fontAlgn="base">
              <a:spcBef>
                <a:spcPct val="0"/>
              </a:spcBef>
              <a:spcAft>
                <a:spcPct val="0"/>
              </a:spcAft>
              <a:defRPr/>
            </a:pP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Working closely with the Lytham St Anne’s PCN Care Home Team and Care Home’s in LSA</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 Re-design of the current care plan and advance care plan document to focus on clinical risks for high-risk residents recently discharged from hospital</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 Currently on Version 3 of PCSP </a:t>
            </a:r>
          </a:p>
          <a:p>
            <a:endParaRPr lang="en-GB" sz="1600" dirty="0">
              <a:solidFill>
                <a:srgbClr val="000000"/>
              </a:solidFill>
              <a:latin typeface="Arial" panose="020B0604020202020204" pitchFamily="34" charset="0"/>
              <a:cs typeface="Arial" panose="020B0604020202020204" pitchFamily="34" charset="0"/>
            </a:endParaRPr>
          </a:p>
          <a:p>
            <a:pPr marL="285750" indent="-285750">
              <a:buFont typeface="Calibri"/>
              <a:buChar char="-"/>
            </a:pPr>
            <a:r>
              <a:rPr lang="en-GB" sz="1600" dirty="0">
                <a:solidFill>
                  <a:srgbClr val="000000"/>
                </a:solidFill>
                <a:latin typeface="Arial"/>
                <a:cs typeface="Arial"/>
              </a:rPr>
              <a:t>Education for care home staff</a:t>
            </a:r>
            <a:endParaRPr lang="en-GB" sz="16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GB" sz="1600" dirty="0">
              <a:solidFill>
                <a:srgbClr val="AA175B"/>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A2DD4E3-113A-FFBB-8907-5BD72EC01373}"/>
              </a:ext>
            </a:extLst>
          </p:cNvPr>
          <p:cNvPicPr>
            <a:picLocks noChangeAspect="1"/>
          </p:cNvPicPr>
          <p:nvPr/>
        </p:nvPicPr>
        <p:blipFill>
          <a:blip r:embed="rId3"/>
          <a:stretch>
            <a:fillRect/>
          </a:stretch>
        </p:blipFill>
        <p:spPr>
          <a:xfrm>
            <a:off x="4903732" y="4875712"/>
            <a:ext cx="4071455" cy="1918490"/>
          </a:xfrm>
          <a:prstGeom prst="rect">
            <a:avLst/>
          </a:prstGeom>
        </p:spPr>
      </p:pic>
      <p:pic>
        <p:nvPicPr>
          <p:cNvPr id="8" name="Picture 7">
            <a:extLst>
              <a:ext uri="{FF2B5EF4-FFF2-40B4-BE49-F238E27FC236}">
                <a16:creationId xmlns:a16="http://schemas.microsoft.com/office/drawing/2014/main" id="{B889EF62-D472-DA7D-0478-21960D0533BE}"/>
              </a:ext>
            </a:extLst>
          </p:cNvPr>
          <p:cNvPicPr>
            <a:picLocks noChangeAspect="1"/>
          </p:cNvPicPr>
          <p:nvPr/>
        </p:nvPicPr>
        <p:blipFill>
          <a:blip r:embed="rId4"/>
          <a:stretch>
            <a:fillRect/>
          </a:stretch>
        </p:blipFill>
        <p:spPr>
          <a:xfrm>
            <a:off x="1331855" y="4949657"/>
            <a:ext cx="3571878" cy="1844545"/>
          </a:xfrm>
          <a:prstGeom prst="rect">
            <a:avLst/>
          </a:prstGeom>
        </p:spPr>
      </p:pic>
    </p:spTree>
    <p:extLst>
      <p:ext uri="{BB962C8B-B14F-4D97-AF65-F5344CB8AC3E}">
        <p14:creationId xmlns:p14="http://schemas.microsoft.com/office/powerpoint/2010/main" val="2084414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9227-7D77-9294-E5FC-ADBB25D8ECAD}"/>
              </a:ext>
            </a:extLst>
          </p:cNvPr>
          <p:cNvSpPr>
            <a:spLocks noGrp="1"/>
          </p:cNvSpPr>
          <p:nvPr>
            <p:ph type="title"/>
          </p:nvPr>
        </p:nvSpPr>
        <p:spPr/>
        <p:txBody>
          <a:bodyPr/>
          <a:lstStyle/>
          <a:p>
            <a:r>
              <a:rPr lang="en-GB" dirty="0"/>
              <a:t>Advance Care Planning </a:t>
            </a:r>
          </a:p>
        </p:txBody>
      </p:sp>
      <p:sp>
        <p:nvSpPr>
          <p:cNvPr id="3" name="Content Placeholder 2">
            <a:extLst>
              <a:ext uri="{FF2B5EF4-FFF2-40B4-BE49-F238E27FC236}">
                <a16:creationId xmlns:a16="http://schemas.microsoft.com/office/drawing/2014/main" id="{6CF4C4AB-153D-8D92-C9EA-B02404F4C520}"/>
              </a:ext>
            </a:extLst>
          </p:cNvPr>
          <p:cNvSpPr>
            <a:spLocks noGrp="1"/>
          </p:cNvSpPr>
          <p:nvPr>
            <p:ph idx="1"/>
          </p:nvPr>
        </p:nvSpPr>
        <p:spPr/>
        <p:txBody>
          <a:bodyPr vert="horz" lIns="91440" tIns="45720" rIns="91440" bIns="45720" rtlCol="0" anchor="t">
            <a:normAutofit/>
          </a:bodyPr>
          <a:lstStyle/>
          <a:p>
            <a:pPr marL="212090" indent="-212090">
              <a:buFont typeface="Arial"/>
              <a:buChar char="•"/>
            </a:pPr>
            <a:r>
              <a:rPr lang="en-GB" sz="1200" dirty="0">
                <a:latin typeface="Calibri Light"/>
                <a:cs typeface="Calibri Light"/>
              </a:rPr>
              <a:t>Since the launch of version 1 there has been a 196% increase on PCSP's in April 2024 compared to April 2023</a:t>
            </a:r>
          </a:p>
          <a:p>
            <a:pPr marL="212090" indent="-212090">
              <a:buFont typeface="Arial"/>
              <a:buChar char="•"/>
            </a:pPr>
            <a:endParaRPr lang="en-GB" sz="1200" dirty="0">
              <a:latin typeface="Calibri Light"/>
              <a:cs typeface="Calibri Light"/>
            </a:endParaRPr>
          </a:p>
          <a:p>
            <a:pPr marL="212090" indent="-212090">
              <a:buFont typeface="Arial"/>
              <a:buChar char="•"/>
            </a:pPr>
            <a:r>
              <a:rPr lang="en-GB" sz="1200" dirty="0">
                <a:latin typeface="Calibri Light"/>
                <a:cs typeface="Calibri Light"/>
              </a:rPr>
              <a:t>This means that more residents have a comprehensive care plan which includes identified clinical risks for those at risk of hospital admission- giving the carers information on these risks will empower them to recognise the soft signs of deterioration and prompt them to escalate to the care home teams earlier.  It also includes advance care planning conversations - meaning carers are talking to residents about what they wish for the future and where they wish to be cared for.</a:t>
            </a:r>
            <a:br>
              <a:rPr lang="en-GB" sz="1200" dirty="0">
                <a:latin typeface="Calibri Light"/>
                <a:cs typeface="Calibri Light"/>
              </a:rPr>
            </a:br>
            <a:endParaRPr lang="en-GB" sz="1200" dirty="0">
              <a:latin typeface="Calibri Light"/>
              <a:cs typeface="Calibri Light"/>
            </a:endParaRPr>
          </a:p>
          <a:p>
            <a:pPr>
              <a:buFont typeface="Arial"/>
              <a:buChar char="•"/>
            </a:pPr>
            <a:r>
              <a:rPr lang="en-GB" sz="1200" dirty="0">
                <a:latin typeface="Calibri Light"/>
                <a:cs typeface="Calibri Light"/>
              </a:rPr>
              <a:t>April 2023 = 6 PCSP's completed</a:t>
            </a:r>
            <a:endParaRPr lang="en-US" sz="1200" dirty="0">
              <a:latin typeface="Calibri Light"/>
              <a:cs typeface="Calibri Light"/>
            </a:endParaRPr>
          </a:p>
          <a:p>
            <a:pPr>
              <a:buFont typeface="Arial"/>
              <a:buChar char="•"/>
            </a:pPr>
            <a:r>
              <a:rPr lang="en-GB" sz="1200" dirty="0">
                <a:latin typeface="Calibri Light"/>
                <a:cs typeface="Calibri Light"/>
              </a:rPr>
              <a:t>April 2024 = 400 PCSP's completed</a:t>
            </a:r>
            <a:endParaRPr lang="en-US" sz="1200" dirty="0">
              <a:latin typeface="Calibri Light"/>
              <a:cs typeface="Calibri Light"/>
            </a:endParaRPr>
          </a:p>
          <a:p>
            <a:pPr>
              <a:buFont typeface="Arial"/>
              <a:buChar char="•"/>
            </a:pPr>
            <a:endParaRPr lang="en-GB" sz="1200" dirty="0">
              <a:latin typeface="Calibri Light"/>
              <a:cs typeface="Calibri Light"/>
            </a:endParaRPr>
          </a:p>
          <a:p>
            <a:pPr>
              <a:buFont typeface="Arial"/>
              <a:buChar char="•"/>
            </a:pPr>
            <a:r>
              <a:rPr lang="en-GB" sz="1200" dirty="0">
                <a:latin typeface="Calibri Light"/>
                <a:cs typeface="Calibri Light"/>
              </a:rPr>
              <a:t>May 2023 = 207 PCSP's completed</a:t>
            </a:r>
            <a:endParaRPr lang="en-US" sz="1200" dirty="0">
              <a:latin typeface="Calibri Light"/>
              <a:cs typeface="Calibri Light"/>
            </a:endParaRPr>
          </a:p>
          <a:p>
            <a:pPr>
              <a:buFont typeface="Arial"/>
              <a:buChar char="•"/>
            </a:pPr>
            <a:r>
              <a:rPr lang="en-GB" sz="1200" dirty="0">
                <a:latin typeface="Calibri Light"/>
                <a:cs typeface="Calibri Light"/>
              </a:rPr>
              <a:t>May 2024 = 397 PCSP's completed</a:t>
            </a:r>
            <a:endParaRPr lang="en-US" sz="1200" dirty="0">
              <a:latin typeface="Calibri Light"/>
              <a:cs typeface="Calibri Light"/>
            </a:endParaRPr>
          </a:p>
          <a:p>
            <a:pPr>
              <a:buFont typeface="Arial"/>
              <a:buChar char="•"/>
            </a:pPr>
            <a:endParaRPr lang="en-GB" sz="1900" dirty="0">
              <a:latin typeface="Calibri Light"/>
              <a:cs typeface="Calibri Light"/>
            </a:endParaRPr>
          </a:p>
          <a:p>
            <a:pPr marL="0" indent="0">
              <a:buNone/>
            </a:pPr>
            <a:endParaRPr lang="en-GB" dirty="0">
              <a:cs typeface="Calibri"/>
            </a:endParaRPr>
          </a:p>
        </p:txBody>
      </p:sp>
      <p:pic>
        <p:nvPicPr>
          <p:cNvPr id="5" name="Picture 2" descr="A screenshot of a graph&#10;&#10;Description automatically generated">
            <a:extLst>
              <a:ext uri="{FF2B5EF4-FFF2-40B4-BE49-F238E27FC236}">
                <a16:creationId xmlns:a16="http://schemas.microsoft.com/office/drawing/2014/main" id="{70D82950-5B73-06AF-E7F1-646AC3B4B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996" y="3863051"/>
            <a:ext cx="6010508" cy="1496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A screenshot of a calendar&#10;&#10;Description automatically generated">
            <a:extLst>
              <a:ext uri="{FF2B5EF4-FFF2-40B4-BE49-F238E27FC236}">
                <a16:creationId xmlns:a16="http://schemas.microsoft.com/office/drawing/2014/main" id="{3B60E42B-B094-090B-D2F8-2F3F7DED5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11" y="5631781"/>
            <a:ext cx="7901478" cy="49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10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660FA9-67AB-BE7A-05A6-76C404113103}"/>
              </a:ext>
            </a:extLst>
          </p:cNvPr>
          <p:cNvPicPr>
            <a:picLocks noGrp="1" noChangeAspect="1"/>
          </p:cNvPicPr>
          <p:nvPr>
            <p:ph idx="1"/>
          </p:nvPr>
        </p:nvPicPr>
        <p:blipFill>
          <a:blip r:embed="rId2"/>
          <a:srcRect t="26230"/>
          <a:stretch/>
        </p:blipFill>
        <p:spPr>
          <a:xfrm>
            <a:off x="-2285" y="1271588"/>
            <a:ext cx="9143999" cy="5586412"/>
          </a:xfrm>
          <a:prstGeom prst="rect">
            <a:avLst/>
          </a:prstGeom>
        </p:spPr>
      </p:pic>
      <p:sp>
        <p:nvSpPr>
          <p:cNvPr id="2" name="Title 1">
            <a:extLst>
              <a:ext uri="{FF2B5EF4-FFF2-40B4-BE49-F238E27FC236}">
                <a16:creationId xmlns:a16="http://schemas.microsoft.com/office/drawing/2014/main" id="{BC5BBFC3-85D3-E6B9-DD22-7189B7CF8C94}"/>
              </a:ext>
            </a:extLst>
          </p:cNvPr>
          <p:cNvSpPr>
            <a:spLocks noGrp="1"/>
          </p:cNvSpPr>
          <p:nvPr>
            <p:ph type="title"/>
          </p:nvPr>
        </p:nvSpPr>
        <p:spPr>
          <a:xfrm>
            <a:off x="822960" y="1101412"/>
            <a:ext cx="7543800" cy="2681084"/>
          </a:xfrm>
          <a:effectLst>
            <a:outerShdw blurRad="50800" dist="38100" dir="2700000" algn="tl" rotWithShape="0">
              <a:prstClr val="black">
                <a:alpha val="40000"/>
              </a:prstClr>
            </a:outerShdw>
          </a:effectLst>
        </p:spPr>
        <p:txBody>
          <a:bodyPr vert="horz" lIns="68580" tIns="34290" rIns="68580" bIns="34290" rtlCol="0" anchor="b">
            <a:normAutofit/>
          </a:bodyPr>
          <a:lstStyle/>
          <a:p>
            <a:pPr algn="ctr"/>
            <a:r>
              <a:rPr lang="en-US" sz="3900" dirty="0">
                <a:solidFill>
                  <a:srgbClr val="FFFFFF"/>
                </a:solidFill>
              </a:rPr>
              <a:t>ACP Resident, family and carer workshop </a:t>
            </a:r>
          </a:p>
        </p:txBody>
      </p:sp>
    </p:spTree>
    <p:extLst>
      <p:ext uri="{BB962C8B-B14F-4D97-AF65-F5344CB8AC3E}">
        <p14:creationId xmlns:p14="http://schemas.microsoft.com/office/powerpoint/2010/main" val="355775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AEC56-9825-409C-95A8-7183DA002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19" y="6381328"/>
            <a:ext cx="2532389" cy="273383"/>
          </a:xfrm>
          <a:prstGeom prst="rect">
            <a:avLst/>
          </a:prstGeom>
        </p:spPr>
      </p:pic>
      <p:pic>
        <p:nvPicPr>
          <p:cNvPr id="3" name="Picture 2">
            <a:extLst>
              <a:ext uri="{FF2B5EF4-FFF2-40B4-BE49-F238E27FC236}">
                <a16:creationId xmlns:a16="http://schemas.microsoft.com/office/drawing/2014/main" id="{C07E95F2-5FF2-44D8-E8C7-184863E81195}"/>
              </a:ext>
            </a:extLst>
          </p:cNvPr>
          <p:cNvPicPr>
            <a:picLocks noChangeAspect="1"/>
          </p:cNvPicPr>
          <p:nvPr/>
        </p:nvPicPr>
        <p:blipFill rotWithShape="1">
          <a:blip r:embed="rId4"/>
          <a:srcRect l="19288" t="36422" r="714" b="38559"/>
          <a:stretch/>
        </p:blipFill>
        <p:spPr>
          <a:xfrm>
            <a:off x="161508" y="3429614"/>
            <a:ext cx="8820981" cy="1529975"/>
          </a:xfrm>
          <a:prstGeom prst="rect">
            <a:avLst/>
          </a:prstGeom>
        </p:spPr>
      </p:pic>
      <p:sp>
        <p:nvSpPr>
          <p:cNvPr id="4" name="TextBox 3">
            <a:extLst>
              <a:ext uri="{FF2B5EF4-FFF2-40B4-BE49-F238E27FC236}">
                <a16:creationId xmlns:a16="http://schemas.microsoft.com/office/drawing/2014/main" id="{B60BA409-E415-35E1-6DEB-C81076908D8F}"/>
              </a:ext>
            </a:extLst>
          </p:cNvPr>
          <p:cNvSpPr txBox="1"/>
          <p:nvPr/>
        </p:nvSpPr>
        <p:spPr>
          <a:xfrm>
            <a:off x="1274606" y="203289"/>
            <a:ext cx="6594787" cy="707886"/>
          </a:xfrm>
          <a:prstGeom prst="rect">
            <a:avLst/>
          </a:prstGeom>
          <a:noFill/>
        </p:spPr>
        <p:txBody>
          <a:bodyPr wrap="square" rtlCol="0">
            <a:spAutoFit/>
          </a:bodyPr>
          <a:lstStyle/>
          <a:p>
            <a:pPr algn="ctr"/>
            <a:r>
              <a:rPr lang="en-GB" sz="4000">
                <a:solidFill>
                  <a:srgbClr val="41B6E6"/>
                </a:solidFill>
                <a:latin typeface="Arial"/>
                <a:cs typeface="Arial"/>
              </a:rPr>
              <a:t>Our Mission</a:t>
            </a:r>
          </a:p>
        </p:txBody>
      </p:sp>
      <p:sp>
        <p:nvSpPr>
          <p:cNvPr id="5" name="TextBox 4">
            <a:extLst>
              <a:ext uri="{FF2B5EF4-FFF2-40B4-BE49-F238E27FC236}">
                <a16:creationId xmlns:a16="http://schemas.microsoft.com/office/drawing/2014/main" id="{EB18C295-FF3E-BF1E-4D90-0BF8D3ECB47E}"/>
              </a:ext>
            </a:extLst>
          </p:cNvPr>
          <p:cNvSpPr txBox="1"/>
          <p:nvPr/>
        </p:nvSpPr>
        <p:spPr>
          <a:xfrm>
            <a:off x="469213" y="1722745"/>
            <a:ext cx="7992889" cy="1077218"/>
          </a:xfrm>
          <a:prstGeom prst="rect">
            <a:avLst/>
          </a:prstGeom>
          <a:noFill/>
        </p:spPr>
        <p:txBody>
          <a:bodyPr wrap="square" rtlCol="0">
            <a:spAutoFit/>
          </a:bodyPr>
          <a:lstStyle/>
          <a:p>
            <a:pPr algn="ctr"/>
            <a:r>
              <a:rPr lang="en-GB" sz="3200">
                <a:solidFill>
                  <a:srgbClr val="0070C0"/>
                </a:solidFill>
                <a:latin typeface="Arial" panose="020B0604020202020204" pitchFamily="34" charset="0"/>
                <a:cs typeface="Arial" panose="020B0604020202020204" pitchFamily="34" charset="0"/>
              </a:rPr>
              <a:t>To deliver safe, effective, sustainable care for everyone, every day.</a:t>
            </a:r>
          </a:p>
        </p:txBody>
      </p:sp>
    </p:spTree>
    <p:extLst>
      <p:ext uri="{BB962C8B-B14F-4D97-AF65-F5344CB8AC3E}">
        <p14:creationId xmlns:p14="http://schemas.microsoft.com/office/powerpoint/2010/main" val="384716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2F9C-5175-53AB-B5AE-9245F9DD72AB}"/>
              </a:ext>
            </a:extLst>
          </p:cNvPr>
          <p:cNvSpPr>
            <a:spLocks noGrp="1"/>
          </p:cNvSpPr>
          <p:nvPr>
            <p:ph type="title"/>
          </p:nvPr>
        </p:nvSpPr>
        <p:spPr/>
        <p:txBody>
          <a:bodyPr/>
          <a:lstStyle/>
          <a:p>
            <a:r>
              <a:rPr lang="en-GB" dirty="0">
                <a:cs typeface="Calibri"/>
              </a:rPr>
              <a:t>Advance Care Planning </a:t>
            </a:r>
            <a:endParaRPr lang="en-US" dirty="0">
              <a:cs typeface="Calibri"/>
            </a:endParaRPr>
          </a:p>
        </p:txBody>
      </p:sp>
      <p:sp>
        <p:nvSpPr>
          <p:cNvPr id="3" name="Content Placeholder 2">
            <a:extLst>
              <a:ext uri="{FF2B5EF4-FFF2-40B4-BE49-F238E27FC236}">
                <a16:creationId xmlns:a16="http://schemas.microsoft.com/office/drawing/2014/main" id="{569889C0-A0B0-FEF8-8538-B4A44461D9E8}"/>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PCN Care Home Team have changed their practice on discharge reviews</a:t>
            </a:r>
          </a:p>
          <a:p>
            <a:endParaRPr lang="en-US" dirty="0">
              <a:cs typeface="Calibri"/>
            </a:endParaRPr>
          </a:p>
          <a:p>
            <a:r>
              <a:rPr lang="en-US" dirty="0">
                <a:cs typeface="Calibri"/>
              </a:rPr>
              <a:t>Process mapping with the teams</a:t>
            </a:r>
          </a:p>
          <a:p>
            <a:endParaRPr lang="en-US" dirty="0">
              <a:cs typeface="Calibri"/>
            </a:endParaRPr>
          </a:p>
          <a:p>
            <a:r>
              <a:rPr lang="en-US" dirty="0">
                <a:cs typeface="Calibri"/>
              </a:rPr>
              <a:t>Share the learning with other PCN's and Care Homes</a:t>
            </a:r>
          </a:p>
          <a:p>
            <a:endParaRPr lang="en-US" dirty="0">
              <a:cs typeface="Calibri"/>
            </a:endParaRPr>
          </a:p>
          <a:p>
            <a:r>
              <a:rPr lang="en-US" dirty="0">
                <a:cs typeface="Calibri"/>
              </a:rPr>
              <a:t>Lucy.cardwell1@nhs.net</a:t>
            </a:r>
          </a:p>
        </p:txBody>
      </p:sp>
    </p:spTree>
    <p:extLst>
      <p:ext uri="{BB962C8B-B14F-4D97-AF65-F5344CB8AC3E}">
        <p14:creationId xmlns:p14="http://schemas.microsoft.com/office/powerpoint/2010/main" val="88921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circle&#10;&#10;Description automatically generated">
            <a:extLst>
              <a:ext uri="{FF2B5EF4-FFF2-40B4-BE49-F238E27FC236}">
                <a16:creationId xmlns:a16="http://schemas.microsoft.com/office/drawing/2014/main" id="{0C788FD7-B606-493E-A36F-D46AFE66AA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27" b="27231"/>
          <a:stretch/>
        </p:blipFill>
        <p:spPr>
          <a:xfrm>
            <a:off x="0" y="5589240"/>
            <a:ext cx="9144000" cy="1268760"/>
          </a:xfrm>
          <a:prstGeom prst="rect">
            <a:avLst/>
          </a:prstGeom>
        </p:spPr>
      </p:pic>
      <p:pic>
        <p:nvPicPr>
          <p:cNvPr id="8" name="Picture 7">
            <a:extLst>
              <a:ext uri="{FF2B5EF4-FFF2-40B4-BE49-F238E27FC236}">
                <a16:creationId xmlns:a16="http://schemas.microsoft.com/office/drawing/2014/main" id="{954AEC56-9825-409C-95A8-7183DA0021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19" y="6381328"/>
            <a:ext cx="2532389" cy="273383"/>
          </a:xfrm>
          <a:prstGeom prst="rect">
            <a:avLst/>
          </a:prstGeom>
        </p:spPr>
      </p:pic>
      <p:sp>
        <p:nvSpPr>
          <p:cNvPr id="4" name="TextBox 3">
            <a:extLst>
              <a:ext uri="{FF2B5EF4-FFF2-40B4-BE49-F238E27FC236}">
                <a16:creationId xmlns:a16="http://schemas.microsoft.com/office/drawing/2014/main" id="{B60BA409-E415-35E1-6DEB-C81076908D8F}"/>
              </a:ext>
            </a:extLst>
          </p:cNvPr>
          <p:cNvSpPr txBox="1"/>
          <p:nvPr/>
        </p:nvSpPr>
        <p:spPr>
          <a:xfrm>
            <a:off x="1274606" y="618859"/>
            <a:ext cx="6594787" cy="923330"/>
          </a:xfrm>
          <a:prstGeom prst="rect">
            <a:avLst/>
          </a:prstGeom>
          <a:noFill/>
        </p:spPr>
        <p:txBody>
          <a:bodyPr wrap="square" rtlCol="0">
            <a:spAutoFit/>
          </a:bodyPr>
          <a:lstStyle/>
          <a:p>
            <a:pPr algn="ctr"/>
            <a:r>
              <a:rPr lang="en-GB" sz="5400" b="1">
                <a:solidFill>
                  <a:srgbClr val="0072BC"/>
                </a:solidFill>
                <a:latin typeface="Arial" panose="020B0604020202020204" pitchFamily="34" charset="0"/>
                <a:cs typeface="Arial" panose="020B0604020202020204" pitchFamily="34" charset="0"/>
              </a:rPr>
              <a:t>Our Aim</a:t>
            </a:r>
          </a:p>
        </p:txBody>
      </p:sp>
      <p:sp>
        <p:nvSpPr>
          <p:cNvPr id="5" name="TextBox 4">
            <a:extLst>
              <a:ext uri="{FF2B5EF4-FFF2-40B4-BE49-F238E27FC236}">
                <a16:creationId xmlns:a16="http://schemas.microsoft.com/office/drawing/2014/main" id="{64B4580A-B9A3-977A-8243-0A6DB5720AC8}"/>
              </a:ext>
            </a:extLst>
          </p:cNvPr>
          <p:cNvSpPr txBox="1"/>
          <p:nvPr/>
        </p:nvSpPr>
        <p:spPr>
          <a:xfrm>
            <a:off x="142997" y="1725449"/>
            <a:ext cx="6465420" cy="3785652"/>
          </a:xfrm>
          <a:prstGeom prst="rect">
            <a:avLst/>
          </a:prstGeom>
          <a:noFill/>
        </p:spPr>
        <p:txBody>
          <a:bodyPr wrap="square">
            <a:spAutoFit/>
          </a:bodyPr>
          <a:lstStyle/>
          <a:p>
            <a:pPr marL="0" indent="0">
              <a:buNone/>
            </a:pPr>
            <a:r>
              <a:rPr lang="en-GB" sz="4000">
                <a:solidFill>
                  <a:srgbClr val="41B6E6"/>
                </a:solidFill>
                <a:latin typeface="Arial" panose="020B0604020202020204" pitchFamily="34" charset="0"/>
                <a:cs typeface="Arial" panose="020B0604020202020204" pitchFamily="34" charset="0"/>
              </a:rPr>
              <a:t>Reducing unnecessary time care home residents spend in emergency healthcare settings in their last 1000 days of life by October 2024 </a:t>
            </a:r>
          </a:p>
        </p:txBody>
      </p:sp>
      <p:pic>
        <p:nvPicPr>
          <p:cNvPr id="10" name="Graphic 9" descr="Bullseye with solid fill">
            <a:extLst>
              <a:ext uri="{FF2B5EF4-FFF2-40B4-BE49-F238E27FC236}">
                <a16:creationId xmlns:a16="http://schemas.microsoft.com/office/drawing/2014/main" id="{6CB941F5-CDC9-FBB6-A199-DE7840E8D4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17885" y="2180492"/>
            <a:ext cx="3126115" cy="3126115"/>
          </a:xfrm>
          <a:prstGeom prst="rect">
            <a:avLst/>
          </a:prstGeom>
        </p:spPr>
      </p:pic>
    </p:spTree>
    <p:extLst>
      <p:ext uri="{BB962C8B-B14F-4D97-AF65-F5344CB8AC3E}">
        <p14:creationId xmlns:p14="http://schemas.microsoft.com/office/powerpoint/2010/main" val="98192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27421-5991-60BB-E2A2-FAC45AB8065F}"/>
              </a:ext>
            </a:extLst>
          </p:cNvPr>
          <p:cNvPicPr>
            <a:picLocks noChangeAspect="1"/>
          </p:cNvPicPr>
          <p:nvPr/>
        </p:nvPicPr>
        <p:blipFill>
          <a:blip r:embed="rId2"/>
          <a:stretch>
            <a:fillRect/>
          </a:stretch>
        </p:blipFill>
        <p:spPr>
          <a:xfrm>
            <a:off x="0" y="619501"/>
            <a:ext cx="9144000" cy="5618998"/>
          </a:xfrm>
          <a:prstGeom prst="rect">
            <a:avLst/>
          </a:prstGeom>
        </p:spPr>
      </p:pic>
    </p:spTree>
    <p:extLst>
      <p:ext uri="{BB962C8B-B14F-4D97-AF65-F5344CB8AC3E}">
        <p14:creationId xmlns:p14="http://schemas.microsoft.com/office/powerpoint/2010/main" val="3358399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19B42B7-D761-74EC-875E-5C886A5DFEB6}"/>
              </a:ext>
            </a:extLst>
          </p:cNvPr>
          <p:cNvGraphicFramePr>
            <a:graphicFrameLocks noChangeAspect="1"/>
          </p:cNvGraphicFramePr>
          <p:nvPr/>
        </p:nvGraphicFramePr>
        <p:xfrm>
          <a:off x="517495" y="939940"/>
          <a:ext cx="8109971" cy="4978122"/>
        </p:xfrm>
        <a:graphic>
          <a:graphicData uri="http://schemas.openxmlformats.org/presentationml/2006/ole">
            <mc:AlternateContent xmlns:mc="http://schemas.openxmlformats.org/markup-compatibility/2006">
              <mc:Choice xmlns:v="urn:schemas-microsoft-com:vml" Requires="v">
                <p:oleObj name="Macro-Enabled Worksheet" r:id="rId2" imgW="8286815" imgH="5086142" progId="Excel.SheetMacroEnabled.12">
                  <p:link updateAutomatic="1"/>
                </p:oleObj>
              </mc:Choice>
              <mc:Fallback>
                <p:oleObj name="Macro-Enabled Worksheet" r:id="rId2" imgW="8286815" imgH="5086142" progId="Excel.SheetMacroEnabled.12">
                  <p:link updateAutomatic="1"/>
                  <p:pic>
                    <p:nvPicPr>
                      <p:cNvPr id="2" name="Object 1">
                        <a:extLst>
                          <a:ext uri="{FF2B5EF4-FFF2-40B4-BE49-F238E27FC236}">
                            <a16:creationId xmlns:a16="http://schemas.microsoft.com/office/drawing/2014/main" id="{C19B42B7-D761-74EC-875E-5C886A5DFEB6}"/>
                          </a:ext>
                        </a:extLst>
                      </p:cNvPr>
                      <p:cNvPicPr/>
                      <p:nvPr/>
                    </p:nvPicPr>
                    <p:blipFill>
                      <a:blip r:embed="rId3"/>
                      <a:stretch>
                        <a:fillRect/>
                      </a:stretch>
                    </p:blipFill>
                    <p:spPr>
                      <a:xfrm>
                        <a:off x="517495" y="939940"/>
                        <a:ext cx="8109971" cy="4978122"/>
                      </a:xfrm>
                      <a:prstGeom prst="rect">
                        <a:avLst/>
                      </a:prstGeom>
                    </p:spPr>
                  </p:pic>
                </p:oleObj>
              </mc:Fallback>
            </mc:AlternateContent>
          </a:graphicData>
        </a:graphic>
      </p:graphicFrame>
    </p:spTree>
    <p:extLst>
      <p:ext uri="{BB962C8B-B14F-4D97-AF65-F5344CB8AC3E}">
        <p14:creationId xmlns:p14="http://schemas.microsoft.com/office/powerpoint/2010/main" val="167204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BE52-7ECF-B76A-A69E-0D5B8E849252}"/>
              </a:ext>
            </a:extLst>
          </p:cNvPr>
          <p:cNvSpPr>
            <a:spLocks noGrp="1"/>
          </p:cNvSpPr>
          <p:nvPr>
            <p:ph type="title"/>
          </p:nvPr>
        </p:nvSpPr>
        <p:spPr>
          <a:xfrm>
            <a:off x="812887" y="1638301"/>
            <a:ext cx="3468207" cy="1758948"/>
          </a:xfrm>
        </p:spPr>
        <p:txBody>
          <a:bodyPr vert="horz" lIns="68580" tIns="34290" rIns="68580" bIns="34290" rtlCol="0" anchor="b">
            <a:normAutofit fontScale="90000"/>
          </a:bodyPr>
          <a:lstStyle/>
          <a:p>
            <a:r>
              <a:rPr lang="en-US" b="1" kern="1200" cap="none">
                <a:ln w="3175" cmpd="sng">
                  <a:noFill/>
                </a:ln>
                <a:solidFill>
                  <a:schemeClr val="tx1">
                    <a:lumMod val="85000"/>
                    <a:lumOff val="15000"/>
                  </a:schemeClr>
                </a:solidFill>
                <a:effectLst/>
                <a:latin typeface="+mj-lt"/>
                <a:ea typeface="+mj-ea"/>
                <a:cs typeface="+mj-cs"/>
              </a:rPr>
              <a:t>Newfield Lodge Last 1000 days QI Collaborative </a:t>
            </a:r>
          </a:p>
        </p:txBody>
      </p:sp>
      <p:pic>
        <p:nvPicPr>
          <p:cNvPr id="25" name="Picture 24" descr="A group of men sitting on a bench&#10;&#10;Description automatically generated">
            <a:extLst>
              <a:ext uri="{FF2B5EF4-FFF2-40B4-BE49-F238E27FC236}">
                <a16:creationId xmlns:a16="http://schemas.microsoft.com/office/drawing/2014/main" id="{87B6D726-44CE-A337-84AB-A72718862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9" r="6" b="6"/>
          <a:stretch/>
        </p:blipFill>
        <p:spPr>
          <a:xfrm>
            <a:off x="4687363" y="1799626"/>
            <a:ext cx="1685588" cy="1285126"/>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B29B9A38-46FA-ADF3-D5D9-7EB7AFD20802}"/>
              </a:ext>
            </a:extLst>
          </p:cNvPr>
          <p:cNvPicPr>
            <a:picLocks noChangeAspect="1"/>
          </p:cNvPicPr>
          <p:nvPr/>
        </p:nvPicPr>
        <p:blipFill>
          <a:blip r:embed="rId4" cstate="print">
            <a:extLst>
              <a:ext uri="{28A0092B-C50C-407E-A947-70E740481C1C}">
                <a14:useLocalDpi xmlns:a14="http://schemas.microsoft.com/office/drawing/2010/main" val="0"/>
              </a:ext>
            </a:extLst>
          </a:blip>
          <a:srcRect l="21407" r="9508" b="-4"/>
          <a:stretch/>
        </p:blipFill>
        <p:spPr>
          <a:xfrm>
            <a:off x="4687363" y="3206606"/>
            <a:ext cx="1685588" cy="1829996"/>
          </a:xfrm>
          <a:prstGeom prst="rect">
            <a:avLst/>
          </a:prstGeom>
        </p:spPr>
      </p:pic>
      <p:pic>
        <p:nvPicPr>
          <p:cNvPr id="23" name="Picture 22" descr="A group of people wearing pirate hats&#10;&#10;Description automatically generated">
            <a:extLst>
              <a:ext uri="{FF2B5EF4-FFF2-40B4-BE49-F238E27FC236}">
                <a16:creationId xmlns:a16="http://schemas.microsoft.com/office/drawing/2014/main" id="{ABB7B2DB-531D-4EFC-A7B4-BEC2BA2144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37" b="-3"/>
          <a:stretch/>
        </p:blipFill>
        <p:spPr>
          <a:xfrm>
            <a:off x="6494961" y="1799626"/>
            <a:ext cx="1689982" cy="1857652"/>
          </a:xfrm>
          <a:prstGeom prst="rect">
            <a:avLst/>
          </a:prstGeom>
        </p:spPr>
      </p:pic>
      <p:pic>
        <p:nvPicPr>
          <p:cNvPr id="33" name="Picture 32" descr="A group of people in a room&#10;&#10;Description automatically generated">
            <a:extLst>
              <a:ext uri="{FF2B5EF4-FFF2-40B4-BE49-F238E27FC236}">
                <a16:creationId xmlns:a16="http://schemas.microsoft.com/office/drawing/2014/main" id="{74D48ECD-0E04-5300-174D-3E66F4F2BB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 r="4" b="4"/>
          <a:stretch/>
        </p:blipFill>
        <p:spPr>
          <a:xfrm rot="16200000">
            <a:off x="6709813" y="3561473"/>
            <a:ext cx="1261325" cy="1688931"/>
          </a:xfrm>
          <a:prstGeom prst="rect">
            <a:avLst/>
          </a:prstGeom>
        </p:spPr>
      </p:pic>
    </p:spTree>
    <p:extLst>
      <p:ext uri="{BB962C8B-B14F-4D97-AF65-F5344CB8AC3E}">
        <p14:creationId xmlns:p14="http://schemas.microsoft.com/office/powerpoint/2010/main" val="20141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F7DC-4D67-7298-25FD-249FA8F0F089}"/>
              </a:ext>
            </a:extLst>
          </p:cNvPr>
          <p:cNvSpPr>
            <a:spLocks noGrp="1"/>
          </p:cNvSpPr>
          <p:nvPr>
            <p:ph type="ctrTitle"/>
          </p:nvPr>
        </p:nvSpPr>
        <p:spPr>
          <a:xfrm>
            <a:off x="358485" y="1699022"/>
            <a:ext cx="3499139" cy="2830116"/>
          </a:xfrm>
        </p:spPr>
        <p:txBody>
          <a:bodyPr anchor="b">
            <a:normAutofit/>
          </a:bodyPr>
          <a:lstStyle/>
          <a:p>
            <a:pPr algn="l"/>
            <a:r>
              <a:rPr lang="en-GB" sz="3300" dirty="0"/>
              <a:t>AIM: Reduce resident falls by 25% by October 2024</a:t>
            </a:r>
            <a:br>
              <a:rPr lang="en-GB" sz="3300" dirty="0"/>
            </a:br>
            <a:endParaRPr lang="en-GB" sz="3300" dirty="0"/>
          </a:p>
        </p:txBody>
      </p:sp>
      <p:pic>
        <p:nvPicPr>
          <p:cNvPr id="4" name="Picture 3">
            <a:extLst>
              <a:ext uri="{FF2B5EF4-FFF2-40B4-BE49-F238E27FC236}">
                <a16:creationId xmlns:a16="http://schemas.microsoft.com/office/drawing/2014/main" id="{4B9042D7-BCA8-2294-5C9E-1CA0F3AC10F8}"/>
              </a:ext>
            </a:extLst>
          </p:cNvPr>
          <p:cNvPicPr>
            <a:picLocks noChangeAspect="1"/>
          </p:cNvPicPr>
          <p:nvPr/>
        </p:nvPicPr>
        <p:blipFill>
          <a:blip r:embed="rId2"/>
          <a:srcRect r="1" b="3367"/>
          <a:stretch/>
        </p:blipFill>
        <p:spPr>
          <a:xfrm>
            <a:off x="4200525" y="1699022"/>
            <a:ext cx="3499139" cy="2969254"/>
          </a:xfrm>
          <a:prstGeom prst="rect">
            <a:avLst/>
          </a:prstGeom>
        </p:spPr>
      </p:pic>
    </p:spTree>
    <p:extLst>
      <p:ext uri="{BB962C8B-B14F-4D97-AF65-F5344CB8AC3E}">
        <p14:creationId xmlns:p14="http://schemas.microsoft.com/office/powerpoint/2010/main" val="2273530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C352-9145-7B16-A3E7-282ADFD526AE}"/>
              </a:ext>
            </a:extLst>
          </p:cNvPr>
          <p:cNvSpPr>
            <a:spLocks noGrp="1"/>
          </p:cNvSpPr>
          <p:nvPr>
            <p:ph type="ctrTitle"/>
          </p:nvPr>
        </p:nvSpPr>
        <p:spPr>
          <a:xfrm>
            <a:off x="494476" y="1963477"/>
            <a:ext cx="2117939" cy="1401570"/>
          </a:xfrm>
        </p:spPr>
        <p:txBody>
          <a:bodyPr>
            <a:normAutofit/>
          </a:bodyPr>
          <a:lstStyle/>
          <a:p>
            <a:r>
              <a:rPr lang="en-GB" sz="2325"/>
              <a:t>Northlands care home </a:t>
            </a:r>
          </a:p>
        </p:txBody>
      </p:sp>
      <p:sp>
        <p:nvSpPr>
          <p:cNvPr id="3" name="Subtitle 2">
            <a:extLst>
              <a:ext uri="{FF2B5EF4-FFF2-40B4-BE49-F238E27FC236}">
                <a16:creationId xmlns:a16="http://schemas.microsoft.com/office/drawing/2014/main" id="{6734FDAB-E323-44FF-4C96-0AFA6D87F285}"/>
              </a:ext>
            </a:extLst>
          </p:cNvPr>
          <p:cNvSpPr>
            <a:spLocks noGrp="1"/>
          </p:cNvSpPr>
          <p:nvPr>
            <p:ph type="subTitle" idx="1"/>
          </p:nvPr>
        </p:nvSpPr>
        <p:spPr>
          <a:xfrm>
            <a:off x="494477" y="3505654"/>
            <a:ext cx="2117939" cy="1207982"/>
          </a:xfrm>
        </p:spPr>
        <p:txBody>
          <a:bodyPr>
            <a:normAutofit/>
          </a:bodyPr>
          <a:lstStyle/>
          <a:p>
            <a:r>
              <a:rPr lang="en-GB" sz="1200"/>
              <a:t>Summit Presentation</a:t>
            </a:r>
          </a:p>
        </p:txBody>
      </p:sp>
      <p:pic>
        <p:nvPicPr>
          <p:cNvPr id="4" name="Picture 3">
            <a:extLst>
              <a:ext uri="{FF2B5EF4-FFF2-40B4-BE49-F238E27FC236}">
                <a16:creationId xmlns:a16="http://schemas.microsoft.com/office/drawing/2014/main" id="{DD74EB86-7230-295F-A685-B8AE4A2119C2}"/>
              </a:ext>
            </a:extLst>
          </p:cNvPr>
          <p:cNvPicPr>
            <a:picLocks noChangeAspect="1"/>
          </p:cNvPicPr>
          <p:nvPr/>
        </p:nvPicPr>
        <p:blipFill>
          <a:blip r:embed="rId3"/>
          <a:stretch>
            <a:fillRect/>
          </a:stretch>
        </p:blipFill>
        <p:spPr>
          <a:xfrm>
            <a:off x="3918844" y="1694509"/>
            <a:ext cx="3802064" cy="2899629"/>
          </a:xfrm>
          <a:prstGeom prst="rect">
            <a:avLst/>
          </a:prstGeom>
        </p:spPr>
      </p:pic>
    </p:spTree>
    <p:extLst>
      <p:ext uri="{BB962C8B-B14F-4D97-AF65-F5344CB8AC3E}">
        <p14:creationId xmlns:p14="http://schemas.microsoft.com/office/powerpoint/2010/main" val="65278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090EA-5C37-3A4D-CC2E-1DA172891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2601" y="1213339"/>
            <a:ext cx="3718697" cy="2769576"/>
          </a:xfrm>
          <a:prstGeom prst="rect">
            <a:avLst/>
          </a:prstGeom>
          <a:noFill/>
        </p:spPr>
      </p:pic>
      <p:pic>
        <p:nvPicPr>
          <p:cNvPr id="3" name="Picture 2">
            <a:extLst>
              <a:ext uri="{FF2B5EF4-FFF2-40B4-BE49-F238E27FC236}">
                <a16:creationId xmlns:a16="http://schemas.microsoft.com/office/drawing/2014/main" id="{1C11BF09-1D0D-A436-5E4D-4CF200E7E142}"/>
              </a:ext>
            </a:extLst>
          </p:cNvPr>
          <p:cNvPicPr>
            <a:picLocks noChangeAspect="1"/>
          </p:cNvPicPr>
          <p:nvPr/>
        </p:nvPicPr>
        <p:blipFill>
          <a:blip r:embed="rId4"/>
          <a:stretch>
            <a:fillRect/>
          </a:stretch>
        </p:blipFill>
        <p:spPr>
          <a:xfrm>
            <a:off x="5400453" y="1115045"/>
            <a:ext cx="3090940" cy="2867870"/>
          </a:xfrm>
          <a:prstGeom prst="rect">
            <a:avLst/>
          </a:prstGeom>
        </p:spPr>
      </p:pic>
      <p:pic>
        <p:nvPicPr>
          <p:cNvPr id="7" name="Picture 6">
            <a:extLst>
              <a:ext uri="{FF2B5EF4-FFF2-40B4-BE49-F238E27FC236}">
                <a16:creationId xmlns:a16="http://schemas.microsoft.com/office/drawing/2014/main" id="{0B03F9F4-7365-98BC-FD4E-D2647216A07F}"/>
              </a:ext>
            </a:extLst>
          </p:cNvPr>
          <p:cNvPicPr>
            <a:picLocks noChangeAspect="1"/>
          </p:cNvPicPr>
          <p:nvPr/>
        </p:nvPicPr>
        <p:blipFill>
          <a:blip r:embed="rId5"/>
          <a:stretch>
            <a:fillRect/>
          </a:stretch>
        </p:blipFill>
        <p:spPr>
          <a:xfrm>
            <a:off x="7481377" y="4386262"/>
            <a:ext cx="1593056" cy="1614488"/>
          </a:xfrm>
          <a:prstGeom prst="rect">
            <a:avLst/>
          </a:prstGeom>
        </p:spPr>
      </p:pic>
      <p:pic>
        <p:nvPicPr>
          <p:cNvPr id="8" name="Picture 7">
            <a:extLst>
              <a:ext uri="{FF2B5EF4-FFF2-40B4-BE49-F238E27FC236}">
                <a16:creationId xmlns:a16="http://schemas.microsoft.com/office/drawing/2014/main" id="{D469641A-3765-B1CB-5EB9-2B787C2EE8BB}"/>
              </a:ext>
            </a:extLst>
          </p:cNvPr>
          <p:cNvPicPr>
            <a:picLocks noChangeAspect="1"/>
          </p:cNvPicPr>
          <p:nvPr/>
        </p:nvPicPr>
        <p:blipFill>
          <a:blip r:embed="rId6"/>
          <a:stretch>
            <a:fillRect/>
          </a:stretch>
        </p:blipFill>
        <p:spPr>
          <a:xfrm>
            <a:off x="1" y="4616794"/>
            <a:ext cx="1395086" cy="1395086"/>
          </a:xfrm>
          <a:prstGeom prst="rect">
            <a:avLst/>
          </a:prstGeom>
        </p:spPr>
      </p:pic>
      <p:pic>
        <p:nvPicPr>
          <p:cNvPr id="11" name="Picture 10">
            <a:extLst>
              <a:ext uri="{FF2B5EF4-FFF2-40B4-BE49-F238E27FC236}">
                <a16:creationId xmlns:a16="http://schemas.microsoft.com/office/drawing/2014/main" id="{2094F4DE-F1A6-78F8-5278-DDA531C2ADC4}"/>
              </a:ext>
            </a:extLst>
          </p:cNvPr>
          <p:cNvPicPr>
            <a:picLocks noChangeAspect="1"/>
          </p:cNvPicPr>
          <p:nvPr/>
        </p:nvPicPr>
        <p:blipFill>
          <a:blip r:embed="rId7"/>
          <a:stretch>
            <a:fillRect/>
          </a:stretch>
        </p:blipFill>
        <p:spPr>
          <a:xfrm>
            <a:off x="2336817" y="4610231"/>
            <a:ext cx="1614954" cy="1408211"/>
          </a:xfrm>
          <a:prstGeom prst="rect">
            <a:avLst/>
          </a:prstGeom>
        </p:spPr>
      </p:pic>
      <p:pic>
        <p:nvPicPr>
          <p:cNvPr id="12" name="Picture 11">
            <a:extLst>
              <a:ext uri="{FF2B5EF4-FFF2-40B4-BE49-F238E27FC236}">
                <a16:creationId xmlns:a16="http://schemas.microsoft.com/office/drawing/2014/main" id="{7046F2DF-04ED-85E2-5485-718A949135D0}"/>
              </a:ext>
            </a:extLst>
          </p:cNvPr>
          <p:cNvPicPr>
            <a:picLocks noChangeAspect="1"/>
          </p:cNvPicPr>
          <p:nvPr/>
        </p:nvPicPr>
        <p:blipFill>
          <a:blip r:embed="rId8"/>
          <a:stretch>
            <a:fillRect/>
          </a:stretch>
        </p:blipFill>
        <p:spPr>
          <a:xfrm>
            <a:off x="4695838" y="4592540"/>
            <a:ext cx="2116163" cy="1408211"/>
          </a:xfrm>
          <a:prstGeom prst="rect">
            <a:avLst/>
          </a:prstGeom>
        </p:spPr>
      </p:pic>
      <p:sp>
        <p:nvSpPr>
          <p:cNvPr id="13" name="Arrow: Right 12">
            <a:extLst>
              <a:ext uri="{FF2B5EF4-FFF2-40B4-BE49-F238E27FC236}">
                <a16:creationId xmlns:a16="http://schemas.microsoft.com/office/drawing/2014/main" id="{71819B04-24EE-6070-5EA1-AAB625F5FDD2}"/>
              </a:ext>
            </a:extLst>
          </p:cNvPr>
          <p:cNvSpPr/>
          <p:nvPr/>
        </p:nvSpPr>
        <p:spPr>
          <a:xfrm>
            <a:off x="1429205" y="5297191"/>
            <a:ext cx="789749" cy="1633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Arrow: Right 13">
            <a:extLst>
              <a:ext uri="{FF2B5EF4-FFF2-40B4-BE49-F238E27FC236}">
                <a16:creationId xmlns:a16="http://schemas.microsoft.com/office/drawing/2014/main" id="{67B5E47F-E1CA-9F29-B7D3-DCF4BD44A728}"/>
              </a:ext>
            </a:extLst>
          </p:cNvPr>
          <p:cNvSpPr/>
          <p:nvPr/>
        </p:nvSpPr>
        <p:spPr>
          <a:xfrm>
            <a:off x="4010471" y="5314336"/>
            <a:ext cx="651249" cy="1462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Arrow: Right 14">
            <a:extLst>
              <a:ext uri="{FF2B5EF4-FFF2-40B4-BE49-F238E27FC236}">
                <a16:creationId xmlns:a16="http://schemas.microsoft.com/office/drawing/2014/main" id="{0C539F1E-0778-DAF5-4518-9BE83166A4BB}"/>
              </a:ext>
            </a:extLst>
          </p:cNvPr>
          <p:cNvSpPr/>
          <p:nvPr/>
        </p:nvSpPr>
        <p:spPr>
          <a:xfrm>
            <a:off x="6846119" y="5302563"/>
            <a:ext cx="576558" cy="1580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96004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TH PowerPoint template - NEW BRANDING 2022" id="{5893D61B-59CD-4D6F-BE28-081FCFFC8C56}" vid="{0847FD7D-E065-4ED8-AA37-030F3843AF1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2602B3D7B5784C97E74F4CC44B5903" ma:contentTypeVersion="20" ma:contentTypeDescription="Create a new document." ma:contentTypeScope="" ma:versionID="86ec24f5e7bd47335f07d98743417a65">
  <xsd:schema xmlns:xsd="http://www.w3.org/2001/XMLSchema" xmlns:xs="http://www.w3.org/2001/XMLSchema" xmlns:p="http://schemas.microsoft.com/office/2006/metadata/properties" xmlns:ns1="http://schemas.microsoft.com/sharepoint/v3" xmlns:ns2="1414a3b6-3265-4e5d-8ef3-95b6a234a1c0" xmlns:ns3="0b30183c-614b-49ee-8c76-68d0c2d1e77e" targetNamespace="http://schemas.microsoft.com/office/2006/metadata/properties" ma:root="true" ma:fieldsID="4e231ae9e9f4cd5d412c415f036f8d54" ns1:_="" ns2:_="" ns3:_="">
    <xsd:import namespace="http://schemas.microsoft.com/sharepoint/v3"/>
    <xsd:import namespace="1414a3b6-3265-4e5d-8ef3-95b6a234a1c0"/>
    <xsd:import namespace="0b30183c-614b-49ee-8c76-68d0c2d1e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14a3b6-3265-4e5d-8ef3-95b6a234a1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30183c-614b-49ee-8c76-68d0c2d1e77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c36c1ed3-7a69-4200-acf9-5b15814ed076}" ma:internalName="TaxCatchAll" ma:showField="CatchAllData" ma:web="0b30183c-614b-49ee-8c76-68d0c2d1e7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14a3b6-3265-4e5d-8ef3-95b6a234a1c0">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0b30183c-614b-49ee-8c76-68d0c2d1e77e" xsi:nil="true"/>
    <SharedWithUsers xmlns="0b30183c-614b-49ee-8c76-68d0c2d1e77e">
      <UserInfo>
        <DisplayName>ROSE, Alex (BLACKPOOL TEACHING HOSPITALS NHS FOUNDATION TRUST)</DisplayName>
        <AccountId>15</AccountId>
        <AccountType/>
      </UserInfo>
    </SharedWithUsers>
  </documentManagement>
</p:properties>
</file>

<file path=customXml/itemProps1.xml><?xml version="1.0" encoding="utf-8"?>
<ds:datastoreItem xmlns:ds="http://schemas.openxmlformats.org/officeDocument/2006/customXml" ds:itemID="{041E4675-044A-4110-9AEC-571C61D3E2A3}">
  <ds:schemaRefs>
    <ds:schemaRef ds:uri="0b30183c-614b-49ee-8c76-68d0c2d1e77e"/>
    <ds:schemaRef ds:uri="1414a3b6-3265-4e5d-8ef3-95b6a234a1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70B27A-8925-4D31-BC50-E65D6F2D5BC7}">
  <ds:schemaRefs>
    <ds:schemaRef ds:uri="http://schemas.microsoft.com/sharepoint/v3/contenttype/forms"/>
  </ds:schemaRefs>
</ds:datastoreItem>
</file>

<file path=customXml/itemProps3.xml><?xml version="1.0" encoding="utf-8"?>
<ds:datastoreItem xmlns:ds="http://schemas.openxmlformats.org/officeDocument/2006/customXml" ds:itemID="{04FD8BB3-3F9D-486B-AD15-D04816EAFF07}">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0b30183c-614b-49ee-8c76-68d0c2d1e77e"/>
    <ds:schemaRef ds:uri="http://schemas.openxmlformats.org/package/2006/metadata/core-properties"/>
    <ds:schemaRef ds:uri="http://schemas.microsoft.com/office/2006/documentManagement/types"/>
    <ds:schemaRef ds:uri="1414a3b6-3265-4e5d-8ef3-95b6a234a1c0"/>
    <ds:schemaRef ds:uri="http://www.w3.org/XML/1998/namespace"/>
    <ds:schemaRef ds:uri="http://purl.org/dc/dcmityp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BTH PowerPoint template - NEW BRANDING 2022</Template>
  <TotalTime>665</TotalTime>
  <Words>794</Words>
  <Application>Microsoft Office PowerPoint</Application>
  <PresentationFormat>On-screen Show (4:3)</PresentationFormat>
  <Paragraphs>77</Paragraphs>
  <Slides>20</Slides>
  <Notes>11</Notes>
  <HiddenSlides>0</HiddenSlides>
  <MMClips>0</MMClips>
  <ScaleCrop>false</ScaleCrop>
  <HeadingPairs>
    <vt:vector size="8" baseType="variant">
      <vt:variant>
        <vt:lpstr>Fonts Used</vt:lpstr>
      </vt:variant>
      <vt:variant>
        <vt:i4>5</vt:i4>
      </vt:variant>
      <vt:variant>
        <vt:lpstr>Theme</vt:lpstr>
      </vt:variant>
      <vt:variant>
        <vt:i4>3</vt:i4>
      </vt:variant>
      <vt:variant>
        <vt:lpstr>Links</vt:lpstr>
      </vt:variant>
      <vt:variant>
        <vt:i4>2</vt:i4>
      </vt:variant>
      <vt:variant>
        <vt:lpstr>Slide Titles</vt:lpstr>
      </vt:variant>
      <vt:variant>
        <vt:i4>20</vt:i4>
      </vt:variant>
    </vt:vector>
  </HeadingPairs>
  <TitlesOfParts>
    <vt:vector size="30" baseType="lpstr">
      <vt:lpstr>Aptos</vt:lpstr>
      <vt:lpstr>Arial</vt:lpstr>
      <vt:lpstr>Calibri</vt:lpstr>
      <vt:lpstr>Calibri Light</vt:lpstr>
      <vt:lpstr>Comic Sans MS</vt:lpstr>
      <vt:lpstr>Office Theme</vt:lpstr>
      <vt:lpstr>1_Office Theme</vt:lpstr>
      <vt:lpstr>Office Theme</vt:lpstr>
      <vt:lpstr>https://nhs.sharepoint.com/sites/msteams_2b3c64/Shared%20Documents/03%20Programmes/01%20Active/02%20Last%201000%20Days/02%20Phase%202/07%20Cohort%201/01%20Data/Last%201000%20Days%20Collaborative%20SPC%20Charts.xlsm!Chart%202!%5bLast%201000%20Days%20Collaborative%20SPC%20Charts.xlsm%5dChart%202%20Chart%202</vt:lpstr>
      <vt:lpstr>https://nhs.sharepoint.com/sites/msteams_2b3c64/Shared%20Documents/03%20Programmes/01%20Active/02%20Last%201000%20Days/02%20Phase%202/07%20Cohort%201/01%20Data/Last%201000%20Days%20Collaborative%20T%20Charts.xlsm!Chart%202!%5bLast%201000%20Days%20Collaborative%20T%20Charts.xlsm%5dChart%202%20Chart%202</vt:lpstr>
      <vt:lpstr>Last 1000 Days Improvement Collaborative </vt:lpstr>
      <vt:lpstr>PowerPoint Presentation</vt:lpstr>
      <vt:lpstr>PowerPoint Presentation</vt:lpstr>
      <vt:lpstr>PowerPoint Presentation</vt:lpstr>
      <vt:lpstr>PowerPoint Presentation</vt:lpstr>
      <vt:lpstr>Newfield Lodge Last 1000 days QI Collaborative </vt:lpstr>
      <vt:lpstr>AIM: Reduce resident falls by 25% by October 2024 </vt:lpstr>
      <vt:lpstr>Northlands care home </vt:lpstr>
      <vt:lpstr>PowerPoint Presentation</vt:lpstr>
      <vt:lpstr>PowerPoint Presentation</vt:lpstr>
      <vt:lpstr>PowerPoint Presentation</vt:lpstr>
      <vt:lpstr>PowerPoint Presentation</vt:lpstr>
      <vt:lpstr>“Look at me”  A Care Home SBAR communication tool &amp; ED Discharge </vt:lpstr>
      <vt:lpstr>Co design Safe Discharge</vt:lpstr>
      <vt:lpstr>PowerPoint Presentation</vt:lpstr>
      <vt:lpstr>PowerPoint Presentation</vt:lpstr>
      <vt:lpstr>PowerPoint Presentation</vt:lpstr>
      <vt:lpstr>Advance Care Planning </vt:lpstr>
      <vt:lpstr>ACP Resident, family and carer workshop </vt:lpstr>
      <vt:lpstr>Advance Care Planning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Alex (BLACKPOOL TEACHING HOSPITALS NHS FOUNDATION TRUST)</dc:creator>
  <cp:lastModifiedBy>DALLOW, Anna (BLACKPOOL TEACHING HOSPITALS NHS FOUNDATION TRUST)</cp:lastModifiedBy>
  <cp:revision>59</cp:revision>
  <cp:lastPrinted>2022-10-04T08:37:55Z</cp:lastPrinted>
  <dcterms:created xsi:type="dcterms:W3CDTF">2022-06-24T13:55:18Z</dcterms:created>
  <dcterms:modified xsi:type="dcterms:W3CDTF">2024-10-10T10:29:54Z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0x010100552602B3D7B5784C97E74F4CC44B5903</vt:lpwstr>
  </property>
  <property fmtid="{D5CDD505-2E9C-101B-9397-08002B2CF9AE}" pid="3" name="MediaServiceImageTags">
    <vt:lpwstr/>
  </property>
</Properties>
</file>