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25"/>
  </p:notesMasterIdLst>
  <p:sldIdLst>
    <p:sldId id="266" r:id="rId6"/>
    <p:sldId id="2145707216" r:id="rId7"/>
    <p:sldId id="3047" r:id="rId8"/>
    <p:sldId id="3044" r:id="rId9"/>
    <p:sldId id="3048" r:id="rId10"/>
    <p:sldId id="3040" r:id="rId11"/>
    <p:sldId id="3045" r:id="rId12"/>
    <p:sldId id="3056" r:id="rId13"/>
    <p:sldId id="3057" r:id="rId14"/>
    <p:sldId id="2145707219" r:id="rId15"/>
    <p:sldId id="3058" r:id="rId16"/>
    <p:sldId id="3051" r:id="rId17"/>
    <p:sldId id="273" r:id="rId18"/>
    <p:sldId id="2145707220" r:id="rId19"/>
    <p:sldId id="2145707217" r:id="rId20"/>
    <p:sldId id="3060" r:id="rId21"/>
    <p:sldId id="2145707222" r:id="rId22"/>
    <p:sldId id="3061" r:id="rId23"/>
    <p:sldId id="276" r:id="rId24"/>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AC5"/>
    <a:srgbClr val="DF86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17B3B-8C8C-7360-BEE9-46A4462A7A87}" v="153" dt="2023-08-29T15:19:24.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47" autoAdjust="0"/>
    <p:restoredTop sz="94660"/>
  </p:normalViewPr>
  <p:slideViewPr>
    <p:cSldViewPr snapToGrid="0">
      <p:cViewPr varScale="1">
        <p:scale>
          <a:sx n="72" d="100"/>
          <a:sy n="72" d="100"/>
        </p:scale>
        <p:origin x="9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image" Target="../media/image8.png"/></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image" Target="../media/image8.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'[Run-SPC Charting Tool Cedar Garden.xlsm]Dropdowns'!$N$1</c:f>
          <c:strCache>
            <c:ptCount val="1"/>
            <c:pt idx="0">
              <c:v>Cedar Garden
Run Chart</c:v>
            </c:pt>
          </c:strCache>
        </c:strRef>
      </c:tx>
      <c:layout>
        <c:manualLayout>
          <c:xMode val="edge"/>
          <c:yMode val="edge"/>
          <c:x val="0.48201979101752268"/>
          <c:y val="2.0494092430613998E-2"/>
        </c:manualLayout>
      </c:layout>
      <c:overlay val="0"/>
      <c:txPr>
        <a:bodyPr/>
        <a:lstStyle/>
        <a:p>
          <a:pPr>
            <a:defRPr sz="2000"/>
          </a:pPr>
          <a:endParaRPr lang="en-US"/>
        </a:p>
      </c:txPr>
    </c:title>
    <c:autoTitleDeleted val="0"/>
    <c:plotArea>
      <c:layout>
        <c:manualLayout>
          <c:layoutTarget val="inner"/>
          <c:xMode val="edge"/>
          <c:yMode val="edge"/>
          <c:x val="9.3990987857466374E-2"/>
          <c:y val="0.13154287172579845"/>
          <c:w val="0.8942746654325241"/>
          <c:h val="0.67201640078633573"/>
        </c:manualLayout>
      </c:layout>
      <c:lineChart>
        <c:grouping val="standard"/>
        <c:varyColors val="0"/>
        <c:ser>
          <c:idx val="0"/>
          <c:order val="0"/>
          <c:tx>
            <c:strRef>
              <c:f>'[Run-SPC Charting Tool Cedar Garden.xlsm]Data inputting'!$H$14</c:f>
              <c:strCache>
                <c:ptCount val="1"/>
                <c:pt idx="0">
                  <c:v>Values</c:v>
                </c:pt>
              </c:strCache>
            </c:strRef>
          </c:tx>
          <c:spPr>
            <a:ln w="19050">
              <a:solidFill>
                <a:srgbClr val="3825EA"/>
              </a:solidFill>
            </a:ln>
          </c:spPr>
          <c:marker>
            <c:symbol val="circle"/>
            <c:size val="6"/>
            <c:spPr>
              <a:solidFill>
                <a:srgbClr val="3825EA"/>
              </a:solidFill>
              <a:ln>
                <a:solidFill>
                  <a:srgbClr val="3825EA"/>
                </a:solidFill>
              </a:ln>
            </c:spPr>
          </c:marker>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Garden.xlsm]Data inputting'!$H$15:$H$1014</c:f>
              <c:numCache>
                <c:formatCode>0.00</c:formatCode>
                <c:ptCount val="1000"/>
                <c:pt idx="0">
                  <c:v>2</c:v>
                </c:pt>
                <c:pt idx="1">
                  <c:v>1</c:v>
                </c:pt>
                <c:pt idx="2">
                  <c:v>1</c:v>
                </c:pt>
                <c:pt idx="3">
                  <c:v>3</c:v>
                </c:pt>
                <c:pt idx="4">
                  <c:v>5</c:v>
                </c:pt>
                <c:pt idx="5">
                  <c:v>6</c:v>
                </c:pt>
                <c:pt idx="6">
                  <c:v>10</c:v>
                </c:pt>
                <c:pt idx="7">
                  <c:v>4</c:v>
                </c:pt>
                <c:pt idx="8">
                  <c:v>1</c:v>
                </c:pt>
                <c:pt idx="9">
                  <c:v>3</c:v>
                </c:pt>
                <c:pt idx="10">
                  <c:v>4</c:v>
                </c:pt>
                <c:pt idx="11">
                  <c:v>2</c:v>
                </c:pt>
                <c:pt idx="12">
                  <c:v>1</c:v>
                </c:pt>
                <c:pt idx="13">
                  <c:v>3</c:v>
                </c:pt>
                <c:pt idx="14">
                  <c:v>1</c:v>
                </c:pt>
                <c:pt idx="15">
                  <c:v>2</c:v>
                </c:pt>
                <c:pt idx="16">
                  <c:v>2</c:v>
                </c:pt>
                <c:pt idx="17">
                  <c:v>2</c:v>
                </c:pt>
                <c:pt idx="18">
                  <c:v>2</c:v>
                </c:pt>
                <c:pt idx="19">
                  <c:v>1</c:v>
                </c:pt>
                <c:pt idx="20">
                  <c:v>5</c:v>
                </c:pt>
                <c:pt idx="21">
                  <c:v>4</c:v>
                </c:pt>
                <c:pt idx="22">
                  <c:v>2</c:v>
                </c:pt>
                <c:pt idx="23">
                  <c:v>3</c:v>
                </c:pt>
                <c:pt idx="24">
                  <c:v>1</c:v>
                </c:pt>
                <c:pt idx="25">
                  <c:v>3</c:v>
                </c:pt>
                <c:pt idx="26">
                  <c:v>3</c:v>
                </c:pt>
                <c:pt idx="27">
                  <c:v>2</c:v>
                </c:pt>
                <c:pt idx="28">
                  <c:v>1</c:v>
                </c:pt>
                <c:pt idx="29">
                  <c:v>2</c:v>
                </c:pt>
                <c:pt idx="30">
                  <c:v>1</c:v>
                </c:pt>
                <c:pt idx="31">
                  <c:v>2</c:v>
                </c:pt>
                <c:pt idx="32">
                  <c:v>1</c:v>
                </c:pt>
                <c:pt idx="33">
                  <c:v>1</c:v>
                </c:pt>
                <c:pt idx="34">
                  <c:v>2</c:v>
                </c:pt>
                <c:pt idx="35">
                  <c:v>2</c:v>
                </c:pt>
                <c:pt idx="36">
                  <c:v>3</c:v>
                </c:pt>
                <c:pt idx="37">
                  <c:v>2</c:v>
                </c:pt>
                <c:pt idx="38">
                  <c:v>3</c:v>
                </c:pt>
                <c:pt idx="39">
                  <c:v>3</c:v>
                </c:pt>
                <c:pt idx="40">
                  <c:v>3</c:v>
                </c:pt>
                <c:pt idx="41">
                  <c:v>3</c:v>
                </c:pt>
                <c:pt idx="42">
                  <c:v>3</c:v>
                </c:pt>
                <c:pt idx="43">
                  <c:v>1</c:v>
                </c:pt>
                <c:pt idx="44">
                  <c:v>4</c:v>
                </c:pt>
                <c:pt idx="45">
                  <c:v>3</c:v>
                </c:pt>
                <c:pt idx="46">
                  <c:v>2</c:v>
                </c:pt>
                <c:pt idx="47">
                  <c:v>2</c:v>
                </c:pt>
                <c:pt idx="48">
                  <c:v>8</c:v>
                </c:pt>
                <c:pt idx="49">
                  <c:v>2</c:v>
                </c:pt>
                <c:pt idx="50">
                  <c:v>2</c:v>
                </c:pt>
                <c:pt idx="51">
                  <c:v>2</c:v>
                </c:pt>
                <c:pt idx="52">
                  <c:v>2</c:v>
                </c:pt>
                <c:pt idx="53">
                  <c:v>3</c:v>
                </c:pt>
                <c:pt idx="54">
                  <c:v>4</c:v>
                </c:pt>
                <c:pt idx="55">
                  <c:v>2</c:v>
                </c:pt>
                <c:pt idx="56">
                  <c:v>2</c:v>
                </c:pt>
                <c:pt idx="57">
                  <c:v>2</c:v>
                </c:pt>
                <c:pt idx="58">
                  <c:v>2</c:v>
                </c:pt>
                <c:pt idx="59">
                  <c:v>1</c:v>
                </c:pt>
                <c:pt idx="60">
                  <c:v>1</c:v>
                </c:pt>
                <c:pt idx="61">
                  <c:v>1</c:v>
                </c:pt>
                <c:pt idx="62">
                  <c:v>0</c:v>
                </c:pt>
                <c:pt idx="63">
                  <c:v>0</c:v>
                </c:pt>
                <c:pt idx="64">
                  <c:v>3</c:v>
                </c:pt>
                <c:pt idx="65">
                  <c:v>1</c:v>
                </c:pt>
                <c:pt idx="66">
                  <c:v>2</c:v>
                </c:pt>
                <c:pt idx="67">
                  <c:v>1</c:v>
                </c:pt>
                <c:pt idx="68">
                  <c:v>0</c:v>
                </c:pt>
                <c:pt idx="69">
                  <c:v>0</c:v>
                </c:pt>
                <c:pt idx="70">
                  <c:v>0</c:v>
                </c:pt>
                <c:pt idx="71">
                  <c:v>1</c:v>
                </c:pt>
                <c:pt idx="72">
                  <c:v>2</c:v>
                </c:pt>
                <c:pt idx="73">
                  <c:v>3</c:v>
                </c:pt>
                <c:pt idx="74">
                  <c:v>0</c:v>
                </c:pt>
                <c:pt idx="75">
                  <c:v>0</c:v>
                </c:pt>
                <c:pt idx="76">
                  <c:v>3</c:v>
                </c:pt>
                <c:pt idx="77">
                  <c:v>2</c:v>
                </c:pt>
                <c:pt idx="78">
                  <c:v>0</c:v>
                </c:pt>
                <c:pt idx="79">
                  <c:v>0</c:v>
                </c:pt>
                <c:pt idx="80">
                  <c:v>0</c:v>
                </c:pt>
                <c:pt idx="81">
                  <c:v>0</c:v>
                </c:pt>
                <c:pt idx="82">
                  <c:v>6</c:v>
                </c:pt>
                <c:pt idx="83">
                  <c:v>1</c:v>
                </c:pt>
                <c:pt idx="84">
                  <c:v>2</c:v>
                </c:pt>
                <c:pt idx="85">
                  <c:v>0</c:v>
                </c:pt>
                <c:pt idx="86">
                  <c:v>1</c:v>
                </c:pt>
                <c:pt idx="87">
                  <c:v>2</c:v>
                </c:pt>
                <c:pt idx="88">
                  <c:v>0</c:v>
                </c:pt>
                <c:pt idx="89">
                  <c:v>2</c:v>
                </c:pt>
                <c:pt idx="90">
                  <c:v>0</c:v>
                </c:pt>
                <c:pt idx="91">
                  <c:v>0</c:v>
                </c:pt>
                <c:pt idx="92">
                  <c:v>1</c:v>
                </c:pt>
                <c:pt idx="93">
                  <c:v>1</c:v>
                </c:pt>
                <c:pt idx="94">
                  <c:v>0</c:v>
                </c:pt>
                <c:pt idx="95">
                  <c:v>1</c:v>
                </c:pt>
                <c:pt idx="96">
                  <c:v>0</c:v>
                </c:pt>
                <c:pt idx="97">
                  <c:v>1</c:v>
                </c:pt>
                <c:pt idx="98">
                  <c:v>0</c:v>
                </c:pt>
                <c:pt idx="99">
                  <c:v>0</c:v>
                </c:pt>
                <c:pt idx="100">
                  <c:v>1</c:v>
                </c:pt>
                <c:pt idx="101">
                  <c:v>0</c:v>
                </c:pt>
                <c:pt idx="102">
                  <c:v>1</c:v>
                </c:pt>
                <c:pt idx="103">
                  <c:v>0</c:v>
                </c:pt>
                <c:pt idx="104">
                  <c:v>4</c:v>
                </c:pt>
                <c:pt idx="105">
                  <c:v>0</c:v>
                </c:pt>
                <c:pt idx="106">
                  <c:v>2</c:v>
                </c:pt>
                <c:pt idx="107">
                  <c:v>0</c:v>
                </c:pt>
                <c:pt idx="108">
                  <c:v>0</c:v>
                </c:pt>
                <c:pt idx="109">
                  <c:v>3</c:v>
                </c:pt>
                <c:pt idx="110">
                  <c:v>0</c:v>
                </c:pt>
                <c:pt idx="111">
                  <c:v>0</c:v>
                </c:pt>
                <c:pt idx="112">
                  <c:v>1</c:v>
                </c:pt>
                <c:pt idx="113">
                  <c:v>1</c:v>
                </c:pt>
                <c:pt idx="114">
                  <c:v>1</c:v>
                </c:pt>
                <c:pt idx="115">
                  <c:v>2</c:v>
                </c:pt>
                <c:pt idx="116">
                  <c:v>0</c:v>
                </c:pt>
                <c:pt idx="117">
                  <c:v>2</c:v>
                </c:pt>
                <c:pt idx="118">
                  <c:v>2</c:v>
                </c:pt>
                <c:pt idx="119">
                  <c:v>0</c:v>
                </c:pt>
                <c:pt idx="120">
                  <c:v>2</c:v>
                </c:pt>
                <c:pt idx="121">
                  <c:v>1</c:v>
                </c:pt>
                <c:pt idx="122">
                  <c:v>1</c:v>
                </c:pt>
                <c:pt idx="123">
                  <c:v>0</c:v>
                </c:pt>
                <c:pt idx="124">
                  <c:v>2</c:v>
                </c:pt>
                <c:pt idx="125">
                  <c:v>0</c:v>
                </c:pt>
                <c:pt idx="126">
                  <c:v>0</c:v>
                </c:pt>
                <c:pt idx="127">
                  <c:v>0</c:v>
                </c:pt>
                <c:pt idx="128">
                  <c:v>1</c:v>
                </c:pt>
                <c:pt idx="129">
                  <c:v>1</c:v>
                </c:pt>
                <c:pt idx="130">
                  <c:v>0</c:v>
                </c:pt>
                <c:pt idx="131">
                  <c:v>0</c:v>
                </c:pt>
                <c:pt idx="132">
                  <c:v>0</c:v>
                </c:pt>
                <c:pt idx="133">
                  <c:v>0</c:v>
                </c:pt>
                <c:pt idx="134">
                  <c:v>0</c:v>
                </c:pt>
                <c:pt idx="135">
                  <c:v>1</c:v>
                </c:pt>
                <c:pt idx="136">
                  <c:v>1</c:v>
                </c:pt>
                <c:pt idx="137">
                  <c:v>2</c:v>
                </c:pt>
                <c:pt idx="138">
                  <c:v>1</c:v>
                </c:pt>
                <c:pt idx="139">
                  <c:v>0</c:v>
                </c:pt>
                <c:pt idx="140">
                  <c:v>0</c:v>
                </c:pt>
                <c:pt idx="141">
                  <c:v>0</c:v>
                </c:pt>
                <c:pt idx="142">
                  <c:v>2</c:v>
                </c:pt>
                <c:pt idx="143">
                  <c:v>2</c:v>
                </c:pt>
                <c:pt idx="144">
                  <c:v>1</c:v>
                </c:pt>
                <c:pt idx="145">
                  <c:v>0</c:v>
                </c:pt>
                <c:pt idx="146">
                  <c:v>1</c:v>
                </c:pt>
                <c:pt idx="147">
                  <c:v>0</c:v>
                </c:pt>
                <c:pt idx="148">
                  <c:v>1</c:v>
                </c:pt>
                <c:pt idx="149">
                  <c:v>3</c:v>
                </c:pt>
                <c:pt idx="150">
                  <c:v>1</c:v>
                </c:pt>
                <c:pt idx="151">
                  <c:v>2</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0-7844-46C1-AEA7-6C529AA236A6}"/>
            </c:ext>
          </c:extLst>
        </c:ser>
        <c:ser>
          <c:idx val="1"/>
          <c:order val="1"/>
          <c:tx>
            <c:strRef>
              <c:f>'[Run-SPC Charting Tool Cedar Garden.xlsm]Data inputting'!$I$14</c:f>
              <c:strCache>
                <c:ptCount val="1"/>
                <c:pt idx="0">
                  <c:v>Median</c:v>
                </c:pt>
              </c:strCache>
            </c:strRef>
          </c:tx>
          <c:spPr>
            <a:ln w="19050">
              <a:solidFill>
                <a:srgbClr val="DA291C"/>
              </a:solidFill>
              <a:prstDash val="dash"/>
            </a:ln>
          </c:spPr>
          <c:marker>
            <c:symbol val="none"/>
          </c:marker>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Garden.xlsm]Data inputting'!$I$15:$I$1014</c:f>
              <c:numCache>
                <c:formatCode>0.00</c:formatCode>
                <c:ptCount val="1000"/>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1-7844-46C1-AEA7-6C529AA236A6}"/>
            </c:ext>
          </c:extLst>
        </c:ser>
        <c:ser>
          <c:idx val="2"/>
          <c:order val="2"/>
          <c:tx>
            <c:strRef>
              <c:f>'[Run-SPC Charting Tool Cedar Garden.xlsm]Data inputting'!$J$14</c:f>
              <c:strCache>
                <c:ptCount val="1"/>
              </c:strCache>
            </c:strRef>
          </c:tx>
          <c:spPr>
            <a:ln w="19050">
              <a:solidFill>
                <a:srgbClr val="E98638"/>
              </a:solidFill>
              <a:prstDash val="sysDash"/>
            </a:ln>
          </c:spPr>
          <c:marker>
            <c:symbol val="none"/>
          </c:marker>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Garden.xlsm]Data inputting'!$J$15:$J$1014</c:f>
              <c:numCache>
                <c:formatCode>0.00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2-7844-46C1-AEA7-6C529AA236A6}"/>
            </c:ext>
          </c:extLst>
        </c:ser>
        <c:ser>
          <c:idx val="3"/>
          <c:order val="3"/>
          <c:tx>
            <c:strRef>
              <c:f>'[Run-SPC Charting Tool Cedar Garden.xlsm]Data inputting'!$K$14</c:f>
              <c:strCache>
                <c:ptCount val="1"/>
              </c:strCache>
            </c:strRef>
          </c:tx>
          <c:spPr>
            <a:ln w="19050">
              <a:solidFill>
                <a:srgbClr val="E98638"/>
              </a:solidFill>
              <a:prstDash val="sysDash"/>
            </a:ln>
          </c:spPr>
          <c:marker>
            <c:symbol val="none"/>
          </c:marker>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Garden.xlsm]Data inputting'!$K$15:$K$1014</c:f>
              <c:numCache>
                <c:formatCode>0.00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3-7844-46C1-AEA7-6C529AA236A6}"/>
            </c:ext>
          </c:extLst>
        </c:ser>
        <c:ser>
          <c:idx val="5"/>
          <c:order val="4"/>
          <c:tx>
            <c:strRef>
              <c:f>'[Run-SPC Charting Tool Cedar Garden.xlsm]Calculations'!$AH$2</c:f>
              <c:strCache>
                <c:ptCount val="1"/>
                <c:pt idx="0">
                  <c:v>Astronomical Point</c:v>
                </c:pt>
              </c:strCache>
            </c:strRef>
          </c:tx>
          <c:spPr>
            <a:ln>
              <a:noFill/>
            </a:ln>
          </c:spPr>
          <c:marker>
            <c:symbol val="circle"/>
            <c:size val="6"/>
            <c:spPr>
              <a:solidFill>
                <a:srgbClr val="DA291C"/>
              </a:solidFill>
              <a:ln>
                <a:solidFill>
                  <a:srgbClr val="DA291C"/>
                </a:solidFill>
              </a:ln>
            </c:spPr>
          </c:marker>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Garden.xlsm]Calculations'!$AH$3:$AH$1002</c:f>
              <c:numCache>
                <c:formatCode>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4-7844-46C1-AEA7-6C529AA236A6}"/>
            </c:ext>
          </c:extLst>
        </c:ser>
        <c:ser>
          <c:idx val="14"/>
          <c:order val="5"/>
          <c:tx>
            <c:strRef>
              <c:f>'[Run-SPC Charting Tool Cedar Garden.xlsm]Calculations'!$AR$2</c:f>
              <c:strCache>
                <c:ptCount val="1"/>
                <c:pt idx="0">
                  <c:v>Inner Thirds</c:v>
                </c:pt>
              </c:strCache>
            </c:strRef>
          </c:tx>
          <c:spPr>
            <a:ln>
              <a:noFill/>
            </a:ln>
          </c:spPr>
          <c:marker>
            <c:symbol val="circle"/>
            <c:size val="6"/>
            <c:spPr>
              <a:solidFill>
                <a:srgbClr val="C36216"/>
              </a:solidFill>
              <a:ln>
                <a:solidFill>
                  <a:srgbClr val="C36216"/>
                </a:solidFill>
              </a:ln>
            </c:spPr>
          </c:marker>
          <c:val>
            <c:numRef>
              <c:f>'[Run-SPC Charting Tool Cedar Garden.xlsm]Calculations'!$AR$3:$AR$1002</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5-7844-46C1-AEA7-6C529AA236A6}"/>
            </c:ext>
          </c:extLst>
        </c:ser>
        <c:ser>
          <c:idx val="13"/>
          <c:order val="6"/>
          <c:tx>
            <c:strRef>
              <c:f>'[Run-SPC Charting Tool Cedar Garden.xlsm]Calculations'!$AN$2</c:f>
              <c:strCache>
                <c:ptCount val="1"/>
                <c:pt idx="0">
                  <c:v>Outer Thirds</c:v>
                </c:pt>
              </c:strCache>
            </c:strRef>
          </c:tx>
          <c:spPr>
            <a:ln>
              <a:noFill/>
            </a:ln>
          </c:spPr>
          <c:marker>
            <c:symbol val="circle"/>
            <c:size val="6"/>
            <c:spPr>
              <a:solidFill>
                <a:srgbClr val="179844"/>
              </a:solidFill>
              <a:ln>
                <a:solidFill>
                  <a:srgbClr val="179844"/>
                </a:solidFill>
              </a:ln>
            </c:spPr>
          </c:marker>
          <c:val>
            <c:numRef>
              <c:f>'[Run-SPC Charting Tool Cedar Garden.xlsm]Calculations'!$AN$3:$AN$1002</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6-7844-46C1-AEA7-6C529AA236A6}"/>
            </c:ext>
          </c:extLst>
        </c:ser>
        <c:ser>
          <c:idx val="15"/>
          <c:order val="7"/>
          <c:tx>
            <c:strRef>
              <c:f>'[Run-SPC Charting Tool Cedar Garden.xlsm]Calculations'!$AV$2</c:f>
              <c:strCache>
                <c:ptCount val="1"/>
                <c:pt idx="0">
                  <c:v>Trend</c:v>
                </c:pt>
              </c:strCache>
            </c:strRef>
          </c:tx>
          <c:spPr>
            <a:ln>
              <a:noFill/>
            </a:ln>
          </c:spPr>
          <c:marker>
            <c:symbol val="circle"/>
            <c:size val="6"/>
            <c:spPr>
              <a:solidFill>
                <a:srgbClr val="FAE100"/>
              </a:solidFill>
              <a:ln>
                <a:solidFill>
                  <a:srgbClr val="FAE100"/>
                </a:solidFill>
              </a:ln>
            </c:spPr>
          </c:marker>
          <c:val>
            <c:numRef>
              <c:f>'[Run-SPC Charting Tool Cedar Garden.xlsm]Calculations'!$AV$3:$AV$1002</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7-7844-46C1-AEA7-6C529AA236A6}"/>
            </c:ext>
          </c:extLst>
        </c:ser>
        <c:ser>
          <c:idx val="4"/>
          <c:order val="8"/>
          <c:tx>
            <c:strRef>
              <c:f>'[Run-SPC Charting Tool Cedar Garden.xlsm]Calculations'!$AG$2</c:f>
              <c:strCache>
                <c:ptCount val="1"/>
                <c:pt idx="0">
                  <c:v>Shift</c:v>
                </c:pt>
              </c:strCache>
            </c:strRef>
          </c:tx>
          <c:spPr>
            <a:ln w="19050">
              <a:noFill/>
            </a:ln>
          </c:spPr>
          <c:marker>
            <c:symbol val="circle"/>
            <c:size val="6"/>
            <c:spPr>
              <a:solidFill>
                <a:srgbClr val="74EA9D"/>
              </a:solidFill>
              <a:ln>
                <a:solidFill>
                  <a:srgbClr val="74EA9D"/>
                </a:solidFill>
              </a:ln>
            </c:spPr>
          </c:marker>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Garden.xlsm]Calculations'!$AG$3:$AG$1002</c:f>
              <c:numCache>
                <c:formatCode>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0</c:v>
                </c:pt>
                <c:pt idx="91">
                  <c:v>0</c:v>
                </c:pt>
                <c:pt idx="92">
                  <c:v>1</c:v>
                </c:pt>
                <c:pt idx="93">
                  <c:v>1</c:v>
                </c:pt>
                <c:pt idx="94">
                  <c:v>0</c:v>
                </c:pt>
                <c:pt idx="95">
                  <c:v>1</c:v>
                </c:pt>
                <c:pt idx="96">
                  <c:v>0</c:v>
                </c:pt>
                <c:pt idx="97">
                  <c:v>1</c:v>
                </c:pt>
                <c:pt idx="98">
                  <c:v>0</c:v>
                </c:pt>
                <c:pt idx="99">
                  <c:v>0</c:v>
                </c:pt>
                <c:pt idx="100">
                  <c:v>1</c:v>
                </c:pt>
                <c:pt idx="101">
                  <c:v>0</c:v>
                </c:pt>
                <c:pt idx="102">
                  <c:v>1</c:v>
                </c:pt>
                <c:pt idx="103">
                  <c:v>0</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0</c:v>
                </c:pt>
                <c:pt idx="126">
                  <c:v>0</c:v>
                </c:pt>
                <c:pt idx="127">
                  <c:v>0</c:v>
                </c:pt>
                <c:pt idx="128">
                  <c:v>1</c:v>
                </c:pt>
                <c:pt idx="129">
                  <c:v>1</c:v>
                </c:pt>
                <c:pt idx="130">
                  <c:v>0</c:v>
                </c:pt>
                <c:pt idx="131">
                  <c:v>0</c:v>
                </c:pt>
                <c:pt idx="132">
                  <c:v>0</c:v>
                </c:pt>
                <c:pt idx="133">
                  <c:v>0</c:v>
                </c:pt>
                <c:pt idx="134">
                  <c:v>0</c:v>
                </c:pt>
                <c:pt idx="135">
                  <c:v>1</c:v>
                </c:pt>
                <c:pt idx="136">
                  <c:v>1</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8-7844-46C1-AEA7-6C529AA236A6}"/>
            </c:ext>
          </c:extLst>
        </c:ser>
        <c:ser>
          <c:idx val="6"/>
          <c:order val="9"/>
          <c:tx>
            <c:v>Label</c:v>
          </c:tx>
          <c:spPr>
            <a:ln>
              <a:noFill/>
            </a:ln>
          </c:spPr>
          <c:marker>
            <c:symbol val="none"/>
          </c:marker>
          <c:dLbls>
            <c:numFmt formatCode="0.0" sourceLinked="0"/>
            <c:spPr>
              <a:noFill/>
              <a:ln>
                <a:noFill/>
              </a:ln>
              <a:effectLst/>
            </c:spPr>
            <c:txPr>
              <a:bodyPr/>
              <a:lstStyle/>
              <a:p>
                <a:pPr>
                  <a:defRPr b="1" i="1">
                    <a:solidFill>
                      <a:srgbClr val="DA291C"/>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Garden.xlsm]Calculations'!$AA$3:$AA$1002</c:f>
              <c:numCache>
                <c:formatCode>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2</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9-7844-46C1-AEA7-6C529AA236A6}"/>
            </c:ext>
          </c:extLst>
        </c:ser>
        <c:ser>
          <c:idx val="7"/>
          <c:order val="10"/>
          <c:tx>
            <c:strRef>
              <c:f>'[Run-SPC Charting Tool Cedar Garden.xlsm]Dropdowns'!$Y$3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numFmt formatCode="0.0" sourceLinked="0"/>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Garden.xlsm]Dropdowns'!$Y$4:$Y$1003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A-7844-46C1-AEA7-6C529AA236A6}"/>
            </c:ext>
          </c:extLst>
        </c:ser>
        <c:ser>
          <c:idx val="8"/>
          <c:order val="11"/>
          <c:tx>
            <c:strRef>
              <c:f>'[Run-SPC Charting Tool Cedar Garden.xlsm]Dropdowns'!$Z$3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Garden.xlsm]Dropdowns'!$Z$4:$Z$1003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B-7844-46C1-AEA7-6C529AA236A6}"/>
            </c:ext>
          </c:extLst>
        </c:ser>
        <c:ser>
          <c:idx val="9"/>
          <c:order val="12"/>
          <c:tx>
            <c:strRef>
              <c:f>'[Run-SPC Charting Tool Cedar Garden.xlsm]Dropdowns'!$AA$3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Garden.xlsm]Dropdowns'!$AA$4:$AA$1003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C-7844-46C1-AEA7-6C529AA236A6}"/>
            </c:ext>
          </c:extLst>
        </c:ser>
        <c:ser>
          <c:idx val="10"/>
          <c:order val="13"/>
          <c:tx>
            <c:strRef>
              <c:f>'[Run-SPC Charting Tool Cedar Garden.xlsm]Dropdowns'!$AB$3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dLbl>
              <c:idx val="31"/>
              <c:layout>
                <c:manualLayout>
                  <c:x val="-2.5812380218293657E-2"/>
                  <c:y val="-9.33632765686858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746-48C7-8C68-37AA026668D9}"/>
                </c:ext>
              </c:extLst>
            </c:dLbl>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Garden.xlsm]Dropdowns'!$AB$4:$AB$1003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E-7844-46C1-AEA7-6C529AA236A6}"/>
            </c:ext>
          </c:extLst>
        </c:ser>
        <c:ser>
          <c:idx val="11"/>
          <c:order val="14"/>
          <c:tx>
            <c:strRef>
              <c:f>'[Run-SPC Charting Tool Cedar Garden.xlsm]Dropdowns'!$AC$3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Garden.xlsm]Dropdowns'!$AC$4:$AC$1003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F-7844-46C1-AEA7-6C529AA236A6}"/>
            </c:ext>
          </c:extLst>
        </c:ser>
        <c:ser>
          <c:idx val="12"/>
          <c:order val="15"/>
          <c:tx>
            <c:strRef>
              <c:f>'[Run-SPC Charting Tool Cedar Garden.xlsm]Calculations'!$AJ$2</c:f>
              <c:strCache>
                <c:ptCount val="1"/>
                <c:pt idx="0">
                  <c:v>Target</c:v>
                </c:pt>
              </c:strCache>
            </c:strRef>
          </c:tx>
          <c:spPr>
            <a:ln w="19050">
              <a:solidFill>
                <a:srgbClr val="00B050"/>
              </a:solidFill>
            </a:ln>
          </c:spPr>
          <c:marker>
            <c:symbol val="none"/>
          </c:marker>
          <c:cat>
            <c:numRef>
              <c:f>'[Run-SPC Charting Tool Cedar Garden.xlsm]Data inputting'!$G$15:$G$1014</c:f>
              <c:numCache>
                <c:formatCode>dd/mm/yy</c:formatCode>
                <c:ptCount val="1000"/>
                <c:pt idx="0">
                  <c:v>45200</c:v>
                </c:pt>
                <c:pt idx="1">
                  <c:v>45201</c:v>
                </c:pt>
                <c:pt idx="2">
                  <c:v>45202</c:v>
                </c:pt>
                <c:pt idx="3">
                  <c:v>45203</c:v>
                </c:pt>
                <c:pt idx="4">
                  <c:v>45204</c:v>
                </c:pt>
                <c:pt idx="5">
                  <c:v>45205</c:v>
                </c:pt>
                <c:pt idx="6">
                  <c:v>45206</c:v>
                </c:pt>
                <c:pt idx="7">
                  <c:v>45207</c:v>
                </c:pt>
                <c:pt idx="8">
                  <c:v>45208</c:v>
                </c:pt>
                <c:pt idx="9">
                  <c:v>45209</c:v>
                </c:pt>
                <c:pt idx="10">
                  <c:v>45210</c:v>
                </c:pt>
                <c:pt idx="11">
                  <c:v>45211</c:v>
                </c:pt>
                <c:pt idx="12">
                  <c:v>45212</c:v>
                </c:pt>
                <c:pt idx="13">
                  <c:v>45213</c:v>
                </c:pt>
                <c:pt idx="14">
                  <c:v>45214</c:v>
                </c:pt>
                <c:pt idx="15">
                  <c:v>45215</c:v>
                </c:pt>
                <c:pt idx="16">
                  <c:v>45216</c:v>
                </c:pt>
                <c:pt idx="17">
                  <c:v>45217</c:v>
                </c:pt>
                <c:pt idx="18">
                  <c:v>45218</c:v>
                </c:pt>
                <c:pt idx="19">
                  <c:v>45219</c:v>
                </c:pt>
                <c:pt idx="20">
                  <c:v>45220</c:v>
                </c:pt>
                <c:pt idx="21">
                  <c:v>45221</c:v>
                </c:pt>
                <c:pt idx="22">
                  <c:v>45222</c:v>
                </c:pt>
                <c:pt idx="23">
                  <c:v>45223</c:v>
                </c:pt>
                <c:pt idx="24">
                  <c:v>45224</c:v>
                </c:pt>
                <c:pt idx="25">
                  <c:v>45225</c:v>
                </c:pt>
                <c:pt idx="26">
                  <c:v>45226</c:v>
                </c:pt>
                <c:pt idx="27">
                  <c:v>45227</c:v>
                </c:pt>
                <c:pt idx="28">
                  <c:v>45228</c:v>
                </c:pt>
                <c:pt idx="29">
                  <c:v>45229</c:v>
                </c:pt>
                <c:pt idx="30">
                  <c:v>45230</c:v>
                </c:pt>
                <c:pt idx="31">
                  <c:v>45231</c:v>
                </c:pt>
                <c:pt idx="32">
                  <c:v>45232</c:v>
                </c:pt>
                <c:pt idx="33">
                  <c:v>45233</c:v>
                </c:pt>
                <c:pt idx="34">
                  <c:v>45234</c:v>
                </c:pt>
                <c:pt idx="35">
                  <c:v>45235</c:v>
                </c:pt>
                <c:pt idx="36">
                  <c:v>45236</c:v>
                </c:pt>
                <c:pt idx="37">
                  <c:v>45237</c:v>
                </c:pt>
                <c:pt idx="38">
                  <c:v>45238</c:v>
                </c:pt>
                <c:pt idx="39">
                  <c:v>45239</c:v>
                </c:pt>
                <c:pt idx="40">
                  <c:v>45240</c:v>
                </c:pt>
                <c:pt idx="41">
                  <c:v>45241</c:v>
                </c:pt>
                <c:pt idx="42">
                  <c:v>45242</c:v>
                </c:pt>
                <c:pt idx="43">
                  <c:v>45243</c:v>
                </c:pt>
                <c:pt idx="44">
                  <c:v>45244</c:v>
                </c:pt>
                <c:pt idx="45">
                  <c:v>45245</c:v>
                </c:pt>
                <c:pt idx="46">
                  <c:v>45246</c:v>
                </c:pt>
                <c:pt idx="47">
                  <c:v>45247</c:v>
                </c:pt>
                <c:pt idx="48">
                  <c:v>45248</c:v>
                </c:pt>
                <c:pt idx="49">
                  <c:v>45249</c:v>
                </c:pt>
                <c:pt idx="50">
                  <c:v>45250</c:v>
                </c:pt>
                <c:pt idx="51">
                  <c:v>45251</c:v>
                </c:pt>
                <c:pt idx="52">
                  <c:v>45252</c:v>
                </c:pt>
                <c:pt idx="53">
                  <c:v>45253</c:v>
                </c:pt>
                <c:pt idx="54">
                  <c:v>45254</c:v>
                </c:pt>
                <c:pt idx="55">
                  <c:v>45255</c:v>
                </c:pt>
                <c:pt idx="56">
                  <c:v>45256</c:v>
                </c:pt>
                <c:pt idx="57">
                  <c:v>45257</c:v>
                </c:pt>
                <c:pt idx="58">
                  <c:v>45258</c:v>
                </c:pt>
                <c:pt idx="59">
                  <c:v>45259</c:v>
                </c:pt>
                <c:pt idx="60">
                  <c:v>45260</c:v>
                </c:pt>
                <c:pt idx="61">
                  <c:v>45261</c:v>
                </c:pt>
                <c:pt idx="62">
                  <c:v>45262</c:v>
                </c:pt>
                <c:pt idx="63">
                  <c:v>45263</c:v>
                </c:pt>
                <c:pt idx="64">
                  <c:v>45264</c:v>
                </c:pt>
                <c:pt idx="65">
                  <c:v>45265</c:v>
                </c:pt>
                <c:pt idx="66">
                  <c:v>45266</c:v>
                </c:pt>
                <c:pt idx="67">
                  <c:v>45267</c:v>
                </c:pt>
                <c:pt idx="68">
                  <c:v>45268</c:v>
                </c:pt>
                <c:pt idx="69">
                  <c:v>45269</c:v>
                </c:pt>
                <c:pt idx="70">
                  <c:v>45270</c:v>
                </c:pt>
                <c:pt idx="71">
                  <c:v>45271</c:v>
                </c:pt>
                <c:pt idx="72">
                  <c:v>45272</c:v>
                </c:pt>
                <c:pt idx="73">
                  <c:v>45273</c:v>
                </c:pt>
                <c:pt idx="74">
                  <c:v>45274</c:v>
                </c:pt>
                <c:pt idx="75">
                  <c:v>45275</c:v>
                </c:pt>
                <c:pt idx="76">
                  <c:v>45276</c:v>
                </c:pt>
                <c:pt idx="77">
                  <c:v>45277</c:v>
                </c:pt>
                <c:pt idx="78">
                  <c:v>45278</c:v>
                </c:pt>
                <c:pt idx="79">
                  <c:v>45279</c:v>
                </c:pt>
                <c:pt idx="80">
                  <c:v>45280</c:v>
                </c:pt>
                <c:pt idx="81">
                  <c:v>45281</c:v>
                </c:pt>
                <c:pt idx="82">
                  <c:v>45282</c:v>
                </c:pt>
                <c:pt idx="83">
                  <c:v>45283</c:v>
                </c:pt>
                <c:pt idx="84">
                  <c:v>45284</c:v>
                </c:pt>
                <c:pt idx="85">
                  <c:v>45285</c:v>
                </c:pt>
                <c:pt idx="86">
                  <c:v>45286</c:v>
                </c:pt>
                <c:pt idx="87">
                  <c:v>45287</c:v>
                </c:pt>
                <c:pt idx="88">
                  <c:v>45288</c:v>
                </c:pt>
                <c:pt idx="89">
                  <c:v>45289</c:v>
                </c:pt>
                <c:pt idx="90">
                  <c:v>45290</c:v>
                </c:pt>
                <c:pt idx="91">
                  <c:v>45291</c:v>
                </c:pt>
                <c:pt idx="92">
                  <c:v>45292</c:v>
                </c:pt>
                <c:pt idx="93">
                  <c:v>45293</c:v>
                </c:pt>
                <c:pt idx="94">
                  <c:v>45294</c:v>
                </c:pt>
                <c:pt idx="95">
                  <c:v>45295</c:v>
                </c:pt>
                <c:pt idx="96">
                  <c:v>45296</c:v>
                </c:pt>
                <c:pt idx="97">
                  <c:v>45297</c:v>
                </c:pt>
                <c:pt idx="98">
                  <c:v>45298</c:v>
                </c:pt>
                <c:pt idx="99">
                  <c:v>45299</c:v>
                </c:pt>
                <c:pt idx="100">
                  <c:v>45300</c:v>
                </c:pt>
                <c:pt idx="101">
                  <c:v>45301</c:v>
                </c:pt>
                <c:pt idx="102">
                  <c:v>45302</c:v>
                </c:pt>
                <c:pt idx="103">
                  <c:v>45303</c:v>
                </c:pt>
                <c:pt idx="104">
                  <c:v>45304</c:v>
                </c:pt>
                <c:pt idx="105">
                  <c:v>45305</c:v>
                </c:pt>
                <c:pt idx="106">
                  <c:v>45306</c:v>
                </c:pt>
                <c:pt idx="107">
                  <c:v>45307</c:v>
                </c:pt>
                <c:pt idx="108">
                  <c:v>45308</c:v>
                </c:pt>
                <c:pt idx="109">
                  <c:v>45309</c:v>
                </c:pt>
                <c:pt idx="110">
                  <c:v>45310</c:v>
                </c:pt>
                <c:pt idx="111">
                  <c:v>45311</c:v>
                </c:pt>
                <c:pt idx="112">
                  <c:v>45312</c:v>
                </c:pt>
                <c:pt idx="113">
                  <c:v>45313</c:v>
                </c:pt>
                <c:pt idx="114">
                  <c:v>45314</c:v>
                </c:pt>
                <c:pt idx="115">
                  <c:v>45315</c:v>
                </c:pt>
                <c:pt idx="116">
                  <c:v>45316</c:v>
                </c:pt>
                <c:pt idx="117">
                  <c:v>45317</c:v>
                </c:pt>
                <c:pt idx="118">
                  <c:v>45318</c:v>
                </c:pt>
                <c:pt idx="119">
                  <c:v>45319</c:v>
                </c:pt>
                <c:pt idx="120">
                  <c:v>45320</c:v>
                </c:pt>
                <c:pt idx="121">
                  <c:v>45321</c:v>
                </c:pt>
                <c:pt idx="122">
                  <c:v>45322</c:v>
                </c:pt>
                <c:pt idx="123">
                  <c:v>45323</c:v>
                </c:pt>
                <c:pt idx="124">
                  <c:v>45324</c:v>
                </c:pt>
                <c:pt idx="125">
                  <c:v>45325</c:v>
                </c:pt>
                <c:pt idx="126">
                  <c:v>45326</c:v>
                </c:pt>
                <c:pt idx="127">
                  <c:v>45327</c:v>
                </c:pt>
                <c:pt idx="128">
                  <c:v>45328</c:v>
                </c:pt>
                <c:pt idx="129">
                  <c:v>45329</c:v>
                </c:pt>
                <c:pt idx="130">
                  <c:v>45330</c:v>
                </c:pt>
                <c:pt idx="131">
                  <c:v>45331</c:v>
                </c:pt>
                <c:pt idx="132">
                  <c:v>45332</c:v>
                </c:pt>
                <c:pt idx="133">
                  <c:v>45333</c:v>
                </c:pt>
                <c:pt idx="134">
                  <c:v>45334</c:v>
                </c:pt>
                <c:pt idx="135">
                  <c:v>45335</c:v>
                </c:pt>
                <c:pt idx="136">
                  <c:v>45336</c:v>
                </c:pt>
                <c:pt idx="137">
                  <c:v>45337</c:v>
                </c:pt>
                <c:pt idx="138">
                  <c:v>45338</c:v>
                </c:pt>
                <c:pt idx="139">
                  <c:v>45339</c:v>
                </c:pt>
                <c:pt idx="140">
                  <c:v>45340</c:v>
                </c:pt>
                <c:pt idx="141">
                  <c:v>45341</c:v>
                </c:pt>
                <c:pt idx="142">
                  <c:v>45342</c:v>
                </c:pt>
                <c:pt idx="143">
                  <c:v>45343</c:v>
                </c:pt>
                <c:pt idx="144">
                  <c:v>45344</c:v>
                </c:pt>
                <c:pt idx="145">
                  <c:v>45345</c:v>
                </c:pt>
                <c:pt idx="146">
                  <c:v>45346</c:v>
                </c:pt>
                <c:pt idx="147">
                  <c:v>45347</c:v>
                </c:pt>
                <c:pt idx="148">
                  <c:v>45348</c:v>
                </c:pt>
                <c:pt idx="149">
                  <c:v>45349</c:v>
                </c:pt>
                <c:pt idx="150">
                  <c:v>45350</c:v>
                </c:pt>
                <c:pt idx="151">
                  <c:v>45351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Cedar Garden.xlsm]Calculations'!$AJ$3:$AJ$1002</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10-7844-46C1-AEA7-6C529AA236A6}"/>
            </c:ext>
          </c:extLst>
        </c:ser>
        <c:dLbls>
          <c:showLegendKey val="0"/>
          <c:showVal val="0"/>
          <c:showCatName val="0"/>
          <c:showSerName val="0"/>
          <c:showPercent val="0"/>
          <c:showBubbleSize val="0"/>
        </c:dLbls>
        <c:marker val="1"/>
        <c:smooth val="0"/>
        <c:axId val="285607424"/>
        <c:axId val="285609344"/>
      </c:lineChart>
      <c:dateAx>
        <c:axId val="285607424"/>
        <c:scaling>
          <c:orientation val="minMax"/>
        </c:scaling>
        <c:delete val="0"/>
        <c:axPos val="b"/>
        <c:title>
          <c:tx>
            <c:strRef>
              <c:f>'[Run-SPC Charting Tool Cedar Garden.xlsm]Dropdowns'!$N$2</c:f>
              <c:strCache>
                <c:ptCount val="1"/>
                <c:pt idx="0">
                  <c:v>date</c:v>
                </c:pt>
              </c:strCache>
            </c:strRef>
          </c:tx>
          <c:overlay val="0"/>
          <c:txPr>
            <a:bodyPr/>
            <a:lstStyle/>
            <a:p>
              <a:pPr algn="ctr" rtl="0">
                <a:defRPr sz="1200"/>
              </a:pPr>
              <a:endParaRPr lang="en-US"/>
            </a:p>
          </c:txPr>
        </c:title>
        <c:numFmt formatCode="dd/mm/yy" sourceLinked="0"/>
        <c:majorTickMark val="out"/>
        <c:minorTickMark val="out"/>
        <c:tickLblPos val="nextTo"/>
        <c:txPr>
          <a:bodyPr rot="5400000" vert="horz"/>
          <a:lstStyle/>
          <a:p>
            <a:pPr>
              <a:defRPr sz="1200"/>
            </a:pPr>
            <a:endParaRPr lang="en-US"/>
          </a:p>
        </c:txPr>
        <c:crossAx val="285609344"/>
        <c:crosses val="autoZero"/>
        <c:auto val="0"/>
        <c:lblOffset val="100"/>
        <c:baseTimeUnit val="days"/>
      </c:dateAx>
      <c:valAx>
        <c:axId val="285609344"/>
        <c:scaling>
          <c:orientation val="minMax"/>
        </c:scaling>
        <c:delete val="0"/>
        <c:axPos val="l"/>
        <c:title>
          <c:tx>
            <c:strRef>
              <c:f>'[Run-SPC Charting Tool Cedar Garden.xlsm]Dropdowns'!$N$3</c:f>
              <c:strCache>
                <c:ptCount val="1"/>
                <c:pt idx="0">
                  <c:v>incidents</c:v>
                </c:pt>
              </c:strCache>
            </c:strRef>
          </c:tx>
          <c:overlay val="0"/>
          <c:txPr>
            <a:bodyPr rot="-5400000" vert="horz"/>
            <a:lstStyle/>
            <a:p>
              <a:pPr algn="ctr" rtl="0">
                <a:defRPr sz="1200"/>
              </a:pPr>
              <a:endParaRPr lang="en-US"/>
            </a:p>
          </c:txPr>
        </c:title>
        <c:numFmt formatCode="0" sourceLinked="0"/>
        <c:majorTickMark val="out"/>
        <c:minorTickMark val="none"/>
        <c:tickLblPos val="nextTo"/>
        <c:txPr>
          <a:bodyPr/>
          <a:lstStyle/>
          <a:p>
            <a:pPr>
              <a:defRPr sz="1200"/>
            </a:pPr>
            <a:endParaRPr lang="en-US"/>
          </a:p>
        </c:txPr>
        <c:crossAx val="285607424"/>
        <c:crosses val="autoZero"/>
        <c:crossBetween val="between"/>
      </c:valAx>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ayout>
        <c:manualLayout>
          <c:xMode val="edge"/>
          <c:yMode val="edge"/>
          <c:x val="6.544037863978113E-3"/>
          <c:y val="0.95570685814055667"/>
          <c:w val="0.99345596213602194"/>
          <c:h val="3.2974166295061627E-2"/>
        </c:manualLayout>
      </c:layout>
      <c:overlay val="0"/>
    </c:legend>
    <c:plotVisOnly val="1"/>
    <c:dispBlanksAs val="gap"/>
    <c:showDLblsOverMax val="0"/>
  </c:chart>
  <c:txPr>
    <a:bodyPr/>
    <a:lstStyle/>
    <a:p>
      <a:pPr>
        <a:defRPr>
          <a:latin typeface="Gill Sans MT" panose="020B0502020104020203"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'[Run-SPC Charting Tool v2.4 Mountbatten.xlsm]Dropdowns'!$N$1</c:f>
          <c:strCache>
            <c:ptCount val="1"/>
            <c:pt idx="0">
              <c:v>Mountbatten
Run Chart</c:v>
            </c:pt>
          </c:strCache>
        </c:strRef>
      </c:tx>
      <c:layout>
        <c:manualLayout>
          <c:xMode val="edge"/>
          <c:yMode val="edge"/>
          <c:x val="0.48201979101752268"/>
          <c:y val="2.0494092430613998E-2"/>
        </c:manualLayout>
      </c:layout>
      <c:overlay val="0"/>
      <c:txPr>
        <a:bodyPr/>
        <a:lstStyle/>
        <a:p>
          <a:pPr>
            <a:defRPr sz="2000"/>
          </a:pPr>
          <a:endParaRPr lang="en-US"/>
        </a:p>
      </c:txPr>
    </c:title>
    <c:autoTitleDeleted val="0"/>
    <c:plotArea>
      <c:layout>
        <c:manualLayout>
          <c:layoutTarget val="inner"/>
          <c:xMode val="edge"/>
          <c:yMode val="edge"/>
          <c:x val="9.3990987857466374E-2"/>
          <c:y val="0.13154287172579845"/>
          <c:w val="0.8942746654325241"/>
          <c:h val="0.67201640078633573"/>
        </c:manualLayout>
      </c:layout>
      <c:lineChart>
        <c:grouping val="standard"/>
        <c:varyColors val="0"/>
        <c:ser>
          <c:idx val="0"/>
          <c:order val="0"/>
          <c:tx>
            <c:strRef>
              <c:f>'[Run-SPC Charting Tool v2.4 Mountbatten.xlsm]Data inputting'!$H$14</c:f>
              <c:strCache>
                <c:ptCount val="1"/>
                <c:pt idx="0">
                  <c:v>Values</c:v>
                </c:pt>
              </c:strCache>
            </c:strRef>
          </c:tx>
          <c:spPr>
            <a:ln w="19050">
              <a:solidFill>
                <a:srgbClr val="3825EA"/>
              </a:solidFill>
            </a:ln>
          </c:spPr>
          <c:marker>
            <c:symbol val="circle"/>
            <c:size val="6"/>
            <c:spPr>
              <a:solidFill>
                <a:srgbClr val="3825EA"/>
              </a:solidFill>
              <a:ln>
                <a:solidFill>
                  <a:srgbClr val="3825EA"/>
                </a:solidFill>
              </a:ln>
            </c:spPr>
          </c:marker>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Mountbatten.xlsm]Data inputting'!$H$15:$H$1014</c:f>
              <c:numCache>
                <c:formatCode>0.00</c:formatCode>
                <c:ptCount val="1000"/>
                <c:pt idx="0">
                  <c:v>1</c:v>
                </c:pt>
                <c:pt idx="1">
                  <c:v>0</c:v>
                </c:pt>
                <c:pt idx="2">
                  <c:v>0</c:v>
                </c:pt>
                <c:pt idx="3">
                  <c:v>0</c:v>
                </c:pt>
                <c:pt idx="4">
                  <c:v>0</c:v>
                </c:pt>
                <c:pt idx="5">
                  <c:v>0</c:v>
                </c:pt>
                <c:pt idx="6">
                  <c:v>0</c:v>
                </c:pt>
                <c:pt idx="7">
                  <c:v>0</c:v>
                </c:pt>
                <c:pt idx="8">
                  <c:v>1</c:v>
                </c:pt>
                <c:pt idx="9">
                  <c:v>0</c:v>
                </c:pt>
                <c:pt idx="10">
                  <c:v>1</c:v>
                </c:pt>
                <c:pt idx="11">
                  <c:v>3</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2</c:v>
                </c:pt>
                <c:pt idx="37">
                  <c:v>1</c:v>
                </c:pt>
                <c:pt idx="38">
                  <c:v>3</c:v>
                </c:pt>
                <c:pt idx="39">
                  <c:v>0</c:v>
                </c:pt>
                <c:pt idx="40">
                  <c:v>2</c:v>
                </c:pt>
                <c:pt idx="41">
                  <c:v>1</c:v>
                </c:pt>
                <c:pt idx="42">
                  <c:v>0</c:v>
                </c:pt>
                <c:pt idx="43">
                  <c:v>0</c:v>
                </c:pt>
                <c:pt idx="44">
                  <c:v>0</c:v>
                </c:pt>
                <c:pt idx="45">
                  <c:v>0</c:v>
                </c:pt>
                <c:pt idx="46">
                  <c:v>0</c:v>
                </c:pt>
                <c:pt idx="47">
                  <c:v>1</c:v>
                </c:pt>
                <c:pt idx="48">
                  <c:v>0</c:v>
                </c:pt>
                <c:pt idx="49">
                  <c:v>2</c:v>
                </c:pt>
                <c:pt idx="50">
                  <c:v>0</c:v>
                </c:pt>
                <c:pt idx="51">
                  <c:v>0</c:v>
                </c:pt>
                <c:pt idx="52">
                  <c:v>2</c:v>
                </c:pt>
                <c:pt idx="53">
                  <c:v>0</c:v>
                </c:pt>
                <c:pt idx="54">
                  <c:v>0</c:v>
                </c:pt>
                <c:pt idx="55">
                  <c:v>0</c:v>
                </c:pt>
                <c:pt idx="56">
                  <c:v>1</c:v>
                </c:pt>
                <c:pt idx="57">
                  <c:v>2</c:v>
                </c:pt>
                <c:pt idx="58">
                  <c:v>1</c:v>
                </c:pt>
                <c:pt idx="59">
                  <c:v>0</c:v>
                </c:pt>
                <c:pt idx="60">
                  <c:v>0</c:v>
                </c:pt>
                <c:pt idx="61">
                  <c:v>0</c:v>
                </c:pt>
                <c:pt idx="62">
                  <c:v>0</c:v>
                </c:pt>
                <c:pt idx="63">
                  <c:v>0</c:v>
                </c:pt>
                <c:pt idx="64">
                  <c:v>2</c:v>
                </c:pt>
                <c:pt idx="65">
                  <c:v>0</c:v>
                </c:pt>
                <c:pt idx="66">
                  <c:v>0</c:v>
                </c:pt>
                <c:pt idx="67">
                  <c:v>4</c:v>
                </c:pt>
                <c:pt idx="68">
                  <c:v>0</c:v>
                </c:pt>
                <c:pt idx="69">
                  <c:v>0</c:v>
                </c:pt>
                <c:pt idx="70">
                  <c:v>0</c:v>
                </c:pt>
                <c:pt idx="71">
                  <c:v>0</c:v>
                </c:pt>
                <c:pt idx="72">
                  <c:v>1</c:v>
                </c:pt>
                <c:pt idx="73">
                  <c:v>0</c:v>
                </c:pt>
                <c:pt idx="74">
                  <c:v>1</c:v>
                </c:pt>
                <c:pt idx="75">
                  <c:v>0</c:v>
                </c:pt>
                <c:pt idx="76">
                  <c:v>0</c:v>
                </c:pt>
                <c:pt idx="77">
                  <c:v>0</c:v>
                </c:pt>
                <c:pt idx="78">
                  <c:v>1</c:v>
                </c:pt>
                <c:pt idx="79">
                  <c:v>2</c:v>
                </c:pt>
                <c:pt idx="80">
                  <c:v>1</c:v>
                </c:pt>
                <c:pt idx="81">
                  <c:v>0</c:v>
                </c:pt>
                <c:pt idx="82">
                  <c:v>0</c:v>
                </c:pt>
                <c:pt idx="83">
                  <c:v>0</c:v>
                </c:pt>
                <c:pt idx="84">
                  <c:v>0</c:v>
                </c:pt>
                <c:pt idx="85">
                  <c:v>1</c:v>
                </c:pt>
                <c:pt idx="86">
                  <c:v>1</c:v>
                </c:pt>
                <c:pt idx="87">
                  <c:v>0</c:v>
                </c:pt>
                <c:pt idx="88">
                  <c:v>1</c:v>
                </c:pt>
                <c:pt idx="89">
                  <c:v>1</c:v>
                </c:pt>
                <c:pt idx="90">
                  <c:v>2</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1</c:v>
                </c:pt>
                <c:pt idx="113">
                  <c:v>3</c:v>
                </c:pt>
                <c:pt idx="114">
                  <c:v>2</c:v>
                </c:pt>
                <c:pt idx="115">
                  <c:v>0</c:v>
                </c:pt>
                <c:pt idx="116">
                  <c:v>0</c:v>
                </c:pt>
                <c:pt idx="117">
                  <c:v>1</c:v>
                </c:pt>
                <c:pt idx="118">
                  <c:v>1</c:v>
                </c:pt>
                <c:pt idx="119">
                  <c:v>1</c:v>
                </c:pt>
                <c:pt idx="120">
                  <c:v>0</c:v>
                </c:pt>
                <c:pt idx="121">
                  <c:v>0</c:v>
                </c:pt>
                <c:pt idx="122">
                  <c:v>1</c:v>
                </c:pt>
                <c:pt idx="123">
                  <c:v>0</c:v>
                </c:pt>
                <c:pt idx="124">
                  <c:v>0</c:v>
                </c:pt>
                <c:pt idx="125">
                  <c:v>0</c:v>
                </c:pt>
                <c:pt idx="126">
                  <c:v>0</c:v>
                </c:pt>
                <c:pt idx="127">
                  <c:v>1</c:v>
                </c:pt>
                <c:pt idx="128">
                  <c:v>0</c:v>
                </c:pt>
                <c:pt idx="129">
                  <c:v>0</c:v>
                </c:pt>
                <c:pt idx="130">
                  <c:v>0</c:v>
                </c:pt>
                <c:pt idx="131">
                  <c:v>0</c:v>
                </c:pt>
                <c:pt idx="132">
                  <c:v>1</c:v>
                </c:pt>
                <c:pt idx="133">
                  <c:v>1</c:v>
                </c:pt>
                <c:pt idx="134">
                  <c:v>0</c:v>
                </c:pt>
                <c:pt idx="135">
                  <c:v>1</c:v>
                </c:pt>
                <c:pt idx="136">
                  <c:v>1</c:v>
                </c:pt>
                <c:pt idx="137">
                  <c:v>0</c:v>
                </c:pt>
                <c:pt idx="138">
                  <c:v>1</c:v>
                </c:pt>
                <c:pt idx="139">
                  <c:v>0</c:v>
                </c:pt>
                <c:pt idx="140">
                  <c:v>0</c:v>
                </c:pt>
                <c:pt idx="141">
                  <c:v>0</c:v>
                </c:pt>
                <c:pt idx="142">
                  <c:v>0</c:v>
                </c:pt>
                <c:pt idx="143">
                  <c:v>1</c:v>
                </c:pt>
                <c:pt idx="144">
                  <c:v>0</c:v>
                </c:pt>
                <c:pt idx="145">
                  <c:v>1</c:v>
                </c:pt>
                <c:pt idx="146">
                  <c:v>0</c:v>
                </c:pt>
                <c:pt idx="147">
                  <c:v>0</c:v>
                </c:pt>
                <c:pt idx="148">
                  <c:v>2</c:v>
                </c:pt>
                <c:pt idx="149">
                  <c:v>0</c:v>
                </c:pt>
                <c:pt idx="150">
                  <c:v>1</c:v>
                </c:pt>
                <c:pt idx="151">
                  <c:v>0</c:v>
                </c:pt>
                <c:pt idx="152">
                  <c:v>0</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0</c:v>
                </c:pt>
                <c:pt idx="183">
                  <c:v>0</c:v>
                </c:pt>
                <c:pt idx="184">
                  <c:v>0</c:v>
                </c:pt>
                <c:pt idx="185">
                  <c:v>1</c:v>
                </c:pt>
                <c:pt idx="186">
                  <c:v>0</c:v>
                </c:pt>
                <c:pt idx="187">
                  <c:v>0</c:v>
                </c:pt>
                <c:pt idx="188">
                  <c:v>0</c:v>
                </c:pt>
                <c:pt idx="189">
                  <c:v>0</c:v>
                </c:pt>
                <c:pt idx="190">
                  <c:v>0</c:v>
                </c:pt>
                <c:pt idx="191">
                  <c:v>0</c:v>
                </c:pt>
                <c:pt idx="192">
                  <c:v>1</c:v>
                </c:pt>
                <c:pt idx="193">
                  <c:v>0</c:v>
                </c:pt>
                <c:pt idx="194">
                  <c:v>0</c:v>
                </c:pt>
                <c:pt idx="195">
                  <c:v>1</c:v>
                </c:pt>
                <c:pt idx="196">
                  <c:v>0</c:v>
                </c:pt>
                <c:pt idx="197">
                  <c:v>1</c:v>
                </c:pt>
                <c:pt idx="198">
                  <c:v>2</c:v>
                </c:pt>
                <c:pt idx="199">
                  <c:v>0</c:v>
                </c:pt>
                <c:pt idx="200">
                  <c:v>0</c:v>
                </c:pt>
                <c:pt idx="201">
                  <c:v>0</c:v>
                </c:pt>
                <c:pt idx="202">
                  <c:v>0</c:v>
                </c:pt>
                <c:pt idx="203">
                  <c:v>0</c:v>
                </c:pt>
                <c:pt idx="204">
                  <c:v>2</c:v>
                </c:pt>
                <c:pt idx="205">
                  <c:v>0</c:v>
                </c:pt>
                <c:pt idx="206">
                  <c:v>0</c:v>
                </c:pt>
                <c:pt idx="207">
                  <c:v>1</c:v>
                </c:pt>
                <c:pt idx="208">
                  <c:v>0</c:v>
                </c:pt>
                <c:pt idx="209">
                  <c:v>0</c:v>
                </c:pt>
                <c:pt idx="210">
                  <c:v>0</c:v>
                </c:pt>
                <c:pt idx="211">
                  <c:v>0</c:v>
                </c:pt>
                <c:pt idx="212">
                  <c:v>0</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0-B31B-4235-946D-36F0A83DF0D4}"/>
            </c:ext>
          </c:extLst>
        </c:ser>
        <c:ser>
          <c:idx val="1"/>
          <c:order val="1"/>
          <c:tx>
            <c:strRef>
              <c:f>'[Run-SPC Charting Tool v2.4 Mountbatten.xlsm]Data inputting'!$I$14</c:f>
              <c:strCache>
                <c:ptCount val="1"/>
                <c:pt idx="0">
                  <c:v>Median</c:v>
                </c:pt>
              </c:strCache>
            </c:strRef>
          </c:tx>
          <c:spPr>
            <a:ln w="19050">
              <a:solidFill>
                <a:srgbClr val="DA291C"/>
              </a:solidFill>
              <a:prstDash val="dash"/>
            </a:ln>
          </c:spPr>
          <c:marker>
            <c:symbol val="none"/>
          </c:marker>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Mountbatten.xlsm]Data inputting'!$I$15:$I$1014</c:f>
              <c:numCache>
                <c:formatCode>0.00</c:formatCode>
                <c:ptCount val="10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1-B31B-4235-946D-36F0A83DF0D4}"/>
            </c:ext>
          </c:extLst>
        </c:ser>
        <c:ser>
          <c:idx val="2"/>
          <c:order val="2"/>
          <c:tx>
            <c:strRef>
              <c:f>'[Run-SPC Charting Tool v2.4 Mountbatten.xlsm]Data inputting'!$J$14</c:f>
              <c:strCache>
                <c:ptCount val="1"/>
              </c:strCache>
            </c:strRef>
          </c:tx>
          <c:spPr>
            <a:ln w="19050">
              <a:solidFill>
                <a:srgbClr val="E98638"/>
              </a:solidFill>
              <a:prstDash val="sysDash"/>
            </a:ln>
          </c:spPr>
          <c:marker>
            <c:symbol val="none"/>
          </c:marker>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Mountbatten.xlsm]Data inputting'!$J$15:$J$1014</c:f>
              <c:numCache>
                <c:formatCode>0.00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2-B31B-4235-946D-36F0A83DF0D4}"/>
            </c:ext>
          </c:extLst>
        </c:ser>
        <c:ser>
          <c:idx val="3"/>
          <c:order val="3"/>
          <c:tx>
            <c:strRef>
              <c:f>'[Run-SPC Charting Tool v2.4 Mountbatten.xlsm]Data inputting'!$K$14</c:f>
              <c:strCache>
                <c:ptCount val="1"/>
              </c:strCache>
            </c:strRef>
          </c:tx>
          <c:spPr>
            <a:ln w="19050">
              <a:solidFill>
                <a:srgbClr val="E98638"/>
              </a:solidFill>
              <a:prstDash val="sysDash"/>
            </a:ln>
          </c:spPr>
          <c:marker>
            <c:symbol val="none"/>
          </c:marker>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Mountbatten.xlsm]Data inputting'!$K$15:$K$1014</c:f>
              <c:numCache>
                <c:formatCode>0.00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3-B31B-4235-946D-36F0A83DF0D4}"/>
            </c:ext>
          </c:extLst>
        </c:ser>
        <c:ser>
          <c:idx val="5"/>
          <c:order val="4"/>
          <c:tx>
            <c:strRef>
              <c:f>'[Run-SPC Charting Tool v2.4 Mountbatten.xlsm]Calculations'!$AH$2</c:f>
              <c:strCache>
                <c:ptCount val="1"/>
                <c:pt idx="0">
                  <c:v>Astronomical Point</c:v>
                </c:pt>
              </c:strCache>
            </c:strRef>
          </c:tx>
          <c:spPr>
            <a:ln>
              <a:noFill/>
            </a:ln>
          </c:spPr>
          <c:marker>
            <c:symbol val="circle"/>
            <c:size val="6"/>
            <c:spPr>
              <a:solidFill>
                <a:srgbClr val="DA291C"/>
              </a:solidFill>
              <a:ln>
                <a:solidFill>
                  <a:srgbClr val="DA291C"/>
                </a:solidFill>
              </a:ln>
            </c:spPr>
          </c:marker>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Mountbatten.xlsm]Calculations'!$AH$3:$AH$1002</c:f>
              <c:numCache>
                <c:formatCode>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4-B31B-4235-946D-36F0A83DF0D4}"/>
            </c:ext>
          </c:extLst>
        </c:ser>
        <c:ser>
          <c:idx val="14"/>
          <c:order val="5"/>
          <c:tx>
            <c:strRef>
              <c:f>'[Run-SPC Charting Tool v2.4 Mountbatten.xlsm]Calculations'!$AR$2</c:f>
              <c:strCache>
                <c:ptCount val="1"/>
                <c:pt idx="0">
                  <c:v>Inner Thirds</c:v>
                </c:pt>
              </c:strCache>
            </c:strRef>
          </c:tx>
          <c:spPr>
            <a:ln>
              <a:noFill/>
            </a:ln>
          </c:spPr>
          <c:marker>
            <c:symbol val="circle"/>
            <c:size val="6"/>
            <c:spPr>
              <a:solidFill>
                <a:srgbClr val="C36216"/>
              </a:solidFill>
              <a:ln>
                <a:solidFill>
                  <a:srgbClr val="C36216"/>
                </a:solidFill>
              </a:ln>
            </c:spPr>
          </c:marker>
          <c:val>
            <c:numRef>
              <c:f>'[Run-SPC Charting Tool v2.4 Mountbatten.xlsm]Calculations'!$AR$3:$AR$1002</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5-B31B-4235-946D-36F0A83DF0D4}"/>
            </c:ext>
          </c:extLst>
        </c:ser>
        <c:ser>
          <c:idx val="13"/>
          <c:order val="6"/>
          <c:tx>
            <c:strRef>
              <c:f>'[Run-SPC Charting Tool v2.4 Mountbatten.xlsm]Calculations'!$AN$2</c:f>
              <c:strCache>
                <c:ptCount val="1"/>
                <c:pt idx="0">
                  <c:v>Outer Thirds</c:v>
                </c:pt>
              </c:strCache>
            </c:strRef>
          </c:tx>
          <c:spPr>
            <a:ln>
              <a:noFill/>
            </a:ln>
          </c:spPr>
          <c:marker>
            <c:symbol val="circle"/>
            <c:size val="6"/>
            <c:spPr>
              <a:solidFill>
                <a:srgbClr val="179844"/>
              </a:solidFill>
              <a:ln>
                <a:solidFill>
                  <a:srgbClr val="179844"/>
                </a:solidFill>
              </a:ln>
            </c:spPr>
          </c:marker>
          <c:val>
            <c:numRef>
              <c:f>'[Run-SPC Charting Tool v2.4 Mountbatten.xlsm]Calculations'!$AN$3:$AN$1002</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6-B31B-4235-946D-36F0A83DF0D4}"/>
            </c:ext>
          </c:extLst>
        </c:ser>
        <c:ser>
          <c:idx val="15"/>
          <c:order val="7"/>
          <c:tx>
            <c:strRef>
              <c:f>'[Run-SPC Charting Tool v2.4 Mountbatten.xlsm]Calculations'!$AV$2</c:f>
              <c:strCache>
                <c:ptCount val="1"/>
                <c:pt idx="0">
                  <c:v>Trend</c:v>
                </c:pt>
              </c:strCache>
            </c:strRef>
          </c:tx>
          <c:spPr>
            <a:ln>
              <a:noFill/>
            </a:ln>
          </c:spPr>
          <c:marker>
            <c:symbol val="circle"/>
            <c:size val="6"/>
            <c:spPr>
              <a:solidFill>
                <a:srgbClr val="FAE100"/>
              </a:solidFill>
              <a:ln>
                <a:solidFill>
                  <a:srgbClr val="FAE100"/>
                </a:solidFill>
              </a:ln>
            </c:spPr>
          </c:marker>
          <c:val>
            <c:numRef>
              <c:f>'[Run-SPC Charting Tool v2.4 Mountbatten.xlsm]Calculations'!$AV$3:$AV$1002</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7-B31B-4235-946D-36F0A83DF0D4}"/>
            </c:ext>
          </c:extLst>
        </c:ser>
        <c:ser>
          <c:idx val="4"/>
          <c:order val="8"/>
          <c:tx>
            <c:strRef>
              <c:f>'[Run-SPC Charting Tool v2.4 Mountbatten.xlsm]Calculations'!$AG$2</c:f>
              <c:strCache>
                <c:ptCount val="1"/>
                <c:pt idx="0">
                  <c:v>Shift</c:v>
                </c:pt>
              </c:strCache>
            </c:strRef>
          </c:tx>
          <c:spPr>
            <a:ln w="19050">
              <a:noFill/>
            </a:ln>
          </c:spPr>
          <c:marker>
            <c:symbol val="circle"/>
            <c:size val="6"/>
            <c:spPr>
              <a:solidFill>
                <a:srgbClr val="74EA9D"/>
              </a:solidFill>
              <a:ln>
                <a:solidFill>
                  <a:srgbClr val="74EA9D"/>
                </a:solidFill>
              </a:ln>
            </c:spPr>
          </c:marker>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Mountbatten.xlsm]Calculations'!$AG$3:$AG$1002</c:f>
              <c:numCache>
                <c:formatCode>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8-B31B-4235-946D-36F0A83DF0D4}"/>
            </c:ext>
          </c:extLst>
        </c:ser>
        <c:ser>
          <c:idx val="6"/>
          <c:order val="9"/>
          <c:tx>
            <c:v>Label</c:v>
          </c:tx>
          <c:spPr>
            <a:ln>
              <a:noFill/>
            </a:ln>
          </c:spPr>
          <c:marker>
            <c:symbol val="none"/>
          </c:marker>
          <c:dLbls>
            <c:numFmt formatCode="0.0" sourceLinked="0"/>
            <c:spPr>
              <a:noFill/>
              <a:ln>
                <a:noFill/>
              </a:ln>
              <a:effectLst/>
            </c:spPr>
            <c:txPr>
              <a:bodyPr/>
              <a:lstStyle/>
              <a:p>
                <a:pPr>
                  <a:defRPr b="1" i="1">
                    <a:solidFill>
                      <a:srgbClr val="DA291C"/>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Mountbatten.xlsm]Calculations'!$AA$3:$AA$1002</c:f>
              <c:numCache>
                <c:formatCode>0.0</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0</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9-B31B-4235-946D-36F0A83DF0D4}"/>
            </c:ext>
          </c:extLst>
        </c:ser>
        <c:ser>
          <c:idx val="7"/>
          <c:order val="10"/>
          <c:tx>
            <c:strRef>
              <c:f>'[Run-SPC Charting Tool v2.4 Mountbatten.xlsm]Dropdowns'!$Y$3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numFmt formatCode="0.0" sourceLinked="0"/>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Mountbatten.xlsm]Dropdowns'!$Y$4:$Y$1003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A-B31B-4235-946D-36F0A83DF0D4}"/>
            </c:ext>
          </c:extLst>
        </c:ser>
        <c:ser>
          <c:idx val="8"/>
          <c:order val="11"/>
          <c:tx>
            <c:strRef>
              <c:f>'[Run-SPC Charting Tool v2.4 Mountbatten.xlsm]Dropdowns'!$Z$3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Mountbatten.xlsm]Dropdowns'!$Z$4:$Z$1003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B-B31B-4235-946D-36F0A83DF0D4}"/>
            </c:ext>
          </c:extLst>
        </c:ser>
        <c:ser>
          <c:idx val="9"/>
          <c:order val="12"/>
          <c:tx>
            <c:strRef>
              <c:f>'[Run-SPC Charting Tool v2.4 Mountbatten.xlsm]Dropdowns'!$AA$3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Mountbatten.xlsm]Dropdowns'!$AA$4:$AA$1003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C-B31B-4235-946D-36F0A83DF0D4}"/>
            </c:ext>
          </c:extLst>
        </c:ser>
        <c:ser>
          <c:idx val="10"/>
          <c:order val="13"/>
          <c:tx>
            <c:strRef>
              <c:f>'[Run-SPC Charting Tool v2.4 Mountbatten.xlsm]Dropdowns'!$AB$3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dLbl>
              <c:idx val="31"/>
              <c:layout>
                <c:manualLayout>
                  <c:x val="-2.5812380218293657E-2"/>
                  <c:y val="-9.33632765686858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B31B-4235-946D-36F0A83DF0D4}"/>
                </c:ext>
              </c:extLst>
            </c:dLbl>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Mountbatten.xlsm]Dropdowns'!$AB$4:$AB$1003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E-B31B-4235-946D-36F0A83DF0D4}"/>
            </c:ext>
          </c:extLst>
        </c:ser>
        <c:ser>
          <c:idx val="11"/>
          <c:order val="14"/>
          <c:tx>
            <c:strRef>
              <c:f>'[Run-SPC Charting Tool v2.4 Mountbatten.xlsm]Dropdowns'!$AC$3</c:f>
              <c:strCache>
                <c:ptCount val="1"/>
                <c:pt idx="0">
                  <c:v>0</c:v>
                </c:pt>
              </c:strCache>
            </c:strRef>
          </c:tx>
          <c:spPr>
            <a:ln>
              <a:noFill/>
            </a:ln>
          </c:spPr>
          <c:marker>
            <c:symbol val="picture"/>
            <c:spPr>
              <a:blipFill>
                <a:blip xmlns:r="http://schemas.openxmlformats.org/officeDocument/2006/relationships" r:embed="rId1"/>
                <a:stretch>
                  <a:fillRect/>
                </a:stretch>
              </a:blipFill>
              <a:ln>
                <a:noFill/>
              </a:ln>
            </c:spPr>
          </c:marker>
          <c:dLbls>
            <c:spPr>
              <a:noFill/>
              <a:ln>
                <a:noFill/>
              </a:ln>
              <a:effectLst/>
            </c:spPr>
            <c:txPr>
              <a:bodyPr rot="5400000"/>
              <a:lstStyle/>
              <a:p>
                <a:pPr>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Mountbatten.xlsm]Dropdowns'!$AC$4:$AC$1003</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0F-B31B-4235-946D-36F0A83DF0D4}"/>
            </c:ext>
          </c:extLst>
        </c:ser>
        <c:ser>
          <c:idx val="12"/>
          <c:order val="15"/>
          <c:tx>
            <c:strRef>
              <c:f>'[Run-SPC Charting Tool v2.4 Mountbatten.xlsm]Calculations'!$AJ$2</c:f>
              <c:strCache>
                <c:ptCount val="1"/>
                <c:pt idx="0">
                  <c:v>Target</c:v>
                </c:pt>
              </c:strCache>
            </c:strRef>
          </c:tx>
          <c:spPr>
            <a:ln w="19050">
              <a:solidFill>
                <a:srgbClr val="00B050"/>
              </a:solidFill>
            </a:ln>
          </c:spPr>
          <c:marker>
            <c:symbol val="none"/>
          </c:marker>
          <c:cat>
            <c:numRef>
              <c:f>'[Run-SPC Charting Tool v2.4 Mountbatten.xlsm]Data inputting'!$G$15:$G$1014</c:f>
              <c:numCache>
                <c:formatCode>dd/mm/yy</c:formatCode>
                <c:ptCount val="100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pt idx="30">
                  <c:v>45200</c:v>
                </c:pt>
                <c:pt idx="31">
                  <c:v>45201</c:v>
                </c:pt>
                <c:pt idx="32">
                  <c:v>45202</c:v>
                </c:pt>
                <c:pt idx="33">
                  <c:v>45203</c:v>
                </c:pt>
                <c:pt idx="34">
                  <c:v>45204</c:v>
                </c:pt>
                <c:pt idx="35">
                  <c:v>45205</c:v>
                </c:pt>
                <c:pt idx="36">
                  <c:v>45206</c:v>
                </c:pt>
                <c:pt idx="37">
                  <c:v>45207</c:v>
                </c:pt>
                <c:pt idx="38">
                  <c:v>45208</c:v>
                </c:pt>
                <c:pt idx="39">
                  <c:v>45209</c:v>
                </c:pt>
                <c:pt idx="40">
                  <c:v>45210</c:v>
                </c:pt>
                <c:pt idx="41">
                  <c:v>45211</c:v>
                </c:pt>
                <c:pt idx="42">
                  <c:v>45212</c:v>
                </c:pt>
                <c:pt idx="43">
                  <c:v>45213</c:v>
                </c:pt>
                <c:pt idx="44">
                  <c:v>45214</c:v>
                </c:pt>
                <c:pt idx="45">
                  <c:v>45215</c:v>
                </c:pt>
                <c:pt idx="46">
                  <c:v>45216</c:v>
                </c:pt>
                <c:pt idx="47">
                  <c:v>45217</c:v>
                </c:pt>
                <c:pt idx="48">
                  <c:v>45218</c:v>
                </c:pt>
                <c:pt idx="49">
                  <c:v>45219</c:v>
                </c:pt>
                <c:pt idx="50">
                  <c:v>45220</c:v>
                </c:pt>
                <c:pt idx="51">
                  <c:v>45221</c:v>
                </c:pt>
                <c:pt idx="52">
                  <c:v>45222</c:v>
                </c:pt>
                <c:pt idx="53">
                  <c:v>45223</c:v>
                </c:pt>
                <c:pt idx="54">
                  <c:v>45224</c:v>
                </c:pt>
                <c:pt idx="55">
                  <c:v>45225</c:v>
                </c:pt>
                <c:pt idx="56">
                  <c:v>45226</c:v>
                </c:pt>
                <c:pt idx="57">
                  <c:v>45227</c:v>
                </c:pt>
                <c:pt idx="58">
                  <c:v>45228</c:v>
                </c:pt>
                <c:pt idx="59">
                  <c:v>45229</c:v>
                </c:pt>
                <c:pt idx="60">
                  <c:v>45230</c:v>
                </c:pt>
                <c:pt idx="61">
                  <c:v>45231</c:v>
                </c:pt>
                <c:pt idx="62">
                  <c:v>45232</c:v>
                </c:pt>
                <c:pt idx="63">
                  <c:v>45233</c:v>
                </c:pt>
                <c:pt idx="64">
                  <c:v>45234</c:v>
                </c:pt>
                <c:pt idx="65">
                  <c:v>45235</c:v>
                </c:pt>
                <c:pt idx="66">
                  <c:v>45236</c:v>
                </c:pt>
                <c:pt idx="67">
                  <c:v>45237</c:v>
                </c:pt>
                <c:pt idx="68">
                  <c:v>45238</c:v>
                </c:pt>
                <c:pt idx="69">
                  <c:v>45239</c:v>
                </c:pt>
                <c:pt idx="70">
                  <c:v>45240</c:v>
                </c:pt>
                <c:pt idx="71">
                  <c:v>45241</c:v>
                </c:pt>
                <c:pt idx="72">
                  <c:v>45242</c:v>
                </c:pt>
                <c:pt idx="73">
                  <c:v>45243</c:v>
                </c:pt>
                <c:pt idx="74">
                  <c:v>45244</c:v>
                </c:pt>
                <c:pt idx="75">
                  <c:v>45245</c:v>
                </c:pt>
                <c:pt idx="76">
                  <c:v>45246</c:v>
                </c:pt>
                <c:pt idx="77">
                  <c:v>45247</c:v>
                </c:pt>
                <c:pt idx="78">
                  <c:v>45248</c:v>
                </c:pt>
                <c:pt idx="79">
                  <c:v>45249</c:v>
                </c:pt>
                <c:pt idx="80">
                  <c:v>45250</c:v>
                </c:pt>
                <c:pt idx="81">
                  <c:v>45251</c:v>
                </c:pt>
                <c:pt idx="82">
                  <c:v>45252</c:v>
                </c:pt>
                <c:pt idx="83">
                  <c:v>45253</c:v>
                </c:pt>
                <c:pt idx="84">
                  <c:v>45254</c:v>
                </c:pt>
                <c:pt idx="85">
                  <c:v>45255</c:v>
                </c:pt>
                <c:pt idx="86">
                  <c:v>45256</c:v>
                </c:pt>
                <c:pt idx="87">
                  <c:v>45257</c:v>
                </c:pt>
                <c:pt idx="88">
                  <c:v>45258</c:v>
                </c:pt>
                <c:pt idx="89">
                  <c:v>45259</c:v>
                </c:pt>
                <c:pt idx="90">
                  <c:v>45260</c:v>
                </c:pt>
                <c:pt idx="91">
                  <c:v>45261</c:v>
                </c:pt>
                <c:pt idx="92">
                  <c:v>45262</c:v>
                </c:pt>
                <c:pt idx="93">
                  <c:v>45263</c:v>
                </c:pt>
                <c:pt idx="94">
                  <c:v>45264</c:v>
                </c:pt>
                <c:pt idx="95">
                  <c:v>45265</c:v>
                </c:pt>
                <c:pt idx="96">
                  <c:v>45266</c:v>
                </c:pt>
                <c:pt idx="97">
                  <c:v>45267</c:v>
                </c:pt>
                <c:pt idx="98">
                  <c:v>45268</c:v>
                </c:pt>
                <c:pt idx="99">
                  <c:v>45269</c:v>
                </c:pt>
                <c:pt idx="100">
                  <c:v>45270</c:v>
                </c:pt>
                <c:pt idx="101">
                  <c:v>45271</c:v>
                </c:pt>
                <c:pt idx="102">
                  <c:v>45272</c:v>
                </c:pt>
                <c:pt idx="103">
                  <c:v>45273</c:v>
                </c:pt>
                <c:pt idx="104">
                  <c:v>45274</c:v>
                </c:pt>
                <c:pt idx="105">
                  <c:v>45275</c:v>
                </c:pt>
                <c:pt idx="106">
                  <c:v>45276</c:v>
                </c:pt>
                <c:pt idx="107">
                  <c:v>45277</c:v>
                </c:pt>
                <c:pt idx="108">
                  <c:v>45278</c:v>
                </c:pt>
                <c:pt idx="109">
                  <c:v>45279</c:v>
                </c:pt>
                <c:pt idx="110">
                  <c:v>45280</c:v>
                </c:pt>
                <c:pt idx="111">
                  <c:v>45281</c:v>
                </c:pt>
                <c:pt idx="112">
                  <c:v>45282</c:v>
                </c:pt>
                <c:pt idx="113">
                  <c:v>45283</c:v>
                </c:pt>
                <c:pt idx="114">
                  <c:v>45284</c:v>
                </c:pt>
                <c:pt idx="115">
                  <c:v>45285</c:v>
                </c:pt>
                <c:pt idx="116">
                  <c:v>45286</c:v>
                </c:pt>
                <c:pt idx="117">
                  <c:v>45287</c:v>
                </c:pt>
                <c:pt idx="118">
                  <c:v>45288</c:v>
                </c:pt>
                <c:pt idx="119">
                  <c:v>45289</c:v>
                </c:pt>
                <c:pt idx="120">
                  <c:v>45290</c:v>
                </c:pt>
                <c:pt idx="121">
                  <c:v>45291</c:v>
                </c:pt>
                <c:pt idx="122">
                  <c:v>45292</c:v>
                </c:pt>
                <c:pt idx="123">
                  <c:v>45293</c:v>
                </c:pt>
                <c:pt idx="124">
                  <c:v>45294</c:v>
                </c:pt>
                <c:pt idx="125">
                  <c:v>45295</c:v>
                </c:pt>
                <c:pt idx="126">
                  <c:v>45296</c:v>
                </c:pt>
                <c:pt idx="127">
                  <c:v>45297</c:v>
                </c:pt>
                <c:pt idx="128">
                  <c:v>45298</c:v>
                </c:pt>
                <c:pt idx="129">
                  <c:v>45299</c:v>
                </c:pt>
                <c:pt idx="130">
                  <c:v>45300</c:v>
                </c:pt>
                <c:pt idx="131">
                  <c:v>45301</c:v>
                </c:pt>
                <c:pt idx="132">
                  <c:v>45302</c:v>
                </c:pt>
                <c:pt idx="133">
                  <c:v>45303</c:v>
                </c:pt>
                <c:pt idx="134">
                  <c:v>45304</c:v>
                </c:pt>
                <c:pt idx="135">
                  <c:v>45305</c:v>
                </c:pt>
                <c:pt idx="136">
                  <c:v>45306</c:v>
                </c:pt>
                <c:pt idx="137">
                  <c:v>45307</c:v>
                </c:pt>
                <c:pt idx="138">
                  <c:v>45308</c:v>
                </c:pt>
                <c:pt idx="139">
                  <c:v>45309</c:v>
                </c:pt>
                <c:pt idx="140">
                  <c:v>45310</c:v>
                </c:pt>
                <c:pt idx="141">
                  <c:v>45311</c:v>
                </c:pt>
                <c:pt idx="142">
                  <c:v>45312</c:v>
                </c:pt>
                <c:pt idx="143">
                  <c:v>45313</c:v>
                </c:pt>
                <c:pt idx="144">
                  <c:v>45314</c:v>
                </c:pt>
                <c:pt idx="145">
                  <c:v>45315</c:v>
                </c:pt>
                <c:pt idx="146">
                  <c:v>45316</c:v>
                </c:pt>
                <c:pt idx="147">
                  <c:v>45317</c:v>
                </c:pt>
                <c:pt idx="148">
                  <c:v>45318</c:v>
                </c:pt>
                <c:pt idx="149">
                  <c:v>45319</c:v>
                </c:pt>
                <c:pt idx="150">
                  <c:v>45320</c:v>
                </c:pt>
                <c:pt idx="151">
                  <c:v>45321</c:v>
                </c:pt>
                <c:pt idx="152">
                  <c:v>45322</c:v>
                </c:pt>
                <c:pt idx="153">
                  <c:v>45323</c:v>
                </c:pt>
                <c:pt idx="154">
                  <c:v>45324</c:v>
                </c:pt>
                <c:pt idx="155">
                  <c:v>45325</c:v>
                </c:pt>
                <c:pt idx="156">
                  <c:v>45326</c:v>
                </c:pt>
                <c:pt idx="157">
                  <c:v>45327</c:v>
                </c:pt>
                <c:pt idx="158">
                  <c:v>45328</c:v>
                </c:pt>
                <c:pt idx="159">
                  <c:v>45329</c:v>
                </c:pt>
                <c:pt idx="160">
                  <c:v>45330</c:v>
                </c:pt>
                <c:pt idx="161">
                  <c:v>45331</c:v>
                </c:pt>
                <c:pt idx="162">
                  <c:v>45332</c:v>
                </c:pt>
                <c:pt idx="163">
                  <c:v>45333</c:v>
                </c:pt>
                <c:pt idx="164">
                  <c:v>45334</c:v>
                </c:pt>
                <c:pt idx="165">
                  <c:v>45335</c:v>
                </c:pt>
                <c:pt idx="166">
                  <c:v>45336</c:v>
                </c:pt>
                <c:pt idx="167">
                  <c:v>45337</c:v>
                </c:pt>
                <c:pt idx="168">
                  <c:v>45338</c:v>
                </c:pt>
                <c:pt idx="169">
                  <c:v>45339</c:v>
                </c:pt>
                <c:pt idx="170">
                  <c:v>45340</c:v>
                </c:pt>
                <c:pt idx="171">
                  <c:v>45341</c:v>
                </c:pt>
                <c:pt idx="172">
                  <c:v>45342</c:v>
                </c:pt>
                <c:pt idx="173">
                  <c:v>45343</c:v>
                </c:pt>
                <c:pt idx="174">
                  <c:v>45344</c:v>
                </c:pt>
                <c:pt idx="175">
                  <c:v>45345</c:v>
                </c:pt>
                <c:pt idx="176">
                  <c:v>45346</c:v>
                </c:pt>
                <c:pt idx="177">
                  <c:v>45347</c:v>
                </c:pt>
                <c:pt idx="178">
                  <c:v>45348</c:v>
                </c:pt>
                <c:pt idx="179">
                  <c:v>45349</c:v>
                </c:pt>
                <c:pt idx="180">
                  <c:v>45350</c:v>
                </c:pt>
                <c:pt idx="181">
                  <c:v>45351</c:v>
                </c:pt>
                <c:pt idx="182">
                  <c:v>45352</c:v>
                </c:pt>
                <c:pt idx="183">
                  <c:v>45353</c:v>
                </c:pt>
                <c:pt idx="184">
                  <c:v>45354</c:v>
                </c:pt>
                <c:pt idx="185">
                  <c:v>45355</c:v>
                </c:pt>
                <c:pt idx="186">
                  <c:v>45356</c:v>
                </c:pt>
                <c:pt idx="187">
                  <c:v>45357</c:v>
                </c:pt>
                <c:pt idx="188">
                  <c:v>45358</c:v>
                </c:pt>
                <c:pt idx="189">
                  <c:v>45359</c:v>
                </c:pt>
                <c:pt idx="190">
                  <c:v>45360</c:v>
                </c:pt>
                <c:pt idx="191">
                  <c:v>45361</c:v>
                </c:pt>
                <c:pt idx="192">
                  <c:v>45362</c:v>
                </c:pt>
                <c:pt idx="193">
                  <c:v>45363</c:v>
                </c:pt>
                <c:pt idx="194">
                  <c:v>45364</c:v>
                </c:pt>
                <c:pt idx="195">
                  <c:v>45365</c:v>
                </c:pt>
                <c:pt idx="196">
                  <c:v>45366</c:v>
                </c:pt>
                <c:pt idx="197">
                  <c:v>45367</c:v>
                </c:pt>
                <c:pt idx="198">
                  <c:v>45368</c:v>
                </c:pt>
                <c:pt idx="199">
                  <c:v>45369</c:v>
                </c:pt>
                <c:pt idx="200">
                  <c:v>45370</c:v>
                </c:pt>
                <c:pt idx="201">
                  <c:v>45371</c:v>
                </c:pt>
                <c:pt idx="202">
                  <c:v>45372</c:v>
                </c:pt>
                <c:pt idx="203">
                  <c:v>45373</c:v>
                </c:pt>
                <c:pt idx="204">
                  <c:v>45374</c:v>
                </c:pt>
                <c:pt idx="205">
                  <c:v>45375</c:v>
                </c:pt>
                <c:pt idx="206">
                  <c:v>45376</c:v>
                </c:pt>
                <c:pt idx="207">
                  <c:v>45377</c:v>
                </c:pt>
                <c:pt idx="208">
                  <c:v>45378</c:v>
                </c:pt>
                <c:pt idx="209">
                  <c:v>45379</c:v>
                </c:pt>
                <c:pt idx="210">
                  <c:v>45380</c:v>
                </c:pt>
                <c:pt idx="211">
                  <c:v>45381</c:v>
                </c:pt>
                <c:pt idx="212">
                  <c:v>45382</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cat>
          <c:val>
            <c:numRef>
              <c:f>'[Run-SPC Charting Tool v2.4 Mountbatten.xlsm]Calculations'!$AJ$3:$AJ$1002</c:f>
              <c:numCache>
                <c:formatCode>General</c:formatCode>
                <c:ptCount val="10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numCache>
            </c:numRef>
          </c:val>
          <c:smooth val="0"/>
          <c:extLst>
            <c:ext xmlns:c16="http://schemas.microsoft.com/office/drawing/2014/chart" uri="{C3380CC4-5D6E-409C-BE32-E72D297353CC}">
              <c16:uniqueId val="{00000010-B31B-4235-946D-36F0A83DF0D4}"/>
            </c:ext>
          </c:extLst>
        </c:ser>
        <c:dLbls>
          <c:showLegendKey val="0"/>
          <c:showVal val="0"/>
          <c:showCatName val="0"/>
          <c:showSerName val="0"/>
          <c:showPercent val="0"/>
          <c:showBubbleSize val="0"/>
        </c:dLbls>
        <c:marker val="1"/>
        <c:smooth val="0"/>
        <c:axId val="285607424"/>
        <c:axId val="285609344"/>
      </c:lineChart>
      <c:dateAx>
        <c:axId val="285607424"/>
        <c:scaling>
          <c:orientation val="minMax"/>
        </c:scaling>
        <c:delete val="0"/>
        <c:axPos val="b"/>
        <c:title>
          <c:tx>
            <c:strRef>
              <c:f>'[Run-SPC Charting Tool v2.4 Mountbatten.xlsm]Dropdowns'!$N$2</c:f>
              <c:strCache>
                <c:ptCount val="1"/>
                <c:pt idx="0">
                  <c:v>date</c:v>
                </c:pt>
              </c:strCache>
            </c:strRef>
          </c:tx>
          <c:overlay val="0"/>
          <c:txPr>
            <a:bodyPr/>
            <a:lstStyle/>
            <a:p>
              <a:pPr algn="ctr" rtl="0">
                <a:defRPr sz="1200"/>
              </a:pPr>
              <a:endParaRPr lang="en-US"/>
            </a:p>
          </c:txPr>
        </c:title>
        <c:numFmt formatCode="dd/mm/yy" sourceLinked="0"/>
        <c:majorTickMark val="out"/>
        <c:minorTickMark val="out"/>
        <c:tickLblPos val="nextTo"/>
        <c:txPr>
          <a:bodyPr rot="5400000" vert="horz"/>
          <a:lstStyle/>
          <a:p>
            <a:pPr>
              <a:defRPr sz="1200"/>
            </a:pPr>
            <a:endParaRPr lang="en-US"/>
          </a:p>
        </c:txPr>
        <c:crossAx val="285609344"/>
        <c:crosses val="autoZero"/>
        <c:auto val="0"/>
        <c:lblOffset val="100"/>
        <c:baseTimeUnit val="days"/>
      </c:dateAx>
      <c:valAx>
        <c:axId val="285609344"/>
        <c:scaling>
          <c:orientation val="minMax"/>
          <c:max val="5"/>
        </c:scaling>
        <c:delete val="0"/>
        <c:axPos val="l"/>
        <c:title>
          <c:tx>
            <c:strRef>
              <c:f>'[Run-SPC Charting Tool v2.4 Mountbatten.xlsm]Dropdowns'!$N$3</c:f>
              <c:strCache>
                <c:ptCount val="1"/>
                <c:pt idx="0">
                  <c:v>incidents</c:v>
                </c:pt>
              </c:strCache>
            </c:strRef>
          </c:tx>
          <c:overlay val="0"/>
          <c:txPr>
            <a:bodyPr rot="-5400000" vert="horz"/>
            <a:lstStyle/>
            <a:p>
              <a:pPr algn="ctr" rtl="0">
                <a:defRPr sz="1200"/>
              </a:pPr>
              <a:endParaRPr lang="en-US"/>
            </a:p>
          </c:txPr>
        </c:title>
        <c:numFmt formatCode="0" sourceLinked="0"/>
        <c:majorTickMark val="out"/>
        <c:minorTickMark val="none"/>
        <c:tickLblPos val="nextTo"/>
        <c:txPr>
          <a:bodyPr/>
          <a:lstStyle/>
          <a:p>
            <a:pPr>
              <a:defRPr sz="1200"/>
            </a:pPr>
            <a:endParaRPr lang="en-US"/>
          </a:p>
        </c:txPr>
        <c:crossAx val="285607424"/>
        <c:crosses val="autoZero"/>
        <c:crossBetween val="between"/>
        <c:majorUnit val="1"/>
      </c:valAx>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ayout>
        <c:manualLayout>
          <c:xMode val="edge"/>
          <c:yMode val="edge"/>
          <c:x val="6.544037863978113E-3"/>
          <c:y val="0.95570685814055667"/>
          <c:w val="0.99345596213602194"/>
          <c:h val="3.2974166295061627E-2"/>
        </c:manualLayout>
      </c:layout>
      <c:overlay val="0"/>
    </c:legend>
    <c:plotVisOnly val="1"/>
    <c:dispBlanksAs val="gap"/>
    <c:showDLblsOverMax val="0"/>
  </c:chart>
  <c:txPr>
    <a:bodyPr/>
    <a:lstStyle/>
    <a:p>
      <a:pPr>
        <a:defRPr>
          <a:latin typeface="Gill Sans MT" panose="020B0502020104020203" pitchFamily="34"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7259D-8C26-4D1E-B006-FB8185A410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C4F52C3-3FC0-48D4-ABD3-15C6EE771631}">
      <dgm:prSet phldrT="[Text]"/>
      <dgm:spPr/>
      <dgm:t>
        <a:bodyPr/>
        <a:lstStyle/>
        <a:p>
          <a:r>
            <a:rPr lang="en-GB" dirty="0"/>
            <a:t>Personal care</a:t>
          </a:r>
        </a:p>
      </dgm:t>
    </dgm:pt>
    <dgm:pt modelId="{1F6E29C1-8567-426A-8699-CB0D108D7433}" type="parTrans" cxnId="{B877825D-4A4D-41C4-B73A-7FA0CE27F782}">
      <dgm:prSet/>
      <dgm:spPr/>
      <dgm:t>
        <a:bodyPr/>
        <a:lstStyle/>
        <a:p>
          <a:endParaRPr lang="en-GB"/>
        </a:p>
      </dgm:t>
    </dgm:pt>
    <dgm:pt modelId="{1A7CB8E5-C2DB-4CD2-816D-B0587A35F26D}" type="sibTrans" cxnId="{B877825D-4A4D-41C4-B73A-7FA0CE27F782}">
      <dgm:prSet/>
      <dgm:spPr/>
      <dgm:t>
        <a:bodyPr/>
        <a:lstStyle/>
        <a:p>
          <a:endParaRPr lang="en-GB"/>
        </a:p>
      </dgm:t>
    </dgm:pt>
    <dgm:pt modelId="{07C1CCEF-7BD3-468A-A911-A4A4FE029F5C}">
      <dgm:prSet phldrT="[Text]"/>
      <dgm:spPr/>
      <dgm:t>
        <a:bodyPr/>
        <a:lstStyle/>
        <a:p>
          <a:r>
            <a:rPr lang="en-GB" dirty="0"/>
            <a:t>Mealtimes</a:t>
          </a:r>
        </a:p>
      </dgm:t>
    </dgm:pt>
    <dgm:pt modelId="{93AFF392-369B-4AF2-BAFC-4BB9184E1842}" type="parTrans" cxnId="{A777EC62-925C-4889-89F1-7752D75E64F7}">
      <dgm:prSet/>
      <dgm:spPr/>
      <dgm:t>
        <a:bodyPr/>
        <a:lstStyle/>
        <a:p>
          <a:endParaRPr lang="en-GB"/>
        </a:p>
      </dgm:t>
    </dgm:pt>
    <dgm:pt modelId="{D67C8A19-9365-43F9-AEAC-C9939B58FC35}" type="sibTrans" cxnId="{A777EC62-925C-4889-89F1-7752D75E64F7}">
      <dgm:prSet/>
      <dgm:spPr/>
      <dgm:t>
        <a:bodyPr/>
        <a:lstStyle/>
        <a:p>
          <a:endParaRPr lang="en-GB"/>
        </a:p>
      </dgm:t>
    </dgm:pt>
    <dgm:pt modelId="{94FD270F-C4FF-457A-B19A-3BE8C1F6AB5E}">
      <dgm:prSet phldrT="[Text]"/>
      <dgm:spPr/>
      <dgm:t>
        <a:bodyPr/>
        <a:lstStyle/>
        <a:p>
          <a:r>
            <a:rPr lang="en-GB" dirty="0"/>
            <a:t>Observations</a:t>
          </a:r>
        </a:p>
      </dgm:t>
    </dgm:pt>
    <dgm:pt modelId="{B801AAA4-90A7-4725-9B09-E362496C7E10}" type="parTrans" cxnId="{0BE1383E-6852-470C-8804-0C784471B0CF}">
      <dgm:prSet/>
      <dgm:spPr/>
      <dgm:t>
        <a:bodyPr/>
        <a:lstStyle/>
        <a:p>
          <a:endParaRPr lang="en-GB"/>
        </a:p>
      </dgm:t>
    </dgm:pt>
    <dgm:pt modelId="{F06196C7-54F9-4376-ABD5-0E6D8473F681}" type="sibTrans" cxnId="{0BE1383E-6852-470C-8804-0C784471B0CF}">
      <dgm:prSet/>
      <dgm:spPr/>
      <dgm:t>
        <a:bodyPr/>
        <a:lstStyle/>
        <a:p>
          <a:endParaRPr lang="en-GB"/>
        </a:p>
      </dgm:t>
    </dgm:pt>
    <dgm:pt modelId="{81E3EA9F-232F-4328-8099-0B0FA86ED89B}">
      <dgm:prSet phldrT="[Text]"/>
      <dgm:spPr/>
      <dgm:t>
        <a:bodyPr/>
        <a:lstStyle/>
        <a:p>
          <a:r>
            <a:rPr lang="en-GB" dirty="0"/>
            <a:t>New admissions</a:t>
          </a:r>
        </a:p>
      </dgm:t>
    </dgm:pt>
    <dgm:pt modelId="{E3DF7188-0BAE-4874-9284-57C5FC6BEE65}" type="parTrans" cxnId="{E74DAC36-CC14-4199-A8E3-F5759DA463E5}">
      <dgm:prSet/>
      <dgm:spPr/>
      <dgm:t>
        <a:bodyPr/>
        <a:lstStyle/>
        <a:p>
          <a:endParaRPr lang="en-GB"/>
        </a:p>
      </dgm:t>
    </dgm:pt>
    <dgm:pt modelId="{1DF93DC4-EF15-4E6B-8082-5BF07CE6DD86}" type="sibTrans" cxnId="{E74DAC36-CC14-4199-A8E3-F5759DA463E5}">
      <dgm:prSet/>
      <dgm:spPr/>
      <dgm:t>
        <a:bodyPr/>
        <a:lstStyle/>
        <a:p>
          <a:endParaRPr lang="en-GB"/>
        </a:p>
      </dgm:t>
    </dgm:pt>
    <dgm:pt modelId="{C00779E5-4735-4B76-8B93-62656FAD6803}">
      <dgm:prSet phldrT="[Text]"/>
      <dgm:spPr/>
      <dgm:t>
        <a:bodyPr/>
        <a:lstStyle/>
        <a:p>
          <a:r>
            <a:rPr lang="en-GB" dirty="0"/>
            <a:t>Individual residents</a:t>
          </a:r>
        </a:p>
      </dgm:t>
    </dgm:pt>
    <dgm:pt modelId="{0CDE130D-A317-4142-A10A-C8777494E092}" type="parTrans" cxnId="{89848C13-6B76-4509-8F93-F50A68A6C5A9}">
      <dgm:prSet/>
      <dgm:spPr/>
      <dgm:t>
        <a:bodyPr/>
        <a:lstStyle/>
        <a:p>
          <a:endParaRPr lang="en-GB"/>
        </a:p>
      </dgm:t>
    </dgm:pt>
    <dgm:pt modelId="{C92F187B-5032-4A6F-94ED-591AFCA32039}" type="sibTrans" cxnId="{89848C13-6B76-4509-8F93-F50A68A6C5A9}">
      <dgm:prSet/>
      <dgm:spPr/>
      <dgm:t>
        <a:bodyPr/>
        <a:lstStyle/>
        <a:p>
          <a:endParaRPr lang="en-GB"/>
        </a:p>
      </dgm:t>
    </dgm:pt>
    <dgm:pt modelId="{25CDC8B1-9151-479A-BB2B-178B6FBE5B76}">
      <dgm:prSet phldrT="[Text]"/>
      <dgm:spPr/>
      <dgm:t>
        <a:bodyPr/>
        <a:lstStyle/>
        <a:p>
          <a:r>
            <a:rPr lang="en-GB" dirty="0"/>
            <a:t>Environment</a:t>
          </a:r>
        </a:p>
      </dgm:t>
    </dgm:pt>
    <dgm:pt modelId="{C9F9C58A-D045-4B12-824D-7BC833FEC03B}" type="parTrans" cxnId="{2023FA7E-41AA-4F90-9B5C-8567CC3EC556}">
      <dgm:prSet/>
      <dgm:spPr/>
      <dgm:t>
        <a:bodyPr/>
        <a:lstStyle/>
        <a:p>
          <a:endParaRPr lang="en-GB"/>
        </a:p>
      </dgm:t>
    </dgm:pt>
    <dgm:pt modelId="{94910E7F-99B9-4E97-89B9-0FD5721020A9}" type="sibTrans" cxnId="{2023FA7E-41AA-4F90-9B5C-8567CC3EC556}">
      <dgm:prSet/>
      <dgm:spPr/>
      <dgm:t>
        <a:bodyPr/>
        <a:lstStyle/>
        <a:p>
          <a:endParaRPr lang="en-GB"/>
        </a:p>
      </dgm:t>
    </dgm:pt>
    <dgm:pt modelId="{E2C5B484-F0DD-4E64-BE74-EC89F773AB55}" type="pres">
      <dgm:prSet presAssocID="{A9D7259D-8C26-4D1E-B006-FB8185A410AB}" presName="diagram" presStyleCnt="0">
        <dgm:presLayoutVars>
          <dgm:dir/>
          <dgm:resizeHandles val="exact"/>
        </dgm:presLayoutVars>
      </dgm:prSet>
      <dgm:spPr/>
    </dgm:pt>
    <dgm:pt modelId="{EBD478B3-0E6A-4219-B394-D1DF48D6EC20}" type="pres">
      <dgm:prSet presAssocID="{6C4F52C3-3FC0-48D4-ABD3-15C6EE771631}" presName="node" presStyleLbl="node1" presStyleIdx="0" presStyleCnt="6">
        <dgm:presLayoutVars>
          <dgm:bulletEnabled val="1"/>
        </dgm:presLayoutVars>
      </dgm:prSet>
      <dgm:spPr/>
    </dgm:pt>
    <dgm:pt modelId="{678DE40E-D488-4C99-A424-FF05399E89CC}" type="pres">
      <dgm:prSet presAssocID="{1A7CB8E5-C2DB-4CD2-816D-B0587A35F26D}" presName="sibTrans" presStyleCnt="0"/>
      <dgm:spPr/>
    </dgm:pt>
    <dgm:pt modelId="{2F5D66EB-EB43-474B-B1CC-2AE3650B5EB5}" type="pres">
      <dgm:prSet presAssocID="{07C1CCEF-7BD3-468A-A911-A4A4FE029F5C}" presName="node" presStyleLbl="node1" presStyleIdx="1" presStyleCnt="6">
        <dgm:presLayoutVars>
          <dgm:bulletEnabled val="1"/>
        </dgm:presLayoutVars>
      </dgm:prSet>
      <dgm:spPr/>
    </dgm:pt>
    <dgm:pt modelId="{266C864B-6F0C-46E6-9F96-8FDE2C0C8C8A}" type="pres">
      <dgm:prSet presAssocID="{D67C8A19-9365-43F9-AEAC-C9939B58FC35}" presName="sibTrans" presStyleCnt="0"/>
      <dgm:spPr/>
    </dgm:pt>
    <dgm:pt modelId="{94CB4AFD-AD05-4EE8-81D2-3CE1F0DC6BCF}" type="pres">
      <dgm:prSet presAssocID="{94FD270F-C4FF-457A-B19A-3BE8C1F6AB5E}" presName="node" presStyleLbl="node1" presStyleIdx="2" presStyleCnt="6">
        <dgm:presLayoutVars>
          <dgm:bulletEnabled val="1"/>
        </dgm:presLayoutVars>
      </dgm:prSet>
      <dgm:spPr/>
    </dgm:pt>
    <dgm:pt modelId="{7FCFDB48-3DE1-4DFF-9DB0-2909FBC496D9}" type="pres">
      <dgm:prSet presAssocID="{F06196C7-54F9-4376-ABD5-0E6D8473F681}" presName="sibTrans" presStyleCnt="0"/>
      <dgm:spPr/>
    </dgm:pt>
    <dgm:pt modelId="{96606BB5-EE70-4E7B-ADC3-C2EDAD8E301B}" type="pres">
      <dgm:prSet presAssocID="{81E3EA9F-232F-4328-8099-0B0FA86ED89B}" presName="node" presStyleLbl="node1" presStyleIdx="3" presStyleCnt="6" custLinFactNeighborX="-53002" custLinFactNeighborY="1472">
        <dgm:presLayoutVars>
          <dgm:bulletEnabled val="1"/>
        </dgm:presLayoutVars>
      </dgm:prSet>
      <dgm:spPr/>
    </dgm:pt>
    <dgm:pt modelId="{B97C1604-AA5D-4889-B2B8-DBF047D899B4}" type="pres">
      <dgm:prSet presAssocID="{1DF93DC4-EF15-4E6B-8082-5BF07CE6DD86}" presName="sibTrans" presStyleCnt="0"/>
      <dgm:spPr/>
    </dgm:pt>
    <dgm:pt modelId="{3DE36635-3267-4C76-B180-0B3C060834F1}" type="pres">
      <dgm:prSet presAssocID="{C00779E5-4735-4B76-8B93-62656FAD6803}" presName="node" presStyleLbl="node1" presStyleIdx="4" presStyleCnt="6" custLinFactNeighborX="0" custLinFactNeighborY="6625">
        <dgm:presLayoutVars>
          <dgm:bulletEnabled val="1"/>
        </dgm:presLayoutVars>
      </dgm:prSet>
      <dgm:spPr/>
    </dgm:pt>
    <dgm:pt modelId="{F5E4FD90-8FFC-4980-ADDE-8FF03D17AB84}" type="pres">
      <dgm:prSet presAssocID="{C92F187B-5032-4A6F-94ED-591AFCA32039}" presName="sibTrans" presStyleCnt="0"/>
      <dgm:spPr/>
    </dgm:pt>
    <dgm:pt modelId="{D646AB45-68FE-4ACE-95AD-329EAC123815}" type="pres">
      <dgm:prSet presAssocID="{25CDC8B1-9151-479A-BB2B-178B6FBE5B76}" presName="node" presStyleLbl="node1" presStyleIdx="5" presStyleCnt="6" custLinFactNeighborX="1536" custLinFactNeighborY="5153">
        <dgm:presLayoutVars>
          <dgm:bulletEnabled val="1"/>
        </dgm:presLayoutVars>
      </dgm:prSet>
      <dgm:spPr/>
    </dgm:pt>
  </dgm:ptLst>
  <dgm:cxnLst>
    <dgm:cxn modelId="{89848C13-6B76-4509-8F93-F50A68A6C5A9}" srcId="{A9D7259D-8C26-4D1E-B006-FB8185A410AB}" destId="{C00779E5-4735-4B76-8B93-62656FAD6803}" srcOrd="4" destOrd="0" parTransId="{0CDE130D-A317-4142-A10A-C8777494E092}" sibTransId="{C92F187B-5032-4A6F-94ED-591AFCA32039}"/>
    <dgm:cxn modelId="{1D3D8E13-F45C-4BE2-ABDC-A6ECB57A2F49}" type="presOf" srcId="{81E3EA9F-232F-4328-8099-0B0FA86ED89B}" destId="{96606BB5-EE70-4E7B-ADC3-C2EDAD8E301B}" srcOrd="0" destOrd="0" presId="urn:microsoft.com/office/officeart/2005/8/layout/default"/>
    <dgm:cxn modelId="{D18DB013-55C7-49F7-97DA-322F5B58D20B}" type="presOf" srcId="{6C4F52C3-3FC0-48D4-ABD3-15C6EE771631}" destId="{EBD478B3-0E6A-4219-B394-D1DF48D6EC20}" srcOrd="0" destOrd="0" presId="urn:microsoft.com/office/officeart/2005/8/layout/default"/>
    <dgm:cxn modelId="{E74DAC36-CC14-4199-A8E3-F5759DA463E5}" srcId="{A9D7259D-8C26-4D1E-B006-FB8185A410AB}" destId="{81E3EA9F-232F-4328-8099-0B0FA86ED89B}" srcOrd="3" destOrd="0" parTransId="{E3DF7188-0BAE-4874-9284-57C5FC6BEE65}" sibTransId="{1DF93DC4-EF15-4E6B-8082-5BF07CE6DD86}"/>
    <dgm:cxn modelId="{0BE1383E-6852-470C-8804-0C784471B0CF}" srcId="{A9D7259D-8C26-4D1E-B006-FB8185A410AB}" destId="{94FD270F-C4FF-457A-B19A-3BE8C1F6AB5E}" srcOrd="2" destOrd="0" parTransId="{B801AAA4-90A7-4725-9B09-E362496C7E10}" sibTransId="{F06196C7-54F9-4376-ABD5-0E6D8473F681}"/>
    <dgm:cxn modelId="{B877825D-4A4D-41C4-B73A-7FA0CE27F782}" srcId="{A9D7259D-8C26-4D1E-B006-FB8185A410AB}" destId="{6C4F52C3-3FC0-48D4-ABD3-15C6EE771631}" srcOrd="0" destOrd="0" parTransId="{1F6E29C1-8567-426A-8699-CB0D108D7433}" sibTransId="{1A7CB8E5-C2DB-4CD2-816D-B0587A35F26D}"/>
    <dgm:cxn modelId="{A777EC62-925C-4889-89F1-7752D75E64F7}" srcId="{A9D7259D-8C26-4D1E-B006-FB8185A410AB}" destId="{07C1CCEF-7BD3-468A-A911-A4A4FE029F5C}" srcOrd="1" destOrd="0" parTransId="{93AFF392-369B-4AF2-BAFC-4BB9184E1842}" sibTransId="{D67C8A19-9365-43F9-AEAC-C9939B58FC35}"/>
    <dgm:cxn modelId="{2646EC57-E616-48F0-A9D9-2F9314A05F28}" type="presOf" srcId="{A9D7259D-8C26-4D1E-B006-FB8185A410AB}" destId="{E2C5B484-F0DD-4E64-BE74-EC89F773AB55}" srcOrd="0" destOrd="0" presId="urn:microsoft.com/office/officeart/2005/8/layout/default"/>
    <dgm:cxn modelId="{8A2FAD7B-2DD2-49FD-A074-E4D57B045CBB}" type="presOf" srcId="{25CDC8B1-9151-479A-BB2B-178B6FBE5B76}" destId="{D646AB45-68FE-4ACE-95AD-329EAC123815}" srcOrd="0" destOrd="0" presId="urn:microsoft.com/office/officeart/2005/8/layout/default"/>
    <dgm:cxn modelId="{2023FA7E-41AA-4F90-9B5C-8567CC3EC556}" srcId="{A9D7259D-8C26-4D1E-B006-FB8185A410AB}" destId="{25CDC8B1-9151-479A-BB2B-178B6FBE5B76}" srcOrd="5" destOrd="0" parTransId="{C9F9C58A-D045-4B12-824D-7BC833FEC03B}" sibTransId="{94910E7F-99B9-4E97-89B9-0FD5721020A9}"/>
    <dgm:cxn modelId="{587030B3-E7A5-45AF-B581-0CBC571321A7}" type="presOf" srcId="{94FD270F-C4FF-457A-B19A-3BE8C1F6AB5E}" destId="{94CB4AFD-AD05-4EE8-81D2-3CE1F0DC6BCF}" srcOrd="0" destOrd="0" presId="urn:microsoft.com/office/officeart/2005/8/layout/default"/>
    <dgm:cxn modelId="{87825DB5-15F2-4AC7-A099-099BA2DC9C02}" type="presOf" srcId="{07C1CCEF-7BD3-468A-A911-A4A4FE029F5C}" destId="{2F5D66EB-EB43-474B-B1CC-2AE3650B5EB5}" srcOrd="0" destOrd="0" presId="urn:microsoft.com/office/officeart/2005/8/layout/default"/>
    <dgm:cxn modelId="{D81E99E8-D85E-4F62-B54F-CF8DB199A40F}" type="presOf" srcId="{C00779E5-4735-4B76-8B93-62656FAD6803}" destId="{3DE36635-3267-4C76-B180-0B3C060834F1}" srcOrd="0" destOrd="0" presId="urn:microsoft.com/office/officeart/2005/8/layout/default"/>
    <dgm:cxn modelId="{5E1DDE3F-EBED-492B-94F9-39E0576C4267}" type="presParOf" srcId="{E2C5B484-F0DD-4E64-BE74-EC89F773AB55}" destId="{EBD478B3-0E6A-4219-B394-D1DF48D6EC20}" srcOrd="0" destOrd="0" presId="urn:microsoft.com/office/officeart/2005/8/layout/default"/>
    <dgm:cxn modelId="{41B52F00-DB03-453C-9099-871901D2C4BB}" type="presParOf" srcId="{E2C5B484-F0DD-4E64-BE74-EC89F773AB55}" destId="{678DE40E-D488-4C99-A424-FF05399E89CC}" srcOrd="1" destOrd="0" presId="urn:microsoft.com/office/officeart/2005/8/layout/default"/>
    <dgm:cxn modelId="{1EC962CD-6F98-47E3-A15C-CED7577113E2}" type="presParOf" srcId="{E2C5B484-F0DD-4E64-BE74-EC89F773AB55}" destId="{2F5D66EB-EB43-474B-B1CC-2AE3650B5EB5}" srcOrd="2" destOrd="0" presId="urn:microsoft.com/office/officeart/2005/8/layout/default"/>
    <dgm:cxn modelId="{55F1E7E5-DE01-4136-9E33-996DAFADB5B9}" type="presParOf" srcId="{E2C5B484-F0DD-4E64-BE74-EC89F773AB55}" destId="{266C864B-6F0C-46E6-9F96-8FDE2C0C8C8A}" srcOrd="3" destOrd="0" presId="urn:microsoft.com/office/officeart/2005/8/layout/default"/>
    <dgm:cxn modelId="{7BB599EE-2927-4ADE-B552-48B75305476C}" type="presParOf" srcId="{E2C5B484-F0DD-4E64-BE74-EC89F773AB55}" destId="{94CB4AFD-AD05-4EE8-81D2-3CE1F0DC6BCF}" srcOrd="4" destOrd="0" presId="urn:microsoft.com/office/officeart/2005/8/layout/default"/>
    <dgm:cxn modelId="{AFC4D5CB-4994-49B6-846B-0C8CD1CC1F63}" type="presParOf" srcId="{E2C5B484-F0DD-4E64-BE74-EC89F773AB55}" destId="{7FCFDB48-3DE1-4DFF-9DB0-2909FBC496D9}" srcOrd="5" destOrd="0" presId="urn:microsoft.com/office/officeart/2005/8/layout/default"/>
    <dgm:cxn modelId="{652073D0-A1AD-42E0-9F1B-D942BEEB7808}" type="presParOf" srcId="{E2C5B484-F0DD-4E64-BE74-EC89F773AB55}" destId="{96606BB5-EE70-4E7B-ADC3-C2EDAD8E301B}" srcOrd="6" destOrd="0" presId="urn:microsoft.com/office/officeart/2005/8/layout/default"/>
    <dgm:cxn modelId="{CF6E0AC5-84BC-4D92-8CF0-0E971E7A3639}" type="presParOf" srcId="{E2C5B484-F0DD-4E64-BE74-EC89F773AB55}" destId="{B97C1604-AA5D-4889-B2B8-DBF047D899B4}" srcOrd="7" destOrd="0" presId="urn:microsoft.com/office/officeart/2005/8/layout/default"/>
    <dgm:cxn modelId="{F174A18C-570E-4C9D-BB10-FEE6D6A0F0DB}" type="presParOf" srcId="{E2C5B484-F0DD-4E64-BE74-EC89F773AB55}" destId="{3DE36635-3267-4C76-B180-0B3C060834F1}" srcOrd="8" destOrd="0" presId="urn:microsoft.com/office/officeart/2005/8/layout/default"/>
    <dgm:cxn modelId="{2CE0016B-5E98-48AC-8B32-E8AD1C1B4551}" type="presParOf" srcId="{E2C5B484-F0DD-4E64-BE74-EC89F773AB55}" destId="{F5E4FD90-8FFC-4980-ADDE-8FF03D17AB84}" srcOrd="9" destOrd="0" presId="urn:microsoft.com/office/officeart/2005/8/layout/default"/>
    <dgm:cxn modelId="{158066B0-5986-4CE9-AEDB-8B66E88080A4}" type="presParOf" srcId="{E2C5B484-F0DD-4E64-BE74-EC89F773AB55}" destId="{D646AB45-68FE-4ACE-95AD-329EAC1238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478B3-0E6A-4219-B394-D1DF48D6EC20}">
      <dsp:nvSpPr>
        <dsp:cNvPr id="0" name=""/>
        <dsp:cNvSpPr/>
      </dsp:nvSpPr>
      <dsp:spPr>
        <a:xfrm>
          <a:off x="0" y="284956"/>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Personal care</a:t>
          </a:r>
        </a:p>
      </dsp:txBody>
      <dsp:txXfrm>
        <a:off x="0" y="284956"/>
        <a:ext cx="3286125" cy="1971675"/>
      </dsp:txXfrm>
    </dsp:sp>
    <dsp:sp modelId="{2F5D66EB-EB43-474B-B1CC-2AE3650B5EB5}">
      <dsp:nvSpPr>
        <dsp:cNvPr id="0" name=""/>
        <dsp:cNvSpPr/>
      </dsp:nvSpPr>
      <dsp:spPr>
        <a:xfrm>
          <a:off x="3614737" y="284956"/>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Mealtimes</a:t>
          </a:r>
        </a:p>
      </dsp:txBody>
      <dsp:txXfrm>
        <a:off x="3614737" y="284956"/>
        <a:ext cx="3286125" cy="1971675"/>
      </dsp:txXfrm>
    </dsp:sp>
    <dsp:sp modelId="{94CB4AFD-AD05-4EE8-81D2-3CE1F0DC6BCF}">
      <dsp:nvSpPr>
        <dsp:cNvPr id="0" name=""/>
        <dsp:cNvSpPr/>
      </dsp:nvSpPr>
      <dsp:spPr>
        <a:xfrm>
          <a:off x="7229475" y="284956"/>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Observations</a:t>
          </a:r>
        </a:p>
      </dsp:txBody>
      <dsp:txXfrm>
        <a:off x="7229475" y="284956"/>
        <a:ext cx="3286125" cy="1971675"/>
      </dsp:txXfrm>
    </dsp:sp>
    <dsp:sp modelId="{96606BB5-EE70-4E7B-ADC3-C2EDAD8E301B}">
      <dsp:nvSpPr>
        <dsp:cNvPr id="0" name=""/>
        <dsp:cNvSpPr/>
      </dsp:nvSpPr>
      <dsp:spPr>
        <a:xfrm>
          <a:off x="0" y="2614266"/>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New admissions</a:t>
          </a:r>
        </a:p>
      </dsp:txBody>
      <dsp:txXfrm>
        <a:off x="0" y="2614266"/>
        <a:ext cx="3286125" cy="1971675"/>
      </dsp:txXfrm>
    </dsp:sp>
    <dsp:sp modelId="{3DE36635-3267-4C76-B180-0B3C060834F1}">
      <dsp:nvSpPr>
        <dsp:cNvPr id="0" name=""/>
        <dsp:cNvSpPr/>
      </dsp:nvSpPr>
      <dsp:spPr>
        <a:xfrm>
          <a:off x="3614737" y="271586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Individual residents</a:t>
          </a:r>
        </a:p>
      </dsp:txBody>
      <dsp:txXfrm>
        <a:off x="3614737" y="2715867"/>
        <a:ext cx="3286125" cy="1971675"/>
      </dsp:txXfrm>
    </dsp:sp>
    <dsp:sp modelId="{D646AB45-68FE-4ACE-95AD-329EAC123815}">
      <dsp:nvSpPr>
        <dsp:cNvPr id="0" name=""/>
        <dsp:cNvSpPr/>
      </dsp:nvSpPr>
      <dsp:spPr>
        <a:xfrm>
          <a:off x="7229475" y="2686844"/>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Environment</a:t>
          </a:r>
        </a:p>
      </dsp:txBody>
      <dsp:txXfrm>
        <a:off x="7229475" y="2686844"/>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jpg"/></Relationships>
</file>

<file path=ppt/drawings/_rels/drawing2.xml.rels><?xml version="1.0" encoding="UTF-8" standalone="yes"?>
<Relationships xmlns="http://schemas.openxmlformats.org/package/2006/relationships"><Relationship Id="rId1" Type="http://schemas.openxmlformats.org/officeDocument/2006/relationships/image" Target="../media/image9.jpg"/></Relationships>
</file>

<file path=ppt/drawings/drawing1.xml><?xml version="1.0" encoding="utf-8"?>
<c:userShapes xmlns:c="http://schemas.openxmlformats.org/drawingml/2006/chart">
  <cdr:relSizeAnchor xmlns:cdr="http://schemas.openxmlformats.org/drawingml/2006/chartDrawing">
    <cdr:from>
      <cdr:x>0.88385</cdr:x>
      <cdr:y>0.0139</cdr:y>
    </cdr:from>
    <cdr:to>
      <cdr:x>0.99031</cdr:x>
      <cdr:y>0.07289</cdr:y>
    </cdr:to>
    <cdr:pic>
      <cdr:nvPicPr>
        <cdr:cNvPr id="3" name="Picture 2">
          <a:extLst xmlns:a="http://schemas.openxmlformats.org/drawingml/2006/main">
            <a:ext uri="{FF2B5EF4-FFF2-40B4-BE49-F238E27FC236}">
              <a16:creationId xmlns:a16="http://schemas.microsoft.com/office/drawing/2014/main" id="{BD5DA593-0611-4959-97C8-6D3EA9526B2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685893" y="92226"/>
          <a:ext cx="1046262" cy="39121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0.88385</cdr:x>
      <cdr:y>0.0139</cdr:y>
    </cdr:from>
    <cdr:to>
      <cdr:x>0.99031</cdr:x>
      <cdr:y>0.07289</cdr:y>
    </cdr:to>
    <cdr:pic>
      <cdr:nvPicPr>
        <cdr:cNvPr id="3" name="Picture 2">
          <a:extLst xmlns:a="http://schemas.openxmlformats.org/drawingml/2006/main">
            <a:ext uri="{FF2B5EF4-FFF2-40B4-BE49-F238E27FC236}">
              <a16:creationId xmlns:a16="http://schemas.microsoft.com/office/drawing/2014/main" id="{BD5DA593-0611-4959-97C8-6D3EA9526B2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685893" y="92226"/>
          <a:ext cx="1046262" cy="39121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CC811-B209-43D1-8C18-9533F5E103C3}"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C8DA7-C41F-4F78-8C97-E2F1202F9F82}" type="slidenum">
              <a:rPr lang="en-GB" smtClean="0"/>
              <a:t>‹#›</a:t>
            </a:fld>
            <a:endParaRPr lang="en-GB"/>
          </a:p>
        </p:txBody>
      </p:sp>
    </p:spTree>
    <p:extLst>
      <p:ext uri="{BB962C8B-B14F-4D97-AF65-F5344CB8AC3E}">
        <p14:creationId xmlns:p14="http://schemas.microsoft.com/office/powerpoint/2010/main" val="199765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hyperlink" Target="http://www.aqua.nhs.uk/" TargetMode="External"/><Relationship Id="rId4" Type="http://schemas.openxmlformats.org/officeDocument/2006/relationships/hyperlink" Target="mailto:enquiries@aqua.nhs.uk"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 descr="A blue letter on a black background&#10;&#10;Description automatically generated with low confidence">
            <a:extLst>
              <a:ext uri="{FF2B5EF4-FFF2-40B4-BE49-F238E27FC236}">
                <a16:creationId xmlns:a16="http://schemas.microsoft.com/office/drawing/2014/main" id="{9BA1BA3F-D349-DAE8-65A0-C395BE8F3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95275"/>
            <a:ext cx="17764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B13721B-9331-9B36-805C-E15545CDC7DE}"/>
              </a:ext>
            </a:extLst>
          </p:cNvPr>
          <p:cNvSpPr/>
          <p:nvPr/>
        </p:nvSpPr>
        <p:spPr>
          <a:xfrm>
            <a:off x="0" y="5927725"/>
            <a:ext cx="12192000" cy="930275"/>
          </a:xfrm>
          <a:prstGeom prst="rect">
            <a:avLst/>
          </a:prstGeom>
          <a:solidFill>
            <a:srgbClr val="5B8AC5"/>
          </a:solidFill>
          <a:ln>
            <a:solidFill>
              <a:srgbClr val="5B8A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latin typeface="Times New Roman" panose="02020603050405020304" pitchFamily="18" charset="0"/>
              </a:rPr>
              <a:t> </a:t>
            </a:r>
            <a:endParaRPr lang="en-GB" dirty="0"/>
          </a:p>
        </p:txBody>
      </p:sp>
      <p:pic>
        <p:nvPicPr>
          <p:cNvPr id="5" name="Picture 5" descr="A white circle with a black background&#10;&#10;Description automatically generated with low confidence">
            <a:extLst>
              <a:ext uri="{FF2B5EF4-FFF2-40B4-BE49-F238E27FC236}">
                <a16:creationId xmlns:a16="http://schemas.microsoft.com/office/drawing/2014/main" id="{C5240398-410E-0DB2-924C-0DB4D606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7938" y="6296025"/>
            <a:ext cx="7540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958493" y="2186535"/>
            <a:ext cx="2453640" cy="549275"/>
          </a:xfrm>
          <a:prstGeom prst="rect">
            <a:avLst/>
          </a:prstGeom>
        </p:spPr>
        <p:txBody>
          <a:bodyPr/>
          <a:lstStyle>
            <a:lvl1pPr algn="l">
              <a:defRPr sz="5400" b="1">
                <a:solidFill>
                  <a:srgbClr val="5B8AC5"/>
                </a:solidFill>
              </a:defRPr>
            </a:lvl1pPr>
          </a:lstStyle>
          <a:p>
            <a:r>
              <a:rPr lang="en-US" dirty="0"/>
              <a:t>Title</a:t>
            </a:r>
            <a:endParaRPr lang="en-GB" dirty="0"/>
          </a:p>
        </p:txBody>
      </p:sp>
      <p:sp>
        <p:nvSpPr>
          <p:cNvPr id="11" name="Content Placeholder 10"/>
          <p:cNvSpPr>
            <a:spLocks noGrp="1"/>
          </p:cNvSpPr>
          <p:nvPr>
            <p:ph sz="quarter" idx="10" hasCustomPrompt="1"/>
          </p:nvPr>
        </p:nvSpPr>
        <p:spPr>
          <a:xfrm>
            <a:off x="958493" y="2879725"/>
            <a:ext cx="2914650" cy="549275"/>
          </a:xfrm>
          <a:prstGeom prst="rect">
            <a:avLst/>
          </a:prstGeom>
        </p:spPr>
        <p:txBody>
          <a:bodyPr/>
          <a:lstStyle>
            <a:lvl1pPr marL="0" indent="0">
              <a:buNone/>
              <a:defRPr sz="3600">
                <a:solidFill>
                  <a:srgbClr val="DF8638"/>
                </a:solidFill>
                <a:latin typeface="+mj-lt"/>
              </a:defRPr>
            </a:lvl1pPr>
          </a:lstStyle>
          <a:p>
            <a:pPr lvl="0"/>
            <a:r>
              <a:rPr lang="en-US" dirty="0"/>
              <a:t>Subheading</a:t>
            </a:r>
          </a:p>
        </p:txBody>
      </p:sp>
    </p:spTree>
    <p:extLst>
      <p:ext uri="{BB962C8B-B14F-4D97-AF65-F5344CB8AC3E}">
        <p14:creationId xmlns:p14="http://schemas.microsoft.com/office/powerpoint/2010/main" val="298842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5314"/>
            <a:ext cx="10515600" cy="484164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9391996" y="231832"/>
            <a:ext cx="2453640" cy="549275"/>
          </a:xfrm>
          <a:prstGeom prst="rect">
            <a:avLst/>
          </a:prstGeom>
        </p:spPr>
        <p:txBody>
          <a:bodyPr/>
          <a:lstStyle>
            <a:lvl1pPr algn="r">
              <a:defRPr sz="5400" b="1">
                <a:solidFill>
                  <a:srgbClr val="5B8AC5"/>
                </a:solidFill>
              </a:defRPr>
            </a:lvl1pPr>
          </a:lstStyle>
          <a:p>
            <a:r>
              <a:rPr lang="en-US" dirty="0"/>
              <a:t>Title</a:t>
            </a:r>
            <a:endParaRPr lang="en-GB" dirty="0"/>
          </a:p>
        </p:txBody>
      </p:sp>
    </p:spTree>
    <p:extLst>
      <p:ext uri="{BB962C8B-B14F-4D97-AF65-F5344CB8AC3E}">
        <p14:creationId xmlns:p14="http://schemas.microsoft.com/office/powerpoint/2010/main" val="151961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88225"/>
            <a:ext cx="5157787" cy="507381"/>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86495"/>
            <a:ext cx="5157787" cy="410316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69024" y="1388224"/>
            <a:ext cx="5183188" cy="50738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86495"/>
            <a:ext cx="5183188" cy="410316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9391996" y="231832"/>
            <a:ext cx="2453640" cy="549275"/>
          </a:xfrm>
          <a:prstGeom prst="rect">
            <a:avLst/>
          </a:prstGeom>
        </p:spPr>
        <p:txBody>
          <a:bodyPr/>
          <a:lstStyle>
            <a:lvl1pPr algn="r">
              <a:defRPr sz="5400" b="1">
                <a:solidFill>
                  <a:srgbClr val="5B8AC5"/>
                </a:solidFill>
              </a:defRPr>
            </a:lvl1pPr>
          </a:lstStyle>
          <a:p>
            <a:r>
              <a:rPr lang="en-US" dirty="0"/>
              <a:t>Title</a:t>
            </a:r>
            <a:endParaRPr lang="en-GB" dirty="0"/>
          </a:p>
        </p:txBody>
      </p:sp>
    </p:spTree>
    <p:extLst>
      <p:ext uri="{BB962C8B-B14F-4D97-AF65-F5344CB8AC3E}">
        <p14:creationId xmlns:p14="http://schemas.microsoft.com/office/powerpoint/2010/main" val="181278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D45DBE-3B8A-F5B9-A615-03CC4F3A64CD}"/>
              </a:ext>
            </a:extLst>
          </p:cNvPr>
          <p:cNvSpPr txBox="1">
            <a:spLocks/>
          </p:cNvSpPr>
          <p:nvPr/>
        </p:nvSpPr>
        <p:spPr>
          <a:xfrm>
            <a:off x="9391650" y="231775"/>
            <a:ext cx="2454275" cy="549275"/>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90000"/>
              </a:lnSpc>
            </a:pPr>
            <a:r>
              <a:rPr lang="en-GB" altLang="en-US" sz="5400" b="1" dirty="0">
                <a:solidFill>
                  <a:srgbClr val="5B8AC5"/>
                </a:solidFill>
                <a:latin typeface="Gill Sans MT" panose="020B0502020104020203" pitchFamily="34" charset="0"/>
              </a:rPr>
              <a:t>Title</a:t>
            </a:r>
          </a:p>
        </p:txBody>
      </p:sp>
      <p:sp>
        <p:nvSpPr>
          <p:cNvPr id="2" name="Title 1"/>
          <p:cNvSpPr>
            <a:spLocks noGrp="1"/>
          </p:cNvSpPr>
          <p:nvPr>
            <p:ph type="title"/>
          </p:nvPr>
        </p:nvSpPr>
        <p:spPr>
          <a:xfrm>
            <a:off x="836612" y="1643890"/>
            <a:ext cx="3932237" cy="1067945"/>
          </a:xfrm>
          <a:prstGeom prst="rect">
            <a:avLst/>
          </a:prstGeo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183188" y="1643890"/>
            <a:ext cx="6172200" cy="4217160"/>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6612" y="2808514"/>
            <a:ext cx="3932237" cy="3052536"/>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7352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ED5DD8-6BFF-F2BC-19E6-58577E5E7E43}"/>
              </a:ext>
            </a:extLst>
          </p:cNvPr>
          <p:cNvSpPr/>
          <p:nvPr/>
        </p:nvSpPr>
        <p:spPr>
          <a:xfrm>
            <a:off x="0" y="4884738"/>
            <a:ext cx="12192000" cy="1944988"/>
          </a:xfrm>
          <a:prstGeom prst="rect">
            <a:avLst/>
          </a:prstGeom>
          <a:solidFill>
            <a:srgbClr val="5B8AC5"/>
          </a:solidFill>
          <a:ln>
            <a:solidFill>
              <a:srgbClr val="5B8A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latin typeface="Times New Roman" panose="02020603050405020304" pitchFamily="18" charset="0"/>
              </a:rPr>
              <a:t> </a:t>
            </a:r>
            <a:endParaRPr lang="en-GB" dirty="0"/>
          </a:p>
        </p:txBody>
      </p:sp>
      <p:pic>
        <p:nvPicPr>
          <p:cNvPr id="3" name="Picture 6">
            <a:extLst>
              <a:ext uri="{FF2B5EF4-FFF2-40B4-BE49-F238E27FC236}">
                <a16:creationId xmlns:a16="http://schemas.microsoft.com/office/drawing/2014/main" id="{1A17E748-10EB-B2C1-CA85-2CE0D9B35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4921250"/>
            <a:ext cx="433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5E18D862-BD7E-A9EC-40AA-9F5F8967B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25" y="4910138"/>
            <a:ext cx="45878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15301A1E-9FFB-3E3D-6522-688E5FBCB052}"/>
              </a:ext>
            </a:extLst>
          </p:cNvPr>
          <p:cNvSpPr txBox="1">
            <a:spLocks noChangeArrowheads="1"/>
          </p:cNvSpPr>
          <p:nvPr/>
        </p:nvSpPr>
        <p:spPr bwMode="auto">
          <a:xfrm>
            <a:off x="922338" y="4884738"/>
            <a:ext cx="1868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b="1" dirty="0">
                <a:solidFill>
                  <a:srgbClr val="FFFFFF"/>
                </a:solidFill>
                <a:latin typeface="Gill Sans MT" panose="020B0502020104020203" pitchFamily="34" charset="0"/>
              </a:rPr>
              <a:t>@Aqua_NHS</a:t>
            </a:r>
            <a:r>
              <a:rPr lang="en-GB" altLang="en-US" dirty="0">
                <a:solidFill>
                  <a:srgbClr val="FFFFFF"/>
                </a:solidFill>
                <a:latin typeface="Gill Sans MT" panose="020B0502020104020203" pitchFamily="34" charset="0"/>
              </a:rPr>
              <a:t>​</a:t>
            </a:r>
            <a:endParaRPr lang="en-GB" altLang="en-US" dirty="0"/>
          </a:p>
        </p:txBody>
      </p:sp>
      <p:sp>
        <p:nvSpPr>
          <p:cNvPr id="7" name="TextBox 8">
            <a:extLst>
              <a:ext uri="{FF2B5EF4-FFF2-40B4-BE49-F238E27FC236}">
                <a16:creationId xmlns:a16="http://schemas.microsoft.com/office/drawing/2014/main" id="{772C48C1-8B54-AE40-46A9-B232D6BC968A}"/>
              </a:ext>
            </a:extLst>
          </p:cNvPr>
          <p:cNvSpPr txBox="1">
            <a:spLocks noChangeArrowheads="1"/>
          </p:cNvSpPr>
          <p:nvPr/>
        </p:nvSpPr>
        <p:spPr bwMode="auto">
          <a:xfrm>
            <a:off x="3136900" y="4910138"/>
            <a:ext cx="3392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b="1" dirty="0">
                <a:solidFill>
                  <a:srgbClr val="FFFFFF"/>
                </a:solidFill>
                <a:latin typeface="Gill Sans MT" panose="020B0502020104020203" pitchFamily="34" charset="0"/>
              </a:rPr>
              <a:t>Advancing Quality Alliance</a:t>
            </a:r>
            <a:r>
              <a:rPr lang="en-GB" altLang="en-US" dirty="0">
                <a:solidFill>
                  <a:srgbClr val="FFFFFF"/>
                </a:solidFill>
                <a:latin typeface="Gill Sans MT" panose="020B0502020104020203" pitchFamily="34" charset="0"/>
              </a:rPr>
              <a:t>​</a:t>
            </a:r>
            <a:endParaRPr lang="en-GB" altLang="en-US" dirty="0"/>
          </a:p>
        </p:txBody>
      </p:sp>
      <p:sp>
        <p:nvSpPr>
          <p:cNvPr id="8" name="TextBox 9">
            <a:extLst>
              <a:ext uri="{FF2B5EF4-FFF2-40B4-BE49-F238E27FC236}">
                <a16:creationId xmlns:a16="http://schemas.microsoft.com/office/drawing/2014/main" id="{C4968C95-DA97-4C9D-47D5-830D1C3BCB9D}"/>
              </a:ext>
            </a:extLst>
          </p:cNvPr>
          <p:cNvSpPr txBox="1">
            <a:spLocks noChangeArrowheads="1"/>
          </p:cNvSpPr>
          <p:nvPr/>
        </p:nvSpPr>
        <p:spPr bwMode="auto">
          <a:xfrm>
            <a:off x="409575" y="5492325"/>
            <a:ext cx="511187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b="1" dirty="0">
                <a:solidFill>
                  <a:srgbClr val="FFFFFF"/>
                </a:solidFill>
                <a:latin typeface="Gill Sans MT" panose="020B0502020104020203" pitchFamily="34" charset="0"/>
              </a:rPr>
              <a:t>3rd Floor, Crossgate House, Cross Street, Sale, M33 7FT</a:t>
            </a:r>
            <a:r>
              <a:rPr lang="en-GB" altLang="en-US" sz="1400" dirty="0">
                <a:solidFill>
                  <a:srgbClr val="FFFFFF"/>
                </a:solidFill>
                <a:latin typeface="Gill Sans MT" panose="020B0502020104020203" pitchFamily="34" charset="0"/>
              </a:rPr>
              <a:t>​</a:t>
            </a:r>
            <a:endParaRPr lang="en-GB" altLang="en-US" sz="1400" dirty="0">
              <a:solidFill>
                <a:srgbClr val="000000"/>
              </a:solidFill>
              <a:latin typeface="Segoe UI" panose="020B0502040204020203" pitchFamily="34" charset="0"/>
            </a:endParaRPr>
          </a:p>
          <a:p>
            <a:pPr eaLnBrk="1" hangingPunct="1"/>
            <a:r>
              <a:rPr lang="en-GB" altLang="en-US" sz="1400" b="1" dirty="0">
                <a:solidFill>
                  <a:srgbClr val="FFFFFF"/>
                </a:solidFill>
                <a:latin typeface="Gill Sans MT" panose="020B0502020104020203" pitchFamily="34" charset="0"/>
              </a:rPr>
              <a:t>Call: 0161 206 8938</a:t>
            </a:r>
            <a:r>
              <a:rPr lang="en-GB" altLang="en-US" sz="1400" dirty="0">
                <a:solidFill>
                  <a:srgbClr val="FFFFFF"/>
                </a:solidFill>
                <a:latin typeface="Gill Sans MT" panose="020B0502020104020203" pitchFamily="34" charset="0"/>
              </a:rPr>
              <a:t>​</a:t>
            </a:r>
            <a:endParaRPr lang="en-GB" altLang="en-US" sz="1400" dirty="0">
              <a:solidFill>
                <a:srgbClr val="000000"/>
              </a:solidFill>
              <a:latin typeface="Segoe UI" panose="020B0502040204020203" pitchFamily="34" charset="0"/>
            </a:endParaRPr>
          </a:p>
          <a:p>
            <a:pPr eaLnBrk="1" hangingPunct="1"/>
            <a:r>
              <a:rPr lang="en-GB" altLang="en-US" sz="1400" b="1" dirty="0">
                <a:solidFill>
                  <a:srgbClr val="FFFFFF"/>
                </a:solidFill>
                <a:latin typeface="Gill Sans MT" panose="020B0502020104020203" pitchFamily="34" charset="0"/>
              </a:rPr>
              <a:t>Email: </a:t>
            </a:r>
            <a:r>
              <a:rPr lang="en-GB" altLang="en-US" sz="1400" b="1" u="sng"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enquiries@aqua.nhs.uk</a:t>
            </a:r>
            <a:r>
              <a:rPr lang="en-GB" altLang="en-US" sz="1400" dirty="0">
                <a:solidFill>
                  <a:schemeClr val="bg1"/>
                </a:solidFill>
                <a:latin typeface="Gill Sans MT" panose="020B0502020104020203" pitchFamily="34" charset="0"/>
              </a:rPr>
              <a:t>​</a:t>
            </a:r>
            <a:endParaRPr lang="en-GB" altLang="en-US" sz="1400" dirty="0">
              <a:solidFill>
                <a:schemeClr val="bg1"/>
              </a:solidFill>
              <a:latin typeface="Segoe UI" panose="020B0502040204020203" pitchFamily="34" charset="0"/>
            </a:endParaRPr>
          </a:p>
          <a:p>
            <a:pPr eaLnBrk="1" hangingPunct="1"/>
            <a:r>
              <a:rPr lang="en-GB" altLang="en-US" sz="1400" b="1" u="sng" dirty="0">
                <a:solidFill>
                  <a:schemeClr val="bg1"/>
                </a:solidFill>
                <a:latin typeface="Gill Sans MT" panose="020B0502020104020203" pitchFamily="34" charset="0"/>
                <a:hlinkClick r:id="rId5">
                  <a:extLst>
                    <a:ext uri="{A12FA001-AC4F-418D-AE19-62706E023703}">
                      <ahyp:hlinkClr xmlns:ahyp="http://schemas.microsoft.com/office/drawing/2018/hyperlinkcolor" val="tx"/>
                    </a:ext>
                  </a:extLst>
                </a:hlinkClick>
              </a:rPr>
              <a:t>www.aqua.nhs.uk</a:t>
            </a:r>
            <a:endParaRPr lang="en-GB" altLang="en-US" sz="1400" dirty="0">
              <a:solidFill>
                <a:schemeClr val="bg1"/>
              </a:solidFill>
              <a:latin typeface="Segoe UI" panose="020B0502040204020203" pitchFamily="34" charset="0"/>
            </a:endParaRPr>
          </a:p>
          <a:p>
            <a:pPr eaLnBrk="1" hangingPunct="1"/>
            <a:endParaRPr lang="en-GB" altLang="en-US" sz="1400" dirty="0"/>
          </a:p>
        </p:txBody>
      </p:sp>
      <p:pic>
        <p:nvPicPr>
          <p:cNvPr id="9" name="Picture 10" descr="A blue letter on a black background&#10;&#10;Description automatically generated with low confidence">
            <a:extLst>
              <a:ext uri="{FF2B5EF4-FFF2-40B4-BE49-F238E27FC236}">
                <a16:creationId xmlns:a16="http://schemas.microsoft.com/office/drawing/2014/main" id="{5DEA9E92-3C34-0DDD-8250-92A59D76A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575" y="295275"/>
            <a:ext cx="17764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A white circle with a black background&#10;&#10;Description automatically generated with low confidence">
            <a:extLst>
              <a:ext uri="{FF2B5EF4-FFF2-40B4-BE49-F238E27FC236}">
                <a16:creationId xmlns:a16="http://schemas.microsoft.com/office/drawing/2014/main" id="{E587C188-33B8-7525-85F7-CE01B6D5D1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7938" y="6132513"/>
            <a:ext cx="7540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a:extLst>
              <a:ext uri="{FF2B5EF4-FFF2-40B4-BE49-F238E27FC236}">
                <a16:creationId xmlns:a16="http://schemas.microsoft.com/office/drawing/2014/main" id="{831BB460-ED8A-4807-97EF-8990113B0F2D}"/>
              </a:ext>
            </a:extLst>
          </p:cNvPr>
          <p:cNvSpPr>
            <a:spLocks noGrp="1"/>
          </p:cNvSpPr>
          <p:nvPr>
            <p:ph type="body" sz="quarter" idx="10"/>
          </p:nvPr>
        </p:nvSpPr>
        <p:spPr>
          <a:xfrm>
            <a:off x="1352550" y="2360500"/>
            <a:ext cx="4743450" cy="421594"/>
          </a:xfrm>
          <a:prstGeom prst="rect">
            <a:avLst/>
          </a:prstGeom>
        </p:spPr>
        <p:txBody>
          <a:bodyPr/>
          <a:lstStyle>
            <a:lvl1pPr marL="0" indent="0">
              <a:buNone/>
              <a:defRPr b="1">
                <a:solidFill>
                  <a:srgbClr val="5B8AC5"/>
                </a:solidFill>
                <a:latin typeface="+mj-lt"/>
              </a:defRPr>
            </a:lvl1pPr>
          </a:lstStyle>
          <a:p>
            <a:pPr lvl="0"/>
            <a:r>
              <a:rPr lang="en-US"/>
              <a:t>Click to edit Master text styles</a:t>
            </a:r>
          </a:p>
        </p:txBody>
      </p:sp>
    </p:spTree>
    <p:extLst>
      <p:ext uri="{BB962C8B-B14F-4D97-AF65-F5344CB8AC3E}">
        <p14:creationId xmlns:p14="http://schemas.microsoft.com/office/powerpoint/2010/main" val="143645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C7DF8-3062-4A0B-9834-A529CCD43574}" type="datetimeFigureOut">
              <a:rPr lang="en-GB" smtClean="0"/>
              <a:t>10/10/2024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E7ED27-71B6-4047-BABB-A16CEE64AC90}" type="slidenum">
              <a:rPr lang="en-GB" smtClean="0"/>
              <a:t>‹#›</a:t>
            </a:fld>
            <a:endParaRPr lang="en-GB" dirty="0"/>
          </a:p>
        </p:txBody>
      </p:sp>
    </p:spTree>
    <p:extLst>
      <p:ext uri="{BB962C8B-B14F-4D97-AF65-F5344CB8AC3E}">
        <p14:creationId xmlns:p14="http://schemas.microsoft.com/office/powerpoint/2010/main" val="45869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A0453B-78FC-6000-6FB1-F41E2E4AD897}"/>
              </a:ext>
            </a:extLst>
          </p:cNvPr>
          <p:cNvSpPr/>
          <p:nvPr/>
        </p:nvSpPr>
        <p:spPr>
          <a:xfrm>
            <a:off x="7537622" y="0"/>
            <a:ext cx="4654378" cy="6858000"/>
          </a:xfrm>
          <a:prstGeom prst="rect">
            <a:avLst/>
          </a:prstGeom>
          <a:solidFill>
            <a:srgbClr val="5B8A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76658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blue letter on a black background&#10;&#10;Description automatically generated with low confidence">
            <a:extLst>
              <a:ext uri="{FF2B5EF4-FFF2-40B4-BE49-F238E27FC236}">
                <a16:creationId xmlns:a16="http://schemas.microsoft.com/office/drawing/2014/main" id="{13AC9EEE-FBB5-B5DB-241D-0BDDF2845A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 y="295275"/>
            <a:ext cx="17764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E0FA2F86-6402-E139-EC21-920045D0C459}"/>
              </a:ext>
            </a:extLst>
          </p:cNvPr>
          <p:cNvCxnSpPr/>
          <p:nvPr/>
        </p:nvCxnSpPr>
        <p:spPr>
          <a:xfrm>
            <a:off x="409575" y="1127125"/>
            <a:ext cx="11279188" cy="0"/>
          </a:xfrm>
          <a:prstGeom prst="line">
            <a:avLst/>
          </a:prstGeom>
          <a:ln w="28575">
            <a:solidFill>
              <a:srgbClr val="DF863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 id="2147483663" r:id="rId2"/>
    <p:sldLayoutId id="2147483664" r:id="rId3"/>
    <p:sldLayoutId id="2147483666" r:id="rId4"/>
    <p:sldLayoutId id="2147483667" r:id="rId5"/>
    <p:sldLayoutId id="2147483669" r:id="rId6"/>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A blue letter on a black background&#10;&#10;Description automatically generated with low confidence">
            <a:extLst>
              <a:ext uri="{FF2B5EF4-FFF2-40B4-BE49-F238E27FC236}">
                <a16:creationId xmlns:a16="http://schemas.microsoft.com/office/drawing/2014/main" id="{620883E8-3ECE-8F42-E0C8-F3ADEDA24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295275"/>
            <a:ext cx="17764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Paul.greenwood@aqua.nhs.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7E63-8D53-E08E-4329-226CFD26BB16}"/>
              </a:ext>
            </a:extLst>
          </p:cNvPr>
          <p:cNvSpPr>
            <a:spLocks noGrp="1"/>
          </p:cNvSpPr>
          <p:nvPr>
            <p:ph type="title"/>
          </p:nvPr>
        </p:nvSpPr>
        <p:spPr>
          <a:xfrm>
            <a:off x="958493" y="2186535"/>
            <a:ext cx="7416250" cy="549275"/>
          </a:xfrm>
        </p:spPr>
        <p:txBody>
          <a:bodyPr/>
          <a:lstStyle/>
          <a:p>
            <a:r>
              <a:rPr lang="en-GB" sz="3600" dirty="0"/>
              <a:t>Least restrictive practice project</a:t>
            </a:r>
            <a:br>
              <a:rPr lang="en-GB" sz="3600" dirty="0"/>
            </a:br>
            <a:r>
              <a:rPr lang="en-GB" sz="3600" dirty="0"/>
              <a:t>with care homes.</a:t>
            </a:r>
          </a:p>
        </p:txBody>
      </p:sp>
      <p:sp>
        <p:nvSpPr>
          <p:cNvPr id="3" name="Content Placeholder 2">
            <a:extLst>
              <a:ext uri="{FF2B5EF4-FFF2-40B4-BE49-F238E27FC236}">
                <a16:creationId xmlns:a16="http://schemas.microsoft.com/office/drawing/2014/main" id="{7ECFA311-B1F8-CDBD-1DA9-A88366F7BD0C}"/>
              </a:ext>
            </a:extLst>
          </p:cNvPr>
          <p:cNvSpPr>
            <a:spLocks noGrp="1"/>
          </p:cNvSpPr>
          <p:nvPr>
            <p:ph sz="quarter" idx="10"/>
          </p:nvPr>
        </p:nvSpPr>
        <p:spPr>
          <a:xfrm>
            <a:off x="958493" y="3847553"/>
            <a:ext cx="2914650" cy="549275"/>
          </a:xfrm>
        </p:spPr>
        <p:txBody>
          <a:bodyPr/>
          <a:lstStyle/>
          <a:p>
            <a:r>
              <a:rPr lang="en-GB" dirty="0"/>
              <a:t>Oct 2024</a:t>
            </a:r>
          </a:p>
        </p:txBody>
      </p:sp>
    </p:spTree>
    <p:extLst>
      <p:ext uri="{BB962C8B-B14F-4D97-AF65-F5344CB8AC3E}">
        <p14:creationId xmlns:p14="http://schemas.microsoft.com/office/powerpoint/2010/main" val="373639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FD0985-1672-78A8-7EE9-00A6267D19B8}"/>
              </a:ext>
            </a:extLst>
          </p:cNvPr>
          <p:cNvSpPr>
            <a:spLocks noGrp="1"/>
          </p:cNvSpPr>
          <p:nvPr>
            <p:ph type="body" idx="1"/>
          </p:nvPr>
        </p:nvSpPr>
        <p:spPr>
          <a:xfrm>
            <a:off x="839788" y="1235686"/>
            <a:ext cx="5157787" cy="507381"/>
          </a:xfrm>
          <a:solidFill>
            <a:schemeClr val="accent1"/>
          </a:solidFill>
        </p:spPr>
        <p:txBody>
          <a:bodyPr/>
          <a:lstStyle/>
          <a:p>
            <a:r>
              <a:rPr lang="en-GB" dirty="0" err="1"/>
              <a:t>Dovehaven</a:t>
            </a:r>
            <a:endParaRPr lang="en-GB" dirty="0"/>
          </a:p>
        </p:txBody>
      </p:sp>
      <p:sp>
        <p:nvSpPr>
          <p:cNvPr id="3" name="Content Placeholder 2">
            <a:extLst>
              <a:ext uri="{FF2B5EF4-FFF2-40B4-BE49-F238E27FC236}">
                <a16:creationId xmlns:a16="http://schemas.microsoft.com/office/drawing/2014/main" id="{73FB93E1-D8B4-4B3F-03C3-1A4D6820969E}"/>
              </a:ext>
            </a:extLst>
          </p:cNvPr>
          <p:cNvSpPr>
            <a:spLocks noGrp="1"/>
          </p:cNvSpPr>
          <p:nvPr>
            <p:ph sz="half" idx="2"/>
          </p:nvPr>
        </p:nvSpPr>
        <p:spPr>
          <a:xfrm>
            <a:off x="720519" y="1953973"/>
            <a:ext cx="5157787" cy="4103168"/>
          </a:xfrm>
        </p:spPr>
        <p:txBody>
          <a:bodyPr/>
          <a:lstStyle/>
          <a:p>
            <a:pPr marL="0" indent="0">
              <a:buNone/>
            </a:pPr>
            <a:r>
              <a:rPr lang="en-US" sz="1800" dirty="0">
                <a:effectLst/>
                <a:ea typeface="Times New Roman" panose="02020603050405020304" pitchFamily="18" charset="0"/>
              </a:rPr>
              <a:t>Change the approach of waking a resident in the morning. </a:t>
            </a:r>
          </a:p>
          <a:p>
            <a:r>
              <a:rPr lang="en-US" sz="1800" dirty="0">
                <a:effectLst/>
                <a:ea typeface="Times New Roman" panose="02020603050405020304" pitchFamily="18" charset="0"/>
              </a:rPr>
              <a:t>This was very positive for a handful of residents and did go to show that the whole individual and their histories needed to be considered and to understand their individual needs. It doesn’t work for all.</a:t>
            </a:r>
          </a:p>
          <a:p>
            <a:pPr marL="0" indent="0">
              <a:buNone/>
            </a:pPr>
            <a:endParaRPr lang="en-US" sz="1800" dirty="0"/>
          </a:p>
          <a:p>
            <a:r>
              <a:rPr lang="en-US" sz="1800" dirty="0"/>
              <a:t>New admission and staff on shift new his name and said hello and his name on his arrival including one member of staff to greet them in the car park. This is a small change but made a big difference to him, his wife and the ambulance crew. He settled in well over the coming days.</a:t>
            </a:r>
          </a:p>
          <a:p>
            <a:endParaRPr lang="en-GB" dirty="0"/>
          </a:p>
        </p:txBody>
      </p:sp>
      <p:sp>
        <p:nvSpPr>
          <p:cNvPr id="4" name="Text Placeholder 3">
            <a:extLst>
              <a:ext uri="{FF2B5EF4-FFF2-40B4-BE49-F238E27FC236}">
                <a16:creationId xmlns:a16="http://schemas.microsoft.com/office/drawing/2014/main" id="{E5F779F2-380D-CB4C-4B96-9BC1B91C4C3B}"/>
              </a:ext>
            </a:extLst>
          </p:cNvPr>
          <p:cNvSpPr>
            <a:spLocks noGrp="1"/>
          </p:cNvSpPr>
          <p:nvPr>
            <p:ph type="body" sz="quarter" idx="3"/>
          </p:nvPr>
        </p:nvSpPr>
        <p:spPr>
          <a:xfrm>
            <a:off x="6169024" y="1180110"/>
            <a:ext cx="5183188" cy="507382"/>
          </a:xfrm>
          <a:solidFill>
            <a:schemeClr val="accent1"/>
          </a:solidFill>
        </p:spPr>
        <p:txBody>
          <a:bodyPr/>
          <a:lstStyle/>
          <a:p>
            <a:r>
              <a:rPr lang="en-GB" dirty="0"/>
              <a:t>The lodge</a:t>
            </a:r>
          </a:p>
        </p:txBody>
      </p:sp>
      <p:sp>
        <p:nvSpPr>
          <p:cNvPr id="5" name="Content Placeholder 4">
            <a:extLst>
              <a:ext uri="{FF2B5EF4-FFF2-40B4-BE49-F238E27FC236}">
                <a16:creationId xmlns:a16="http://schemas.microsoft.com/office/drawing/2014/main" id="{1E1E725C-A282-4314-A848-95575F820E32}"/>
              </a:ext>
            </a:extLst>
          </p:cNvPr>
          <p:cNvSpPr>
            <a:spLocks noGrp="1"/>
          </p:cNvSpPr>
          <p:nvPr>
            <p:ph sz="quarter" idx="4"/>
          </p:nvPr>
        </p:nvSpPr>
        <p:spPr>
          <a:xfrm>
            <a:off x="6169024" y="1953973"/>
            <a:ext cx="5183188" cy="4103168"/>
          </a:xfrm>
        </p:spPr>
        <p:txBody>
          <a:bodyPr/>
          <a:lstStyle/>
          <a:p>
            <a:pPr marL="0" indent="0">
              <a:buNone/>
            </a:pPr>
            <a:r>
              <a:rPr lang="en-GB" sz="1800" dirty="0"/>
              <a:t>All male complex nursing community. Staff noticed that residents were walking with purpose along the long corridor, becoming tired and hungry with no place to sit. This would lead to residents becoming distressed  and annoyed with other residents and / or staff.</a:t>
            </a:r>
          </a:p>
          <a:p>
            <a:pPr marL="0" indent="0">
              <a:buNone/>
            </a:pPr>
            <a:endParaRPr lang="en-GB" sz="1800" dirty="0"/>
          </a:p>
          <a:p>
            <a:pPr marL="0" indent="0">
              <a:buNone/>
            </a:pPr>
            <a:r>
              <a:rPr lang="en-GB" sz="1800" dirty="0"/>
              <a:t>Decorated the corridor in ‘seaside’ colours, added ‘pier’ type garden furniture with colourful cushions so residents can rest when walking with purpose.</a:t>
            </a:r>
          </a:p>
          <a:p>
            <a:pPr marL="0" indent="0">
              <a:buNone/>
            </a:pPr>
            <a:endParaRPr lang="en-GB" sz="1800" dirty="0"/>
          </a:p>
          <a:p>
            <a:pPr marL="0" indent="0">
              <a:buNone/>
            </a:pPr>
            <a:r>
              <a:rPr lang="en-GB" sz="1800" dirty="0"/>
              <a:t>Incidents of resident-on-resident aggression reduced, and residents appear to be less tired</a:t>
            </a:r>
          </a:p>
          <a:p>
            <a:pPr marL="0" indent="0">
              <a:buNone/>
            </a:pPr>
            <a:endParaRPr lang="en-GB" sz="1800" dirty="0"/>
          </a:p>
          <a:p>
            <a:pPr marL="0" indent="0">
              <a:buNone/>
            </a:pPr>
            <a:endParaRPr lang="en-GB" dirty="0"/>
          </a:p>
        </p:txBody>
      </p:sp>
      <p:sp>
        <p:nvSpPr>
          <p:cNvPr id="6" name="Title 5">
            <a:extLst>
              <a:ext uri="{FF2B5EF4-FFF2-40B4-BE49-F238E27FC236}">
                <a16:creationId xmlns:a16="http://schemas.microsoft.com/office/drawing/2014/main" id="{FB11563B-1940-E91F-10C8-7120F2D5411F}"/>
              </a:ext>
            </a:extLst>
          </p:cNvPr>
          <p:cNvSpPr>
            <a:spLocks noGrp="1"/>
          </p:cNvSpPr>
          <p:nvPr>
            <p:ph type="title"/>
          </p:nvPr>
        </p:nvSpPr>
        <p:spPr>
          <a:xfrm>
            <a:off x="7606748" y="231832"/>
            <a:ext cx="4238888" cy="549275"/>
          </a:xfrm>
        </p:spPr>
        <p:txBody>
          <a:bodyPr/>
          <a:lstStyle/>
          <a:p>
            <a:r>
              <a:rPr lang="en-GB" dirty="0"/>
              <a:t>Case studies</a:t>
            </a:r>
          </a:p>
        </p:txBody>
      </p:sp>
    </p:spTree>
    <p:extLst>
      <p:ext uri="{BB962C8B-B14F-4D97-AF65-F5344CB8AC3E}">
        <p14:creationId xmlns:p14="http://schemas.microsoft.com/office/powerpoint/2010/main" val="29519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65DC2-6E40-0E88-F9A2-661FC9465BBC}"/>
              </a:ext>
            </a:extLst>
          </p:cNvPr>
          <p:cNvSpPr>
            <a:spLocks noGrp="1"/>
          </p:cNvSpPr>
          <p:nvPr>
            <p:ph idx="1"/>
          </p:nvPr>
        </p:nvSpPr>
        <p:spPr/>
        <p:txBody>
          <a:bodyPr/>
          <a:lstStyle/>
          <a:p>
            <a:r>
              <a:rPr lang="en-GB" sz="1800" dirty="0">
                <a:effectLst/>
                <a:ea typeface="Aptos" panose="020B0004020202020204" pitchFamily="34" charset="0"/>
                <a:cs typeface="Aptos" panose="020B0004020202020204" pitchFamily="34" charset="0"/>
              </a:rPr>
              <a:t>At </a:t>
            </a:r>
            <a:r>
              <a:rPr lang="en-GB" sz="1800" dirty="0" err="1">
                <a:effectLst/>
                <a:ea typeface="Aptos" panose="020B0004020202020204" pitchFamily="34" charset="0"/>
                <a:cs typeface="Aptos" panose="020B0004020202020204" pitchFamily="34" charset="0"/>
              </a:rPr>
              <a:t>Dovehaven</a:t>
            </a:r>
            <a:r>
              <a:rPr lang="en-GB" sz="1800" dirty="0">
                <a:effectLst/>
                <a:ea typeface="Aptos" panose="020B0004020202020204" pitchFamily="34" charset="0"/>
                <a:cs typeface="Aptos" panose="020B0004020202020204" pitchFamily="34" charset="0"/>
              </a:rPr>
              <a:t> </a:t>
            </a:r>
            <a:r>
              <a:rPr lang="en-GB" sz="1800" dirty="0">
                <a:ea typeface="Aptos" panose="020B0004020202020204" pitchFamily="34" charset="0"/>
                <a:cs typeface="Aptos" panose="020B0004020202020204" pitchFamily="34" charset="0"/>
              </a:rPr>
              <a:t>t</a:t>
            </a:r>
            <a:r>
              <a:rPr lang="en-GB" sz="1800" dirty="0">
                <a:effectLst/>
                <a:ea typeface="Aptos" panose="020B0004020202020204" pitchFamily="34" charset="0"/>
                <a:cs typeface="Aptos" panose="020B0004020202020204" pitchFamily="34" charset="0"/>
              </a:rPr>
              <a:t>he Champion set up an </a:t>
            </a:r>
            <a:r>
              <a:rPr lang="en-GB" sz="1800" dirty="0">
                <a:ea typeface="Aptos" panose="020B0004020202020204" pitchFamily="34" charset="0"/>
                <a:cs typeface="Aptos" panose="020B0004020202020204" pitchFamily="34" charset="0"/>
              </a:rPr>
              <a:t>Improvement</a:t>
            </a:r>
            <a:r>
              <a:rPr lang="en-GB" sz="1800" dirty="0">
                <a:effectLst/>
                <a:ea typeface="Aptos" panose="020B0004020202020204" pitchFamily="34" charset="0"/>
                <a:cs typeface="Aptos" panose="020B0004020202020204" pitchFamily="34" charset="0"/>
              </a:rPr>
              <a:t> board where information is displayed (the charts/graphs) where information from sessions is shared. The champion would share with the team in huddles each day. </a:t>
            </a:r>
          </a:p>
          <a:p>
            <a:r>
              <a:rPr lang="en-GB" sz="1800" dirty="0">
                <a:solidFill>
                  <a:schemeClr val="tx1"/>
                </a:solidFill>
                <a:effectLst/>
                <a:ea typeface="Aptos" panose="020B0004020202020204" pitchFamily="34" charset="0"/>
                <a:cs typeface="Aptos" panose="020B0004020202020204" pitchFamily="34" charset="0"/>
              </a:rPr>
              <a:t>We have used new tools and reviewed Planned Care Day and included senior staff in Flash meetings to pass on shared information and those which have worked and those which have not</a:t>
            </a:r>
            <a:r>
              <a:rPr lang="en-GB" sz="1800" b="1" dirty="0">
                <a:solidFill>
                  <a:schemeClr val="tx1"/>
                </a:solidFill>
                <a:effectLst/>
                <a:ea typeface="Aptos" panose="020B0004020202020204" pitchFamily="34" charset="0"/>
                <a:cs typeface="Aptos" panose="020B0004020202020204" pitchFamily="34" charset="0"/>
              </a:rPr>
              <a:t>.</a:t>
            </a:r>
            <a:endParaRPr lang="en-GB" sz="1800" dirty="0">
              <a:solidFill>
                <a:schemeClr val="tx1"/>
              </a:solidFill>
              <a:effectLst/>
              <a:ea typeface="Aptos" panose="020B0004020202020204" pitchFamily="34" charset="0"/>
              <a:cs typeface="Aptos" panose="020B0004020202020204" pitchFamily="34" charset="0"/>
            </a:endParaRPr>
          </a:p>
          <a:p>
            <a:r>
              <a:rPr lang="en-GB" sz="1800" dirty="0">
                <a:effectLst/>
                <a:ea typeface="Aptos" panose="020B0004020202020204" pitchFamily="34" charset="0"/>
                <a:cs typeface="Aptos" panose="020B0004020202020204" pitchFamily="34" charset="0"/>
              </a:rPr>
              <a:t>encouraged a ‘thinking outside of the box’ approach and to consider the individual</a:t>
            </a:r>
          </a:p>
          <a:p>
            <a:r>
              <a:rPr lang="en-GB" sz="1800" dirty="0">
                <a:solidFill>
                  <a:schemeClr val="tx1"/>
                </a:solidFill>
                <a:effectLst/>
                <a:ea typeface="Aptos" panose="020B0004020202020204" pitchFamily="34" charset="0"/>
                <a:cs typeface="Aptos" panose="020B0004020202020204" pitchFamily="34" charset="0"/>
              </a:rPr>
              <a:t>more aware of how we do daily tasks, breaking things down into steps instead of the task as a whole.</a:t>
            </a:r>
            <a:endParaRPr lang="en-GB" sz="1800" dirty="0">
              <a:solidFill>
                <a:schemeClr val="tx1"/>
              </a:solidFill>
              <a:ea typeface="Aptos" panose="020B0004020202020204" pitchFamily="34" charset="0"/>
              <a:cs typeface="Aptos" panose="020B0004020202020204" pitchFamily="34" charset="0"/>
            </a:endParaRPr>
          </a:p>
          <a:p>
            <a:r>
              <a:rPr lang="en-GB" sz="1800" dirty="0">
                <a:solidFill>
                  <a:schemeClr val="tx1"/>
                </a:solidFill>
                <a:effectLst/>
                <a:ea typeface="Aptos" panose="020B0004020202020204" pitchFamily="34" charset="0"/>
                <a:cs typeface="Aptos" panose="020B0004020202020204" pitchFamily="34" charset="0"/>
              </a:rPr>
              <a:t>Looking at things from the resident’s point of view</a:t>
            </a:r>
          </a:p>
          <a:p>
            <a:r>
              <a:rPr lang="en-GB" sz="1800" dirty="0"/>
              <a:t>At The Lodge as a team, we trust each other to a greater extent and staff are no longer reluctant to share ideas which might be seen as ‘wacky’. This has brought us together as a team</a:t>
            </a:r>
          </a:p>
          <a:p>
            <a:r>
              <a:rPr lang="en-GB" sz="1800" dirty="0"/>
              <a:t>Staff team appear happier and more relaxed and we have noticed increased staff retention.</a:t>
            </a:r>
          </a:p>
          <a:p>
            <a:r>
              <a:rPr lang="en-GB" sz="1800" dirty="0"/>
              <a:t>Residents appear to be more engaged with what is going  on, more wellbeing practitioners appointed to ensure availability of activities for residents to engage with.</a:t>
            </a:r>
          </a:p>
          <a:p>
            <a:r>
              <a:rPr lang="en-GB" sz="1800" dirty="0"/>
              <a:t>we see this as an ongoing project and developments to the service and provision of care are still occurring.</a:t>
            </a:r>
          </a:p>
          <a:p>
            <a:endParaRPr lang="en-GB" sz="1800" dirty="0"/>
          </a:p>
        </p:txBody>
      </p:sp>
      <p:sp>
        <p:nvSpPr>
          <p:cNvPr id="3" name="Title 2">
            <a:extLst>
              <a:ext uri="{FF2B5EF4-FFF2-40B4-BE49-F238E27FC236}">
                <a16:creationId xmlns:a16="http://schemas.microsoft.com/office/drawing/2014/main" id="{755C793C-BD78-32BD-24F3-EB9FE4504FBC}"/>
              </a:ext>
            </a:extLst>
          </p:cNvPr>
          <p:cNvSpPr>
            <a:spLocks noGrp="1"/>
          </p:cNvSpPr>
          <p:nvPr>
            <p:ph type="title"/>
          </p:nvPr>
        </p:nvSpPr>
        <p:spPr/>
        <p:txBody>
          <a:bodyPr/>
          <a:lstStyle/>
          <a:p>
            <a:r>
              <a:rPr lang="en-GB" dirty="0"/>
              <a:t>Impact</a:t>
            </a:r>
          </a:p>
        </p:txBody>
      </p:sp>
    </p:spTree>
    <p:extLst>
      <p:ext uri="{BB962C8B-B14F-4D97-AF65-F5344CB8AC3E}">
        <p14:creationId xmlns:p14="http://schemas.microsoft.com/office/powerpoint/2010/main" val="170428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AA59C1C-62F0-6A9B-70EA-2D2C9C66B56E}"/>
              </a:ext>
            </a:extLst>
          </p:cNvPr>
          <p:cNvSpPr/>
          <p:nvPr/>
        </p:nvSpPr>
        <p:spPr>
          <a:xfrm>
            <a:off x="6128498" y="1139817"/>
            <a:ext cx="4178853" cy="37301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i="1" kern="100">
                <a:effectLst/>
                <a:ea typeface="Calibri" panose="020F0502020204030204" pitchFamily="34" charset="0"/>
                <a:cs typeface="Times New Roman" panose="02020603050405020304" pitchFamily="18" charset="0"/>
              </a:rPr>
              <a:t>Really enjoyed the face to face discussions, and the support from Paul in developing and completing the Test of Change. This gave us all some ownership of change and that our ideas were listened to</a:t>
            </a:r>
            <a:endParaRPr lang="en-GB"/>
          </a:p>
        </p:txBody>
      </p:sp>
      <p:sp>
        <p:nvSpPr>
          <p:cNvPr id="4" name="Oval 3">
            <a:extLst>
              <a:ext uri="{FF2B5EF4-FFF2-40B4-BE49-F238E27FC236}">
                <a16:creationId xmlns:a16="http://schemas.microsoft.com/office/drawing/2014/main" id="{412CD3B3-F8B3-0DF5-6204-7472DF3FB482}"/>
              </a:ext>
            </a:extLst>
          </p:cNvPr>
          <p:cNvSpPr/>
          <p:nvPr/>
        </p:nvSpPr>
        <p:spPr>
          <a:xfrm>
            <a:off x="5474726" y="4463144"/>
            <a:ext cx="5486399" cy="2394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i="1" kern="100" dirty="0">
                <a:effectLst/>
                <a:ea typeface="Calibri" panose="020F0502020204030204" pitchFamily="34" charset="0"/>
                <a:cs typeface="Times New Roman" panose="02020603050405020304" pitchFamily="18" charset="0"/>
              </a:rPr>
              <a:t>this project has been very effective in creating change driven by staff on the floor, which has been a positive teambuilding experience. This has worked well in identifying both environmental and behavioural factors</a:t>
            </a:r>
            <a:endParaRPr lang="en-GB" dirty="0"/>
          </a:p>
        </p:txBody>
      </p:sp>
      <p:sp>
        <p:nvSpPr>
          <p:cNvPr id="5" name="TextBox 4">
            <a:extLst>
              <a:ext uri="{FF2B5EF4-FFF2-40B4-BE49-F238E27FC236}">
                <a16:creationId xmlns:a16="http://schemas.microsoft.com/office/drawing/2014/main" id="{A6810711-ABAB-DA49-C88B-9FC712BCFB8B}"/>
              </a:ext>
            </a:extLst>
          </p:cNvPr>
          <p:cNvSpPr txBox="1"/>
          <p:nvPr/>
        </p:nvSpPr>
        <p:spPr>
          <a:xfrm>
            <a:off x="7344229" y="493486"/>
            <a:ext cx="2921890" cy="646331"/>
          </a:xfrm>
          <a:prstGeom prst="rect">
            <a:avLst/>
          </a:prstGeom>
          <a:noFill/>
        </p:spPr>
        <p:txBody>
          <a:bodyPr wrap="none" rtlCol="0">
            <a:spAutoFit/>
          </a:bodyPr>
          <a:lstStyle/>
          <a:p>
            <a:r>
              <a:rPr lang="en-GB" sz="3600" b="1" dirty="0">
                <a:solidFill>
                  <a:schemeClr val="accent1"/>
                </a:solidFill>
              </a:rPr>
              <a:t>Staff feedback</a:t>
            </a:r>
          </a:p>
        </p:txBody>
      </p:sp>
      <p:sp>
        <p:nvSpPr>
          <p:cNvPr id="6" name="Oval 5">
            <a:extLst>
              <a:ext uri="{FF2B5EF4-FFF2-40B4-BE49-F238E27FC236}">
                <a16:creationId xmlns:a16="http://schemas.microsoft.com/office/drawing/2014/main" id="{D621A929-1EB9-6430-DCD1-673B3D1A33A9}"/>
              </a:ext>
            </a:extLst>
          </p:cNvPr>
          <p:cNvSpPr/>
          <p:nvPr/>
        </p:nvSpPr>
        <p:spPr>
          <a:xfrm>
            <a:off x="689114" y="4110698"/>
            <a:ext cx="4310743" cy="25153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Century Gothic" panose="020B0502020202020204" pitchFamily="34" charset="0"/>
                <a:ea typeface="Aptos" panose="020B0004020202020204" pitchFamily="34" charset="0"/>
                <a:cs typeface="Aptos" panose="020B0004020202020204" pitchFamily="34" charset="0"/>
              </a:rPr>
              <a:t>The simplicity in the project …..encourages you to explore different options, encourages you to think beyond the day to day.</a:t>
            </a:r>
            <a:endParaRPr lang="en-GB" dirty="0"/>
          </a:p>
        </p:txBody>
      </p:sp>
      <p:sp>
        <p:nvSpPr>
          <p:cNvPr id="7" name="Oval 6">
            <a:extLst>
              <a:ext uri="{FF2B5EF4-FFF2-40B4-BE49-F238E27FC236}">
                <a16:creationId xmlns:a16="http://schemas.microsoft.com/office/drawing/2014/main" id="{CE70DD41-9E56-9A87-2085-B797AB92E467}"/>
              </a:ext>
            </a:extLst>
          </p:cNvPr>
          <p:cNvSpPr/>
          <p:nvPr/>
        </p:nvSpPr>
        <p:spPr>
          <a:xfrm>
            <a:off x="821633" y="1284828"/>
            <a:ext cx="4903305" cy="25848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bg1"/>
                </a:solidFill>
              </a:rPr>
              <a:t>Greater engagement from whole staff team in development and improvement of service</a:t>
            </a:r>
            <a:endParaRPr lang="en-GB" dirty="0">
              <a:solidFill>
                <a:schemeClr val="bg1"/>
              </a:solidFill>
            </a:endParaRPr>
          </a:p>
        </p:txBody>
      </p:sp>
    </p:spTree>
    <p:extLst>
      <p:ext uri="{BB962C8B-B14F-4D97-AF65-F5344CB8AC3E}">
        <p14:creationId xmlns:p14="http://schemas.microsoft.com/office/powerpoint/2010/main" val="197759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7AE18-D8E5-1252-DB5D-F3803F5B078E}"/>
              </a:ext>
            </a:extLst>
          </p:cNvPr>
          <p:cNvSpPr>
            <a:spLocks noGrp="1"/>
          </p:cNvSpPr>
          <p:nvPr>
            <p:ph sz="half" idx="2"/>
          </p:nvPr>
        </p:nvSpPr>
        <p:spPr>
          <a:xfrm>
            <a:off x="811209" y="1204180"/>
            <a:ext cx="5157787" cy="4103168"/>
          </a:xfrm>
        </p:spPr>
        <p:txBody>
          <a:bodyPr/>
          <a:lstStyle/>
          <a:p>
            <a:r>
              <a:rPr lang="en-GB" sz="1800" dirty="0"/>
              <a:t>Data driving practice. </a:t>
            </a:r>
          </a:p>
          <a:p>
            <a:r>
              <a:rPr lang="en-GB" sz="1800" dirty="0"/>
              <a:t>Reduction in safeguarding incidents.</a:t>
            </a:r>
          </a:p>
          <a:p>
            <a:r>
              <a:rPr lang="en-GB" sz="1800" dirty="0"/>
              <a:t>Reduction in resident-on-resident incidents</a:t>
            </a:r>
          </a:p>
          <a:p>
            <a:r>
              <a:rPr lang="en-GB" sz="1800" dirty="0"/>
              <a:t> Personalised approach to least restrictive</a:t>
            </a:r>
          </a:p>
          <a:p>
            <a:r>
              <a:rPr lang="en-GB" sz="1800" dirty="0"/>
              <a:t>Focus on quality intervention rather than task</a:t>
            </a:r>
          </a:p>
          <a:p>
            <a:r>
              <a:rPr lang="en-GB" sz="1800" dirty="0"/>
              <a:t>Observations being meaningful</a:t>
            </a:r>
          </a:p>
          <a:p>
            <a:r>
              <a:rPr lang="en-GB" sz="1800" dirty="0"/>
              <a:t>Focus on what drives the behaviour rather than the behaviour itself. ‘</a:t>
            </a:r>
            <a:r>
              <a:rPr lang="en-GB" sz="1800" i="1" dirty="0"/>
              <a:t>What is the resident communicating and why?’</a:t>
            </a:r>
          </a:p>
          <a:p>
            <a:r>
              <a:rPr lang="en-GB" sz="1800" dirty="0"/>
              <a:t>Better understanding of trauma.</a:t>
            </a:r>
          </a:p>
          <a:p>
            <a:r>
              <a:rPr lang="en-GB" sz="1800" dirty="0"/>
              <a:t>The importance of structure in a day –activities, meaningful environments that define a space.</a:t>
            </a:r>
          </a:p>
          <a:p>
            <a:r>
              <a:rPr lang="en-GB" sz="1800" dirty="0"/>
              <a:t>Individual approach to those residents expressing higher levels of distress and agitation.</a:t>
            </a:r>
          </a:p>
        </p:txBody>
      </p:sp>
      <p:sp>
        <p:nvSpPr>
          <p:cNvPr id="5" name="Content Placeholder 4">
            <a:extLst>
              <a:ext uri="{FF2B5EF4-FFF2-40B4-BE49-F238E27FC236}">
                <a16:creationId xmlns:a16="http://schemas.microsoft.com/office/drawing/2014/main" id="{6AFFBB74-636D-F06E-4241-C3C89319754A}"/>
              </a:ext>
            </a:extLst>
          </p:cNvPr>
          <p:cNvSpPr>
            <a:spLocks noGrp="1"/>
          </p:cNvSpPr>
          <p:nvPr>
            <p:ph sz="quarter" idx="4"/>
          </p:nvPr>
        </p:nvSpPr>
        <p:spPr>
          <a:xfrm>
            <a:off x="6197603" y="1442719"/>
            <a:ext cx="5183188" cy="4103168"/>
          </a:xfrm>
        </p:spPr>
        <p:txBody>
          <a:bodyPr/>
          <a:lstStyle/>
          <a:p>
            <a:r>
              <a:rPr lang="en-GB" sz="2000" dirty="0"/>
              <a:t>That Tech is fantastic but it can reinforce the task and erase the person.</a:t>
            </a:r>
          </a:p>
          <a:p>
            <a:r>
              <a:rPr lang="en-GB" sz="2000" dirty="0"/>
              <a:t>Celebrate improvements.</a:t>
            </a:r>
          </a:p>
          <a:p>
            <a:r>
              <a:rPr lang="en-GB" sz="2000" dirty="0"/>
              <a:t>High risk residents stepping down from observation following personalised interventions. 60% of incidents in one area relate to one resident and a month later no incidents which continued month after month.</a:t>
            </a:r>
          </a:p>
          <a:p>
            <a:r>
              <a:rPr lang="en-GB" sz="2000" dirty="0"/>
              <a:t>Understanding the environment and how staff and residents engage with the spaces plays an important part in reducing incidents.</a:t>
            </a:r>
          </a:p>
          <a:p>
            <a:endParaRPr lang="en-GB" sz="2000" dirty="0"/>
          </a:p>
          <a:p>
            <a:pPr marL="0" indent="0">
              <a:buNone/>
            </a:pPr>
            <a:endParaRPr lang="en-GB" sz="2000" dirty="0"/>
          </a:p>
        </p:txBody>
      </p:sp>
      <p:sp>
        <p:nvSpPr>
          <p:cNvPr id="6" name="Title 5">
            <a:extLst>
              <a:ext uri="{FF2B5EF4-FFF2-40B4-BE49-F238E27FC236}">
                <a16:creationId xmlns:a16="http://schemas.microsoft.com/office/drawing/2014/main" id="{C79BBBCE-AD1E-18C8-E426-3DFB5F1C146A}"/>
              </a:ext>
            </a:extLst>
          </p:cNvPr>
          <p:cNvSpPr>
            <a:spLocks noGrp="1"/>
          </p:cNvSpPr>
          <p:nvPr>
            <p:ph type="title"/>
          </p:nvPr>
        </p:nvSpPr>
        <p:spPr>
          <a:xfrm>
            <a:off x="5994399" y="231832"/>
            <a:ext cx="5851237" cy="549275"/>
          </a:xfrm>
        </p:spPr>
        <p:txBody>
          <a:bodyPr/>
          <a:lstStyle/>
          <a:p>
            <a:r>
              <a:rPr lang="en-GB" sz="3600" dirty="0"/>
              <a:t>Impact </a:t>
            </a:r>
          </a:p>
        </p:txBody>
      </p:sp>
    </p:spTree>
    <p:extLst>
      <p:ext uri="{BB962C8B-B14F-4D97-AF65-F5344CB8AC3E}">
        <p14:creationId xmlns:p14="http://schemas.microsoft.com/office/powerpoint/2010/main" val="69511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BB3853-78B6-95C6-2251-3F543188321E}"/>
              </a:ext>
            </a:extLst>
          </p:cNvPr>
          <p:cNvSpPr>
            <a:spLocks noGrp="1"/>
          </p:cNvSpPr>
          <p:nvPr>
            <p:ph idx="1"/>
          </p:nvPr>
        </p:nvSpPr>
        <p:spPr>
          <a:xfrm>
            <a:off x="838200" y="1176288"/>
            <a:ext cx="10515600" cy="4841649"/>
          </a:xfrm>
        </p:spPr>
        <p:txBody>
          <a:bodyPr/>
          <a:lstStyle/>
          <a:p>
            <a:r>
              <a:rPr lang="en-GB" dirty="0"/>
              <a:t>Step down in acuity – less observations</a:t>
            </a:r>
          </a:p>
          <a:p>
            <a:r>
              <a:rPr lang="en-GB" dirty="0"/>
              <a:t>Financial benefit of less incidents </a:t>
            </a:r>
          </a:p>
          <a:p>
            <a:r>
              <a:rPr lang="en-GB" dirty="0"/>
              <a:t>Increase in least restrictive, personalised practice</a:t>
            </a:r>
          </a:p>
          <a:p>
            <a:r>
              <a:rPr lang="en-GB" dirty="0"/>
              <a:t>Environmental changes – corridors refreshed to support those who walk with purpose alongside quieter spaces/furniture moved to create smaller more defined spaces.</a:t>
            </a:r>
          </a:p>
          <a:p>
            <a:r>
              <a:rPr lang="en-GB" dirty="0"/>
              <a:t>Increase in activities to reduce boredom</a:t>
            </a:r>
          </a:p>
          <a:p>
            <a:r>
              <a:rPr lang="en-GB" dirty="0"/>
              <a:t>Meaningful observations</a:t>
            </a:r>
          </a:p>
          <a:p>
            <a:r>
              <a:rPr lang="en-GB" dirty="0"/>
              <a:t>Staff retention increased</a:t>
            </a:r>
          </a:p>
          <a:p>
            <a:r>
              <a:rPr lang="en-GB" dirty="0"/>
              <a:t>Incidents reduced including safeguarding incidents with only one in November 2023 at The Lodge that fell under moderate or above harm and was a resident-on-resident assault. (Sept 2023-March 2024)</a:t>
            </a:r>
          </a:p>
        </p:txBody>
      </p:sp>
      <p:sp>
        <p:nvSpPr>
          <p:cNvPr id="3" name="Title 2">
            <a:extLst>
              <a:ext uri="{FF2B5EF4-FFF2-40B4-BE49-F238E27FC236}">
                <a16:creationId xmlns:a16="http://schemas.microsoft.com/office/drawing/2014/main" id="{FD5B900D-6750-4370-5B45-6702D52F47D6}"/>
              </a:ext>
            </a:extLst>
          </p:cNvPr>
          <p:cNvSpPr>
            <a:spLocks noGrp="1"/>
          </p:cNvSpPr>
          <p:nvPr>
            <p:ph type="title"/>
          </p:nvPr>
        </p:nvSpPr>
        <p:spPr>
          <a:xfrm>
            <a:off x="5141843" y="231832"/>
            <a:ext cx="6703793" cy="549275"/>
          </a:xfrm>
        </p:spPr>
        <p:txBody>
          <a:bodyPr/>
          <a:lstStyle/>
          <a:p>
            <a:r>
              <a:rPr lang="en-GB" sz="4400" dirty="0"/>
              <a:t>Overall system impact</a:t>
            </a:r>
          </a:p>
        </p:txBody>
      </p:sp>
    </p:spTree>
    <p:extLst>
      <p:ext uri="{BB962C8B-B14F-4D97-AF65-F5344CB8AC3E}">
        <p14:creationId xmlns:p14="http://schemas.microsoft.com/office/powerpoint/2010/main" val="183322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F08C5D-FA85-4489-855D-42A875ED4456}"/>
              </a:ext>
            </a:extLst>
          </p:cNvPr>
          <p:cNvSpPr>
            <a:spLocks noGrp="1"/>
          </p:cNvSpPr>
          <p:nvPr>
            <p:ph idx="1"/>
          </p:nvPr>
        </p:nvSpPr>
        <p:spPr/>
        <p:txBody>
          <a:bodyPr/>
          <a:lstStyle/>
          <a:p>
            <a:r>
              <a:rPr lang="en-GB" b="1" dirty="0"/>
              <a:t>Virtual working </a:t>
            </a:r>
            <a:r>
              <a:rPr lang="en-GB" dirty="0"/>
              <a:t>– it was difficult to build a relationship with staff as an outsider when working virtually. Face to face enabled trust to build much quicker.</a:t>
            </a:r>
          </a:p>
          <a:p>
            <a:r>
              <a:rPr lang="en-GB" b="1" dirty="0"/>
              <a:t>Histories – </a:t>
            </a:r>
            <a:r>
              <a:rPr lang="en-GB" dirty="0"/>
              <a:t> The impact of previous safeguarding incidents, CQC visits, safeguarding visits, press attention, post covid trauma on the staff and the culture. The importance of appreciating and celebrating staff in this field can go a long way to improving care as too often oversight/assurance can feel punitive and assumptions made about the homes which can be untrue and unfair.</a:t>
            </a:r>
          </a:p>
          <a:p>
            <a:r>
              <a:rPr lang="en-GB" b="1" dirty="0"/>
              <a:t>Workforce </a:t>
            </a:r>
            <a:r>
              <a:rPr lang="en-GB" dirty="0"/>
              <a:t>when there is a lead and champions in the homes this works well but any changes to staffing it can lead to an immediate slow down in the engagement. Having that one link makes all the difference.</a:t>
            </a:r>
            <a:endParaRPr lang="en-GB" b="1" dirty="0"/>
          </a:p>
        </p:txBody>
      </p:sp>
      <p:sp>
        <p:nvSpPr>
          <p:cNvPr id="3" name="Title 2">
            <a:extLst>
              <a:ext uri="{FF2B5EF4-FFF2-40B4-BE49-F238E27FC236}">
                <a16:creationId xmlns:a16="http://schemas.microsoft.com/office/drawing/2014/main" id="{43368DDC-2605-8941-EF3F-95A076A6E6FD}"/>
              </a:ext>
            </a:extLst>
          </p:cNvPr>
          <p:cNvSpPr>
            <a:spLocks noGrp="1"/>
          </p:cNvSpPr>
          <p:nvPr>
            <p:ph type="title"/>
          </p:nvPr>
        </p:nvSpPr>
        <p:spPr>
          <a:xfrm>
            <a:off x="4956313" y="231832"/>
            <a:ext cx="6889323" cy="549275"/>
          </a:xfrm>
        </p:spPr>
        <p:txBody>
          <a:bodyPr/>
          <a:lstStyle/>
          <a:p>
            <a:r>
              <a:rPr lang="en-GB" sz="3600" dirty="0"/>
              <a:t>Learning </a:t>
            </a:r>
          </a:p>
        </p:txBody>
      </p:sp>
    </p:spTree>
    <p:extLst>
      <p:ext uri="{BB962C8B-B14F-4D97-AF65-F5344CB8AC3E}">
        <p14:creationId xmlns:p14="http://schemas.microsoft.com/office/powerpoint/2010/main" val="9701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174419-B1A6-7935-801C-3F8892B67F77}"/>
              </a:ext>
            </a:extLst>
          </p:cNvPr>
          <p:cNvSpPr txBox="1"/>
          <p:nvPr/>
        </p:nvSpPr>
        <p:spPr>
          <a:xfrm>
            <a:off x="1232452" y="2544417"/>
            <a:ext cx="5764270" cy="584775"/>
          </a:xfrm>
          <a:prstGeom prst="rect">
            <a:avLst/>
          </a:prstGeom>
          <a:noFill/>
        </p:spPr>
        <p:txBody>
          <a:bodyPr wrap="none" rtlCol="0">
            <a:spAutoFit/>
          </a:bodyPr>
          <a:lstStyle/>
          <a:p>
            <a:r>
              <a:rPr lang="en-GB" sz="3200" b="1" dirty="0"/>
              <a:t>How could we sustain this work?</a:t>
            </a:r>
          </a:p>
        </p:txBody>
      </p:sp>
    </p:spTree>
    <p:extLst>
      <p:ext uri="{BB962C8B-B14F-4D97-AF65-F5344CB8AC3E}">
        <p14:creationId xmlns:p14="http://schemas.microsoft.com/office/powerpoint/2010/main" val="155531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BE4FF-AA92-52BF-B96B-1A1596D7DC5C}"/>
              </a:ext>
            </a:extLst>
          </p:cNvPr>
          <p:cNvSpPr>
            <a:spLocks noGrp="1"/>
          </p:cNvSpPr>
          <p:nvPr>
            <p:ph sz="half" idx="2"/>
          </p:nvPr>
        </p:nvSpPr>
        <p:spPr>
          <a:xfrm>
            <a:off x="836612" y="1516652"/>
            <a:ext cx="5157787" cy="4103168"/>
          </a:xfrm>
        </p:spPr>
        <p:txBody>
          <a:bodyPr/>
          <a:lstStyle/>
          <a:p>
            <a:r>
              <a:rPr lang="en-GB" dirty="0"/>
              <a:t>Exec leading steering group.</a:t>
            </a:r>
          </a:p>
          <a:p>
            <a:r>
              <a:rPr lang="en-GB" dirty="0"/>
              <a:t>6 month follow up – visit homes and evaluate what has sustained, what hasn’t and why.</a:t>
            </a:r>
          </a:p>
          <a:p>
            <a:r>
              <a:rPr lang="en-GB" dirty="0"/>
              <a:t>Develop care bundle package for training.</a:t>
            </a:r>
          </a:p>
          <a:p>
            <a:r>
              <a:rPr lang="en-GB" dirty="0"/>
              <a:t>Link into trauma informed care/PSIRF approach.</a:t>
            </a:r>
          </a:p>
          <a:p>
            <a:r>
              <a:rPr lang="en-GB" dirty="0"/>
              <a:t>Share learning.</a:t>
            </a:r>
          </a:p>
          <a:p>
            <a:r>
              <a:rPr lang="en-GB" dirty="0"/>
              <a:t>Seek further opportunities to deliver project.</a:t>
            </a:r>
          </a:p>
        </p:txBody>
      </p:sp>
      <p:sp>
        <p:nvSpPr>
          <p:cNvPr id="6" name="Title 5">
            <a:extLst>
              <a:ext uri="{FF2B5EF4-FFF2-40B4-BE49-F238E27FC236}">
                <a16:creationId xmlns:a16="http://schemas.microsoft.com/office/drawing/2014/main" id="{13145E86-7635-DF8F-0C4D-36A271659EF4}"/>
              </a:ext>
            </a:extLst>
          </p:cNvPr>
          <p:cNvSpPr>
            <a:spLocks noGrp="1"/>
          </p:cNvSpPr>
          <p:nvPr>
            <p:ph type="title"/>
          </p:nvPr>
        </p:nvSpPr>
        <p:spPr>
          <a:xfrm>
            <a:off x="8613913" y="231832"/>
            <a:ext cx="3231723" cy="549275"/>
          </a:xfrm>
        </p:spPr>
        <p:txBody>
          <a:bodyPr/>
          <a:lstStyle/>
          <a:p>
            <a:r>
              <a:rPr lang="en-GB" dirty="0"/>
              <a:t>Phase 2</a:t>
            </a:r>
          </a:p>
        </p:txBody>
      </p:sp>
    </p:spTree>
    <p:extLst>
      <p:ext uri="{BB962C8B-B14F-4D97-AF65-F5344CB8AC3E}">
        <p14:creationId xmlns:p14="http://schemas.microsoft.com/office/powerpoint/2010/main" val="424773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406DEA-8189-00E4-BA9A-86532B308D92}"/>
              </a:ext>
            </a:extLst>
          </p:cNvPr>
          <p:cNvSpPr>
            <a:spLocks noGrp="1"/>
          </p:cNvSpPr>
          <p:nvPr>
            <p:ph idx="1"/>
          </p:nvPr>
        </p:nvSpPr>
        <p:spPr/>
        <p:txBody>
          <a:bodyPr/>
          <a:lstStyle/>
          <a:p>
            <a:r>
              <a:rPr lang="en-GB" dirty="0"/>
              <a:t>Promote sensory resources including training champions in sensory modulation</a:t>
            </a:r>
          </a:p>
          <a:p>
            <a:r>
              <a:rPr lang="en-GB" dirty="0"/>
              <a:t>Promote trauma informed approach aligned to personalised care/</a:t>
            </a:r>
            <a:r>
              <a:rPr lang="en-GB" dirty="0" err="1"/>
              <a:t>Kitwood</a:t>
            </a:r>
            <a:endParaRPr lang="en-GB" dirty="0"/>
          </a:p>
          <a:p>
            <a:r>
              <a:rPr lang="en-GB" dirty="0"/>
              <a:t>Promote walkarounds (15 step challenge approach) including safeguarding leads- see through an appreciative lens.</a:t>
            </a:r>
          </a:p>
          <a:p>
            <a:r>
              <a:rPr lang="en-GB" dirty="0"/>
              <a:t>Visual data and all staff seeing themselves as improvers.</a:t>
            </a:r>
          </a:p>
          <a:p>
            <a:r>
              <a:rPr lang="en-GB" dirty="0"/>
              <a:t>Celebrate improvement</a:t>
            </a:r>
          </a:p>
          <a:p>
            <a:r>
              <a:rPr lang="en-GB" dirty="0"/>
              <a:t>Promote what safety looks like to families and visitors when it comes to their engagement with their loved one and other residents.</a:t>
            </a:r>
          </a:p>
          <a:p>
            <a:r>
              <a:rPr lang="en-GB" dirty="0"/>
              <a:t>Staff wellbeing and safety huddles that are safe spaces to bring ideas.</a:t>
            </a:r>
          </a:p>
        </p:txBody>
      </p:sp>
      <p:sp>
        <p:nvSpPr>
          <p:cNvPr id="3" name="Title 2">
            <a:extLst>
              <a:ext uri="{FF2B5EF4-FFF2-40B4-BE49-F238E27FC236}">
                <a16:creationId xmlns:a16="http://schemas.microsoft.com/office/drawing/2014/main" id="{B6ED708A-46A4-8714-BF84-A92B3416EFF5}"/>
              </a:ext>
            </a:extLst>
          </p:cNvPr>
          <p:cNvSpPr>
            <a:spLocks noGrp="1"/>
          </p:cNvSpPr>
          <p:nvPr>
            <p:ph type="title"/>
          </p:nvPr>
        </p:nvSpPr>
        <p:spPr>
          <a:xfrm>
            <a:off x="6732104" y="231832"/>
            <a:ext cx="5113533" cy="549275"/>
          </a:xfrm>
        </p:spPr>
        <p:txBody>
          <a:bodyPr/>
          <a:lstStyle/>
          <a:p>
            <a:r>
              <a:rPr lang="en-GB" dirty="0"/>
              <a:t>Opportunities</a:t>
            </a:r>
          </a:p>
        </p:txBody>
      </p:sp>
    </p:spTree>
    <p:extLst>
      <p:ext uri="{BB962C8B-B14F-4D97-AF65-F5344CB8AC3E}">
        <p14:creationId xmlns:p14="http://schemas.microsoft.com/office/powerpoint/2010/main" val="307961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ED25D0-3A64-0E8D-7AD7-2D3B7642A796}"/>
              </a:ext>
            </a:extLst>
          </p:cNvPr>
          <p:cNvSpPr>
            <a:spLocks noGrp="1"/>
          </p:cNvSpPr>
          <p:nvPr>
            <p:ph type="body" sz="quarter" idx="10"/>
          </p:nvPr>
        </p:nvSpPr>
        <p:spPr/>
        <p:txBody>
          <a:bodyPr/>
          <a:lstStyle/>
          <a:p>
            <a:r>
              <a:rPr lang="en-GB" dirty="0"/>
              <a:t>Paul Greenwood</a:t>
            </a:r>
          </a:p>
          <a:p>
            <a:r>
              <a:rPr lang="en-GB" dirty="0"/>
              <a:t>Programme manager mental health</a:t>
            </a:r>
          </a:p>
          <a:p>
            <a:r>
              <a:rPr lang="en-GB" sz="2400" b="0" dirty="0">
                <a:hlinkClick r:id="rId2"/>
              </a:rPr>
              <a:t>Paul.greenwood@aqua.nhs.uk</a:t>
            </a:r>
            <a:endParaRPr lang="en-GB" sz="2400" b="0" dirty="0"/>
          </a:p>
          <a:p>
            <a:r>
              <a:rPr lang="en-GB" sz="2400" b="0" dirty="0"/>
              <a:t>X @PaulG_AQuA</a:t>
            </a:r>
          </a:p>
        </p:txBody>
      </p:sp>
    </p:spTree>
    <p:extLst>
      <p:ext uri="{BB962C8B-B14F-4D97-AF65-F5344CB8AC3E}">
        <p14:creationId xmlns:p14="http://schemas.microsoft.com/office/powerpoint/2010/main" val="174286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203A69-8A7C-0F2D-CD7A-00E5A795F1F2}"/>
              </a:ext>
            </a:extLst>
          </p:cNvPr>
          <p:cNvSpPr>
            <a:spLocks noGrp="1"/>
          </p:cNvSpPr>
          <p:nvPr>
            <p:ph type="title"/>
          </p:nvPr>
        </p:nvSpPr>
        <p:spPr>
          <a:xfrm>
            <a:off x="7439187" y="231832"/>
            <a:ext cx="4406450" cy="549275"/>
          </a:xfrm>
        </p:spPr>
        <p:txBody>
          <a:bodyPr/>
          <a:lstStyle/>
          <a:p>
            <a:r>
              <a:rPr lang="en-GB" dirty="0"/>
              <a:t>About Aqua</a:t>
            </a:r>
          </a:p>
        </p:txBody>
      </p:sp>
      <p:pic>
        <p:nvPicPr>
          <p:cNvPr id="4" name="Content Placeholder 3">
            <a:extLst>
              <a:ext uri="{FF2B5EF4-FFF2-40B4-BE49-F238E27FC236}">
                <a16:creationId xmlns:a16="http://schemas.microsoft.com/office/drawing/2014/main" id="{BB00FA61-839D-2E95-98C6-74960E2C3A6C}"/>
              </a:ext>
            </a:extLst>
          </p:cNvPr>
          <p:cNvPicPr>
            <a:picLocks noGrp="1" noChangeAspect="1"/>
          </p:cNvPicPr>
          <p:nvPr>
            <p:ph idx="1"/>
          </p:nvPr>
        </p:nvPicPr>
        <p:blipFill rotWithShape="1">
          <a:blip r:embed="rId2"/>
          <a:srcRect l="51061" t="22125" r="11894" b="11989"/>
          <a:stretch/>
        </p:blipFill>
        <p:spPr>
          <a:xfrm>
            <a:off x="1425844" y="1335088"/>
            <a:ext cx="8834034" cy="4841875"/>
          </a:xfrm>
          <a:prstGeom prst="rect">
            <a:avLst/>
          </a:prstGeom>
        </p:spPr>
      </p:pic>
    </p:spTree>
    <p:extLst>
      <p:ext uri="{BB962C8B-B14F-4D97-AF65-F5344CB8AC3E}">
        <p14:creationId xmlns:p14="http://schemas.microsoft.com/office/powerpoint/2010/main" val="387271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2F04E-3DCC-95A7-E94E-141363AB7605}"/>
              </a:ext>
            </a:extLst>
          </p:cNvPr>
          <p:cNvSpPr>
            <a:spLocks noGrp="1"/>
          </p:cNvSpPr>
          <p:nvPr>
            <p:ph type="body" idx="1"/>
          </p:nvPr>
        </p:nvSpPr>
        <p:spPr>
          <a:solidFill>
            <a:schemeClr val="accent1"/>
          </a:solidFill>
        </p:spPr>
        <p:txBody>
          <a:bodyPr/>
          <a:lstStyle/>
          <a:p>
            <a:r>
              <a:rPr lang="en-GB" dirty="0"/>
              <a:t>The ask</a:t>
            </a:r>
          </a:p>
        </p:txBody>
      </p:sp>
      <p:sp>
        <p:nvSpPr>
          <p:cNvPr id="3" name="Content Placeholder 2">
            <a:extLst>
              <a:ext uri="{FF2B5EF4-FFF2-40B4-BE49-F238E27FC236}">
                <a16:creationId xmlns:a16="http://schemas.microsoft.com/office/drawing/2014/main" id="{BAA459B4-66FC-1719-12AB-88C152C7702F}"/>
              </a:ext>
            </a:extLst>
          </p:cNvPr>
          <p:cNvSpPr>
            <a:spLocks noGrp="1"/>
          </p:cNvSpPr>
          <p:nvPr>
            <p:ph sz="half" idx="2"/>
          </p:nvPr>
        </p:nvSpPr>
        <p:spPr/>
        <p:txBody>
          <a:bodyPr/>
          <a:lstStyle/>
          <a:p>
            <a:r>
              <a:rPr lang="en-GB" sz="2400" dirty="0">
                <a:latin typeface="Gill Sans MT" panose="020B0502020104020203" pitchFamily="34" charset="0"/>
              </a:rPr>
              <a:t>To offer support into care homes that had been impacted by CQC inspection.</a:t>
            </a:r>
          </a:p>
          <a:p>
            <a:r>
              <a:rPr lang="en-GB" sz="2400" dirty="0">
                <a:latin typeface="Gill Sans MT" panose="020B0502020104020203" pitchFamily="34" charset="0"/>
              </a:rPr>
              <a:t>To offer support to homes who have started work on improving their service and want to build on it</a:t>
            </a:r>
          </a:p>
          <a:p>
            <a:r>
              <a:rPr lang="en-GB" sz="2400" dirty="0">
                <a:latin typeface="Gill Sans MT" panose="020B0502020104020203" pitchFamily="34" charset="0"/>
              </a:rPr>
              <a:t>To draw on expertise on least restrictive practice work done by Aqua over the past 10 years in the region across a range of settings.</a:t>
            </a:r>
          </a:p>
          <a:p>
            <a:endParaRPr lang="en-GB" dirty="0"/>
          </a:p>
        </p:txBody>
      </p:sp>
      <p:sp>
        <p:nvSpPr>
          <p:cNvPr id="4" name="Text Placeholder 3">
            <a:extLst>
              <a:ext uri="{FF2B5EF4-FFF2-40B4-BE49-F238E27FC236}">
                <a16:creationId xmlns:a16="http://schemas.microsoft.com/office/drawing/2014/main" id="{A1DDBD52-B089-FDCE-C4A1-B994BB0327AB}"/>
              </a:ext>
            </a:extLst>
          </p:cNvPr>
          <p:cNvSpPr>
            <a:spLocks noGrp="1"/>
          </p:cNvSpPr>
          <p:nvPr>
            <p:ph type="body" sz="quarter" idx="3"/>
          </p:nvPr>
        </p:nvSpPr>
        <p:spPr>
          <a:solidFill>
            <a:schemeClr val="accent1"/>
          </a:solidFill>
        </p:spPr>
        <p:txBody>
          <a:bodyPr/>
          <a:lstStyle/>
          <a:p>
            <a:r>
              <a:rPr lang="en-GB" dirty="0"/>
              <a:t>The offer</a:t>
            </a:r>
          </a:p>
        </p:txBody>
      </p:sp>
      <p:sp>
        <p:nvSpPr>
          <p:cNvPr id="5" name="Content Placeholder 4">
            <a:extLst>
              <a:ext uri="{FF2B5EF4-FFF2-40B4-BE49-F238E27FC236}">
                <a16:creationId xmlns:a16="http://schemas.microsoft.com/office/drawing/2014/main" id="{D0E10F0A-E595-9F99-73FF-74746D6EA446}"/>
              </a:ext>
            </a:extLst>
          </p:cNvPr>
          <p:cNvSpPr>
            <a:spLocks noGrp="1"/>
          </p:cNvSpPr>
          <p:nvPr>
            <p:ph sz="quarter" idx="4"/>
          </p:nvPr>
        </p:nvSpPr>
        <p:spPr/>
        <p:txBody>
          <a:bodyPr/>
          <a:lstStyle/>
          <a:p>
            <a:r>
              <a:rPr lang="en-GB" sz="2400" dirty="0"/>
              <a:t>Data collection and analysis</a:t>
            </a:r>
          </a:p>
          <a:p>
            <a:r>
              <a:rPr lang="en-GB" sz="2400" dirty="0"/>
              <a:t>Soft QI methodology approach</a:t>
            </a:r>
          </a:p>
          <a:p>
            <a:r>
              <a:rPr lang="en-GB" sz="2400" dirty="0"/>
              <a:t>Learning events </a:t>
            </a:r>
          </a:p>
          <a:p>
            <a:pPr>
              <a:buFont typeface="Wingdings" panose="05000000000000000000" pitchFamily="2" charset="2"/>
              <a:buChar char="Ø"/>
            </a:pPr>
            <a:r>
              <a:rPr lang="en-GB" sz="2000" dirty="0"/>
              <a:t>Least restrictive practice</a:t>
            </a:r>
          </a:p>
          <a:p>
            <a:pPr>
              <a:buFont typeface="Wingdings" panose="05000000000000000000" pitchFamily="2" charset="2"/>
              <a:buChar char="Ø"/>
            </a:pPr>
            <a:r>
              <a:rPr lang="en-GB" sz="2000" dirty="0"/>
              <a:t>Trauma informed care</a:t>
            </a:r>
          </a:p>
          <a:p>
            <a:pPr>
              <a:buFont typeface="Wingdings" panose="05000000000000000000" pitchFamily="2" charset="2"/>
              <a:buChar char="Ø"/>
            </a:pPr>
            <a:r>
              <a:rPr lang="en-GB" sz="2000" dirty="0"/>
              <a:t>Personalised care</a:t>
            </a:r>
          </a:p>
          <a:p>
            <a:r>
              <a:rPr lang="en-GB" sz="2400" dirty="0"/>
              <a:t>Coaching sessions</a:t>
            </a:r>
          </a:p>
          <a:p>
            <a:endParaRPr lang="en-GB" dirty="0"/>
          </a:p>
        </p:txBody>
      </p:sp>
      <p:sp>
        <p:nvSpPr>
          <p:cNvPr id="6" name="Title 5">
            <a:extLst>
              <a:ext uri="{FF2B5EF4-FFF2-40B4-BE49-F238E27FC236}">
                <a16:creationId xmlns:a16="http://schemas.microsoft.com/office/drawing/2014/main" id="{8255FD4D-B692-780F-5D06-AD072813E694}"/>
              </a:ext>
            </a:extLst>
          </p:cNvPr>
          <p:cNvSpPr>
            <a:spLocks noGrp="1"/>
          </p:cNvSpPr>
          <p:nvPr>
            <p:ph type="title"/>
          </p:nvPr>
        </p:nvSpPr>
        <p:spPr>
          <a:xfrm>
            <a:off x="5805714" y="231832"/>
            <a:ext cx="6039922" cy="549275"/>
          </a:xfrm>
        </p:spPr>
        <p:txBody>
          <a:bodyPr/>
          <a:lstStyle/>
          <a:p>
            <a:r>
              <a:rPr lang="en-GB" dirty="0"/>
              <a:t>Least restrictive</a:t>
            </a:r>
          </a:p>
        </p:txBody>
      </p:sp>
    </p:spTree>
    <p:extLst>
      <p:ext uri="{BB962C8B-B14F-4D97-AF65-F5344CB8AC3E}">
        <p14:creationId xmlns:p14="http://schemas.microsoft.com/office/powerpoint/2010/main" val="170248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9F6059-0419-B91A-96D1-8D41E354F58A}"/>
              </a:ext>
            </a:extLst>
          </p:cNvPr>
          <p:cNvSpPr>
            <a:spLocks noGrp="1"/>
          </p:cNvSpPr>
          <p:nvPr>
            <p:ph type="body" idx="1"/>
          </p:nvPr>
        </p:nvSpPr>
        <p:spPr>
          <a:solidFill>
            <a:schemeClr val="accent1"/>
          </a:solidFill>
        </p:spPr>
        <p:txBody>
          <a:bodyPr/>
          <a:lstStyle/>
          <a:p>
            <a:endParaRPr lang="en-US" b="1" dirty="0">
              <a:latin typeface="+mj-lt"/>
            </a:endParaRPr>
          </a:p>
          <a:p>
            <a:r>
              <a:rPr lang="en-GB" dirty="0"/>
              <a:t>Heat map</a:t>
            </a:r>
          </a:p>
        </p:txBody>
      </p:sp>
      <p:sp>
        <p:nvSpPr>
          <p:cNvPr id="6" name="Title 5">
            <a:extLst>
              <a:ext uri="{FF2B5EF4-FFF2-40B4-BE49-F238E27FC236}">
                <a16:creationId xmlns:a16="http://schemas.microsoft.com/office/drawing/2014/main" id="{FBC2E876-1F0D-447F-9487-71B8B96C3245}"/>
              </a:ext>
            </a:extLst>
          </p:cNvPr>
          <p:cNvSpPr>
            <a:spLocks noGrp="1"/>
          </p:cNvSpPr>
          <p:nvPr>
            <p:ph type="title"/>
          </p:nvPr>
        </p:nvSpPr>
        <p:spPr>
          <a:xfrm>
            <a:off x="5870713" y="231832"/>
            <a:ext cx="5974923" cy="549275"/>
          </a:xfrm>
        </p:spPr>
        <p:txBody>
          <a:bodyPr/>
          <a:lstStyle/>
          <a:p>
            <a:r>
              <a:rPr lang="en-GB" dirty="0"/>
              <a:t>Data collection</a:t>
            </a:r>
          </a:p>
        </p:txBody>
      </p:sp>
      <p:pic>
        <p:nvPicPr>
          <p:cNvPr id="9" name="Picture 8">
            <a:extLst>
              <a:ext uri="{FF2B5EF4-FFF2-40B4-BE49-F238E27FC236}">
                <a16:creationId xmlns:a16="http://schemas.microsoft.com/office/drawing/2014/main" id="{B980F6A0-EDA4-B28C-A2C3-915A88D8E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23" y="1388225"/>
            <a:ext cx="4397035" cy="5465526"/>
          </a:xfrm>
          <a:prstGeom prst="rect">
            <a:avLst/>
          </a:prstGeom>
        </p:spPr>
      </p:pic>
      <p:pic>
        <p:nvPicPr>
          <p:cNvPr id="4" name="Content Placeholder 3">
            <a:extLst>
              <a:ext uri="{FF2B5EF4-FFF2-40B4-BE49-F238E27FC236}">
                <a16:creationId xmlns:a16="http://schemas.microsoft.com/office/drawing/2014/main" id="{E3EA9CB7-A52A-DA32-8D55-EE1E648FAAC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418557"/>
            <a:ext cx="5157787" cy="3438524"/>
          </a:xfrm>
          <a:prstGeom prst="rect">
            <a:avLst/>
          </a:prstGeom>
        </p:spPr>
      </p:pic>
    </p:spTree>
    <p:extLst>
      <p:ext uri="{BB962C8B-B14F-4D97-AF65-F5344CB8AC3E}">
        <p14:creationId xmlns:p14="http://schemas.microsoft.com/office/powerpoint/2010/main" val="389481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38812A-3275-23BF-CADD-590FA850788A}"/>
              </a:ext>
            </a:extLst>
          </p:cNvPr>
          <p:cNvSpPr>
            <a:spLocks noGrp="1"/>
          </p:cNvSpPr>
          <p:nvPr>
            <p:ph type="title"/>
          </p:nvPr>
        </p:nvSpPr>
        <p:spPr/>
        <p:txBody>
          <a:bodyPr/>
          <a:lstStyle/>
          <a:p>
            <a:r>
              <a:rPr lang="en-GB" dirty="0"/>
              <a:t>Data</a:t>
            </a:r>
          </a:p>
        </p:txBody>
      </p:sp>
      <p:graphicFrame>
        <p:nvGraphicFramePr>
          <p:cNvPr id="8" name="Content Placeholder 7">
            <a:extLst>
              <a:ext uri="{FF2B5EF4-FFF2-40B4-BE49-F238E27FC236}">
                <a16:creationId xmlns:a16="http://schemas.microsoft.com/office/drawing/2014/main" id="{00000000-0008-0000-0600-000002000000}"/>
              </a:ext>
            </a:extLst>
          </p:cNvPr>
          <p:cNvGraphicFramePr>
            <a:graphicFrameLocks noGrp="1"/>
          </p:cNvGraphicFramePr>
          <p:nvPr>
            <p:ph sz="quarter" idx="4"/>
            <p:extLst>
              <p:ext uri="{D42A27DB-BD31-4B8C-83A1-F6EECF244321}">
                <p14:modId xmlns:p14="http://schemas.microsoft.com/office/powerpoint/2010/main" val="1952301455"/>
              </p:ext>
            </p:extLst>
          </p:nvPr>
        </p:nvGraphicFramePr>
        <p:xfrm>
          <a:off x="5736772" y="1519918"/>
          <a:ext cx="5183188" cy="4103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a:extLst>
              <a:ext uri="{FF2B5EF4-FFF2-40B4-BE49-F238E27FC236}">
                <a16:creationId xmlns:a16="http://schemas.microsoft.com/office/drawing/2014/main" id="{00000000-0008-0000-0600-000002000000}"/>
              </a:ext>
            </a:extLst>
          </p:cNvPr>
          <p:cNvGraphicFramePr>
            <a:graphicFrameLocks noGrp="1"/>
          </p:cNvGraphicFramePr>
          <p:nvPr>
            <p:ph sz="half" idx="2"/>
            <p:extLst>
              <p:ext uri="{D42A27DB-BD31-4B8C-83A1-F6EECF244321}">
                <p14:modId xmlns:p14="http://schemas.microsoft.com/office/powerpoint/2010/main" val="934221306"/>
              </p:ext>
            </p:extLst>
          </p:nvPr>
        </p:nvGraphicFramePr>
        <p:xfrm>
          <a:off x="353698" y="1635401"/>
          <a:ext cx="5157787" cy="4103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663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F9905E-8BD0-2249-F00F-C42E6D816289}"/>
              </a:ext>
            </a:extLst>
          </p:cNvPr>
          <p:cNvSpPr txBox="1"/>
          <p:nvPr/>
        </p:nvSpPr>
        <p:spPr>
          <a:xfrm flipH="1">
            <a:off x="804248" y="885371"/>
            <a:ext cx="5077824" cy="6555641"/>
          </a:xfrm>
          <a:prstGeom prst="rect">
            <a:avLst/>
          </a:prstGeom>
          <a:noFill/>
        </p:spPr>
        <p:txBody>
          <a:bodyPr wrap="square" rtlCol="0">
            <a:spAutoFit/>
          </a:bodyPr>
          <a:lstStyle/>
          <a:p>
            <a:r>
              <a:rPr lang="en-GB" sz="2000" dirty="0">
                <a:latin typeface="Gill Sans MT" panose="020B0502020104020203" pitchFamily="34" charset="0"/>
              </a:rPr>
              <a:t>The data hasn’t run long enough to give</a:t>
            </a:r>
          </a:p>
          <a:p>
            <a:r>
              <a:rPr lang="en-GB" sz="2000" dirty="0">
                <a:latin typeface="Gill Sans MT" panose="020B0502020104020203" pitchFamily="34" charset="0"/>
              </a:rPr>
              <a:t>A precise average as you need 12 months</a:t>
            </a:r>
          </a:p>
          <a:p>
            <a:r>
              <a:rPr lang="en-GB" sz="2000" dirty="0">
                <a:latin typeface="Gill Sans MT" panose="020B0502020104020203" pitchFamily="34" charset="0"/>
              </a:rPr>
              <a:t>Data to be definite on the reduction.</a:t>
            </a:r>
          </a:p>
          <a:p>
            <a:endParaRPr lang="en-GB" sz="2000" dirty="0">
              <a:latin typeface="Gill Sans MT" panose="020B0502020104020203" pitchFamily="34" charset="0"/>
            </a:endParaRPr>
          </a:p>
          <a:p>
            <a:r>
              <a:rPr lang="en-GB" sz="2000" b="1" dirty="0" err="1">
                <a:latin typeface="Gill Sans MT" panose="020B0502020104020203" pitchFamily="34" charset="0"/>
              </a:rPr>
              <a:t>Dovehaven</a:t>
            </a:r>
            <a:endParaRPr lang="en-GB" sz="2000" b="1" dirty="0">
              <a:latin typeface="Gill Sans MT" panose="020B0502020104020203" pitchFamily="34" charset="0"/>
            </a:endParaRPr>
          </a:p>
          <a:p>
            <a:endParaRPr lang="en-GB" sz="2000" dirty="0">
              <a:latin typeface="Gill Sans MT" panose="020B0502020104020203" pitchFamily="34" charset="0"/>
            </a:endParaRPr>
          </a:p>
          <a:p>
            <a:r>
              <a:rPr lang="en-GB" sz="2000" dirty="0">
                <a:latin typeface="Gill Sans MT" panose="020B0502020104020203" pitchFamily="34" charset="0"/>
              </a:rPr>
              <a:t>Around a 40% reduction within the 6 months across both areas</a:t>
            </a:r>
          </a:p>
          <a:p>
            <a:endParaRPr lang="en-GB" sz="2000" b="1" dirty="0">
              <a:latin typeface="Gill Sans MT" panose="020B0502020104020203" pitchFamily="34" charset="0"/>
            </a:endParaRPr>
          </a:p>
          <a:p>
            <a:r>
              <a:rPr lang="en-GB" sz="2000" b="1" dirty="0">
                <a:latin typeface="Gill Sans MT" panose="020B0502020104020203" pitchFamily="34" charset="0"/>
              </a:rPr>
              <a:t>The Lodge</a:t>
            </a:r>
          </a:p>
          <a:p>
            <a:endParaRPr lang="en-GB" sz="2000" dirty="0">
              <a:latin typeface="Gill Sans MT" panose="020B0502020104020203" pitchFamily="34" charset="0"/>
            </a:endParaRPr>
          </a:p>
          <a:p>
            <a:r>
              <a:rPr lang="en-GB" sz="2000" dirty="0">
                <a:latin typeface="Gill Sans MT" panose="020B0502020104020203" pitchFamily="34" charset="0"/>
              </a:rPr>
              <a:t>Reductions in 2 areas particularly the male unit but overall no change. The data is skewed as in the first few months the data was inconsistent. </a:t>
            </a:r>
          </a:p>
          <a:p>
            <a:endParaRPr lang="en-GB" sz="2000" b="1" dirty="0">
              <a:latin typeface="Gill Sans MT" panose="020B0502020104020203" pitchFamily="34" charset="0"/>
            </a:endParaRPr>
          </a:p>
          <a:p>
            <a:r>
              <a:rPr lang="en-GB" sz="2000" b="1" dirty="0" err="1">
                <a:latin typeface="Gill Sans MT" panose="020B0502020104020203" pitchFamily="34" charset="0"/>
              </a:rPr>
              <a:t>Hulton</a:t>
            </a:r>
            <a:r>
              <a:rPr lang="en-GB" sz="2000" b="1" dirty="0">
                <a:latin typeface="Gill Sans MT" panose="020B0502020104020203" pitchFamily="34" charset="0"/>
              </a:rPr>
              <a:t> house</a:t>
            </a:r>
          </a:p>
          <a:p>
            <a:endParaRPr lang="en-GB" sz="2000" dirty="0">
              <a:latin typeface="Gill Sans MT" panose="020B0502020104020203" pitchFamily="34" charset="0"/>
            </a:endParaRPr>
          </a:p>
          <a:p>
            <a:r>
              <a:rPr lang="en-GB" sz="2000" dirty="0">
                <a:latin typeface="Gill Sans MT" panose="020B0502020104020203" pitchFamily="34" charset="0"/>
              </a:rPr>
              <a:t>Saw around a 30-40% reduction over the 6 months of the project. </a:t>
            </a:r>
          </a:p>
          <a:p>
            <a:endParaRPr lang="en-GB" sz="2000" dirty="0">
              <a:latin typeface="Gill Sans MT" panose="020B0502020104020203" pitchFamily="34" charset="0"/>
            </a:endParaRPr>
          </a:p>
          <a:p>
            <a:r>
              <a:rPr lang="en-GB" sz="2000" dirty="0">
                <a:latin typeface="Gill Sans MT" panose="020B0502020104020203" pitchFamily="34" charset="0"/>
              </a:rPr>
              <a:t> </a:t>
            </a:r>
          </a:p>
        </p:txBody>
      </p:sp>
      <p:sp>
        <p:nvSpPr>
          <p:cNvPr id="3" name="TextBox 2">
            <a:extLst>
              <a:ext uri="{FF2B5EF4-FFF2-40B4-BE49-F238E27FC236}">
                <a16:creationId xmlns:a16="http://schemas.microsoft.com/office/drawing/2014/main" id="{C3D6AA43-01C4-7EB6-A818-81ADC98B9FA6}"/>
              </a:ext>
            </a:extLst>
          </p:cNvPr>
          <p:cNvSpPr txBox="1"/>
          <p:nvPr/>
        </p:nvSpPr>
        <p:spPr>
          <a:xfrm>
            <a:off x="4530633" y="362151"/>
            <a:ext cx="966483" cy="523220"/>
          </a:xfrm>
          <a:prstGeom prst="rect">
            <a:avLst/>
          </a:prstGeom>
          <a:noFill/>
        </p:spPr>
        <p:txBody>
          <a:bodyPr wrap="none" rtlCol="0">
            <a:spAutoFit/>
          </a:bodyPr>
          <a:lstStyle/>
          <a:p>
            <a:r>
              <a:rPr lang="en-GB" sz="2800" b="1" dirty="0">
                <a:solidFill>
                  <a:schemeClr val="accent1"/>
                </a:solidFill>
              </a:rPr>
              <a:t>Data </a:t>
            </a:r>
          </a:p>
        </p:txBody>
      </p:sp>
    </p:spTree>
    <p:extLst>
      <p:ext uri="{BB962C8B-B14F-4D97-AF65-F5344CB8AC3E}">
        <p14:creationId xmlns:p14="http://schemas.microsoft.com/office/powerpoint/2010/main" val="375102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7797F23-3F1B-75BC-BB57-CFF5EF1B2C32}"/>
              </a:ext>
            </a:extLst>
          </p:cNvPr>
          <p:cNvGraphicFramePr>
            <a:graphicFrameLocks noGrp="1"/>
          </p:cNvGraphicFramePr>
          <p:nvPr>
            <p:ph idx="1"/>
            <p:extLst>
              <p:ext uri="{D42A27DB-BD31-4B8C-83A1-F6EECF244321}">
                <p14:modId xmlns:p14="http://schemas.microsoft.com/office/powerpoint/2010/main" val="393484505"/>
              </p:ext>
            </p:extLst>
          </p:nvPr>
        </p:nvGraphicFramePr>
        <p:xfrm>
          <a:off x="838200" y="1335088"/>
          <a:ext cx="10515600" cy="484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0A309BB-D377-8FCB-03FD-DD234715C20F}"/>
              </a:ext>
            </a:extLst>
          </p:cNvPr>
          <p:cNvSpPr>
            <a:spLocks noGrp="1"/>
          </p:cNvSpPr>
          <p:nvPr>
            <p:ph type="title"/>
          </p:nvPr>
        </p:nvSpPr>
        <p:spPr>
          <a:xfrm>
            <a:off x="4005943" y="231832"/>
            <a:ext cx="7839693" cy="549275"/>
          </a:xfrm>
        </p:spPr>
        <p:txBody>
          <a:bodyPr/>
          <a:lstStyle/>
          <a:p>
            <a:r>
              <a:rPr lang="en-GB" sz="4000" dirty="0"/>
              <a:t>Focus of least restrictive work</a:t>
            </a:r>
          </a:p>
        </p:txBody>
      </p:sp>
    </p:spTree>
    <p:extLst>
      <p:ext uri="{BB962C8B-B14F-4D97-AF65-F5344CB8AC3E}">
        <p14:creationId xmlns:p14="http://schemas.microsoft.com/office/powerpoint/2010/main" val="194589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504F-7B02-4BF9-0693-2BDD2EEF003F}"/>
              </a:ext>
            </a:extLst>
          </p:cNvPr>
          <p:cNvSpPr>
            <a:spLocks noGrp="1"/>
          </p:cNvSpPr>
          <p:nvPr>
            <p:ph type="title"/>
          </p:nvPr>
        </p:nvSpPr>
        <p:spPr>
          <a:xfrm>
            <a:off x="825971" y="1590187"/>
            <a:ext cx="5654342" cy="549275"/>
          </a:xfrm>
        </p:spPr>
        <p:txBody>
          <a:bodyPr/>
          <a:lstStyle/>
          <a:p>
            <a:r>
              <a:rPr lang="en-GB" sz="3600" dirty="0"/>
              <a:t>Care home experience and impact</a:t>
            </a:r>
            <a:br>
              <a:rPr lang="en-GB" sz="3600" dirty="0"/>
            </a:br>
            <a:endParaRPr lang="en-GB" sz="2800" dirty="0"/>
          </a:p>
        </p:txBody>
      </p:sp>
    </p:spTree>
    <p:extLst>
      <p:ext uri="{BB962C8B-B14F-4D97-AF65-F5344CB8AC3E}">
        <p14:creationId xmlns:p14="http://schemas.microsoft.com/office/powerpoint/2010/main" val="142062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48EA77-0B56-0179-DC57-8806EE0DAC32}"/>
              </a:ext>
            </a:extLst>
          </p:cNvPr>
          <p:cNvSpPr>
            <a:spLocks noGrp="1"/>
          </p:cNvSpPr>
          <p:nvPr>
            <p:ph idx="1"/>
          </p:nvPr>
        </p:nvSpPr>
        <p:spPr/>
        <p:txBody>
          <a:bodyPr/>
          <a:lstStyle/>
          <a:p>
            <a:pPr marL="0" indent="0">
              <a:buNone/>
            </a:pPr>
            <a:endParaRPr lang="en-GB" sz="2400" i="1" dirty="0">
              <a:effectLst/>
              <a:ea typeface="Aptos" panose="020B0004020202020204" pitchFamily="34" charset="0"/>
              <a:cs typeface="Aptos" panose="020B0004020202020204" pitchFamily="34" charset="0"/>
            </a:endParaRPr>
          </a:p>
          <a:p>
            <a:pPr marL="0" indent="0">
              <a:buNone/>
            </a:pPr>
            <a:r>
              <a:rPr lang="en-GB" sz="2400" i="1" dirty="0">
                <a:ea typeface="Aptos" panose="020B0004020202020204" pitchFamily="34" charset="0"/>
                <a:cs typeface="Aptos" panose="020B0004020202020204" pitchFamily="34" charset="0"/>
              </a:rPr>
              <a:t>‘</a:t>
            </a:r>
            <a:r>
              <a:rPr lang="en-GB" sz="2400" i="1" dirty="0">
                <a:effectLst/>
                <a:ea typeface="Aptos" panose="020B0004020202020204" pitchFamily="34" charset="0"/>
                <a:cs typeface="Aptos" panose="020B0004020202020204" pitchFamily="34" charset="0"/>
              </a:rPr>
              <a:t>Prior to starting I felt there was avoidable incidents and little insight to triggers. </a:t>
            </a:r>
            <a:r>
              <a:rPr lang="en-GB" sz="2400" i="1" dirty="0">
                <a:solidFill>
                  <a:schemeClr val="tx1"/>
                </a:solidFill>
                <a:effectLst/>
                <a:ea typeface="Aptos" panose="020B0004020202020204" pitchFamily="34" charset="0"/>
                <a:cs typeface="Aptos" panose="020B0004020202020204" pitchFamily="34" charset="0"/>
              </a:rPr>
              <a:t>I think staff were stuck in a rut on managing the residents who display with distressed behaviours. </a:t>
            </a:r>
            <a:r>
              <a:rPr lang="en-GB" sz="2400" i="1" dirty="0">
                <a:effectLst/>
                <a:ea typeface="Aptos" panose="020B0004020202020204" pitchFamily="34" charset="0"/>
                <a:cs typeface="Aptos" panose="020B0004020202020204" pitchFamily="34" charset="0"/>
              </a:rPr>
              <a:t>we were strong at being reactive in situations or incidents but needed to invest further into being proactive and reducing potential avoidable incidents/safeguarding</a:t>
            </a:r>
          </a:p>
          <a:p>
            <a:pPr marL="438150" indent="-342900">
              <a:buFont typeface="Arial" panose="020B0604020202020204" pitchFamily="34" charset="0"/>
              <a:buChar char="•"/>
            </a:pPr>
            <a:r>
              <a:rPr lang="en-GB" sz="2400" i="1" dirty="0"/>
              <a:t>Feeling of powerlessness by staff</a:t>
            </a:r>
          </a:p>
          <a:p>
            <a:pPr marL="438150" indent="-342900">
              <a:buFont typeface="Arial" panose="020B0604020202020204" pitchFamily="34" charset="0"/>
              <a:buChar char="•"/>
            </a:pPr>
            <a:r>
              <a:rPr lang="en-GB" sz="2400" i="1" dirty="0"/>
              <a:t>Staff afraid to ‘speak up’ in case they were ‘wrong’.</a:t>
            </a:r>
          </a:p>
          <a:p>
            <a:pPr marL="438150" indent="-342900">
              <a:buFont typeface="Arial" panose="020B0604020202020204" pitchFamily="34" charset="0"/>
              <a:buChar char="•"/>
            </a:pPr>
            <a:r>
              <a:rPr lang="en-GB" sz="2400" i="1" dirty="0"/>
              <a:t>Want to Increase staff engagement and observation</a:t>
            </a:r>
          </a:p>
          <a:p>
            <a:pPr marL="438150" indent="-342900">
              <a:buFont typeface="Arial" panose="020B0604020202020204" pitchFamily="34" charset="0"/>
              <a:buChar char="•"/>
            </a:pPr>
            <a:r>
              <a:rPr lang="en-GB" sz="2400" i="1" dirty="0"/>
              <a:t>To reduce boredom and improve quality of life for residents.’</a:t>
            </a:r>
          </a:p>
          <a:p>
            <a:pPr marL="95250" indent="0">
              <a:buNone/>
            </a:pPr>
            <a:endParaRPr lang="en-GB" sz="2400" dirty="0"/>
          </a:p>
          <a:p>
            <a:pPr marL="95250" indent="0">
              <a:buNone/>
            </a:pPr>
            <a:r>
              <a:rPr lang="en-GB" sz="2400" dirty="0" err="1"/>
              <a:t>Dovehaven</a:t>
            </a:r>
            <a:r>
              <a:rPr lang="en-GB" sz="2400" dirty="0"/>
              <a:t> manager</a:t>
            </a:r>
          </a:p>
          <a:p>
            <a:endParaRPr lang="en-GB" sz="2400" dirty="0">
              <a:effectLst/>
              <a:ea typeface="Aptos" panose="020B0004020202020204" pitchFamily="34" charset="0"/>
              <a:cs typeface="Aptos" panose="020B0004020202020204" pitchFamily="34" charset="0"/>
            </a:endParaRPr>
          </a:p>
          <a:p>
            <a:endParaRPr lang="en-GB" dirty="0"/>
          </a:p>
        </p:txBody>
      </p:sp>
      <p:sp>
        <p:nvSpPr>
          <p:cNvPr id="3" name="Title 2">
            <a:extLst>
              <a:ext uri="{FF2B5EF4-FFF2-40B4-BE49-F238E27FC236}">
                <a16:creationId xmlns:a16="http://schemas.microsoft.com/office/drawing/2014/main" id="{4DFB529B-6DE3-5258-B31D-1D08F3A6F12E}"/>
              </a:ext>
            </a:extLst>
          </p:cNvPr>
          <p:cNvSpPr>
            <a:spLocks noGrp="1"/>
          </p:cNvSpPr>
          <p:nvPr>
            <p:ph type="title"/>
          </p:nvPr>
        </p:nvSpPr>
        <p:spPr>
          <a:xfrm>
            <a:off x="4982817" y="231832"/>
            <a:ext cx="6862819" cy="549275"/>
          </a:xfrm>
        </p:spPr>
        <p:txBody>
          <a:bodyPr/>
          <a:lstStyle/>
          <a:p>
            <a:r>
              <a:rPr lang="en-GB" sz="3200" dirty="0"/>
              <a:t>The challenges and opportunities Homes view</a:t>
            </a:r>
          </a:p>
        </p:txBody>
      </p:sp>
    </p:spTree>
    <p:extLst>
      <p:ext uri="{BB962C8B-B14F-4D97-AF65-F5344CB8AC3E}">
        <p14:creationId xmlns:p14="http://schemas.microsoft.com/office/powerpoint/2010/main" val="4230892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qua - blank ppt" id="{81638BAB-14ED-417F-A443-D6D6F03F53C0}" vid="{676BC169-4490-4824-9AE6-DF64A2F7ED9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qua - blank ppt" id="{81638BAB-14ED-417F-A443-D6D6F03F53C0}" vid="{9EC4B9CE-6831-4506-AB90-939823ED06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033520f-14bf-4168-9bb8-9539e133d242" xsi:nil="true"/>
    <_Flow_SignoffStatus xmlns="8dc7200b-72fe-4179-a07c-ec814aaea25f" xsi:nil="true"/>
    <lcf76f155ced4ddcb4097134ff3c332f xmlns="8dc7200b-72fe-4179-a07c-ec814aaea25f">
      <Terms xmlns="http://schemas.microsoft.com/office/infopath/2007/PartnerControls"/>
    </lcf76f155ced4ddcb4097134ff3c332f>
    <SharedWithUsers xmlns="2033520f-14bf-4168-9bb8-9539e133d242">
      <UserInfo>
        <DisplayName/>
        <AccountId xsi:nil="true"/>
        <AccountType/>
      </UserInfo>
    </SharedWithUsers>
    <FileType xmlns="8dc7200b-72fe-4179-a07c-ec814aaea25f" xsi:nil="true"/>
    <TenderDue xmlns="8dc7200b-72fe-4179-a07c-ec814aaea25f" xsi:nil="true"/>
    <TeamMembersInvolved xmlns="8dc7200b-72fe-4179-a07c-ec814aaea25f">
      <UserInfo>
        <DisplayName/>
        <AccountId xsi:nil="true"/>
        <AccountType/>
      </UserInfo>
    </TeamMembersInvolved>
    <Tagging xmlns="8dc7200b-72fe-4179-a07c-ec814aaea25f" xsi:nil="true"/>
    <Proposals xmlns="8dc7200b-72fe-4179-a07c-ec814aaea25f" xsi:nil="true"/>
    <ProposalComments xmlns="8dc7200b-72fe-4179-a07c-ec814aaea25f" xsi:nil="true"/>
    <TenderValue xmlns="8dc7200b-72fe-4179-a07c-ec814aaea25f">£</TenderValue>
    <TenderComments xmlns="8dc7200b-72fe-4179-a07c-ec814aaea25f" xsi:nil="true"/>
    <Value_x0028__x00a3__x0029_Proposal xmlns="8dc7200b-72fe-4179-a07c-ec814aaea25f">£</Value_x0028__x00a3__x0029_Proposal>
    <TenderContractingAuthority xmlns="8dc7200b-72fe-4179-a07c-ec814aaea25f" xsi:nil="true"/>
    <TenderStatus xmlns="8dc7200b-72fe-4179-a07c-ec814aaea25f" xsi:nil="true"/>
    <MatrixCompleted_x003f_ xmlns="8dc7200b-72fe-4179-a07c-ec814aaea25f">false</MatrixCompleted_x003f_>
    <TenderPortal xmlns="8dc7200b-72fe-4179-a07c-ec814aaea25f" xsi:nil="true"/>
    <DateSenttoClient xmlns="8dc7200b-72fe-4179-a07c-ec814aaea25f" xsi:nil="true"/>
    <Category_x0028_Tender_x0029_ xmlns="8dc7200b-72fe-4179-a07c-ec814aaea2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668077BF34254BB75AE8B5ED4B6300" ma:contentTypeVersion="34" ma:contentTypeDescription="Create a new document." ma:contentTypeScope="" ma:versionID="b097e05276d094ea2f7beb36ecb553fb">
  <xsd:schema xmlns:xsd="http://www.w3.org/2001/XMLSchema" xmlns:xs="http://www.w3.org/2001/XMLSchema" xmlns:p="http://schemas.microsoft.com/office/2006/metadata/properties" xmlns:ns2="8dc7200b-72fe-4179-a07c-ec814aaea25f" xmlns:ns3="2033520f-14bf-4168-9bb8-9539e133d242" targetNamespace="http://schemas.microsoft.com/office/2006/metadata/properties" ma:root="true" ma:fieldsID="f917f21bfe5eb4dd86668a62932a5d94" ns2:_="" ns3:_="">
    <xsd:import namespace="8dc7200b-72fe-4179-a07c-ec814aaea25f"/>
    <xsd:import namespace="2033520f-14bf-4168-9bb8-9539e133d2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FileType" minOccurs="0"/>
                <xsd:element ref="ns2:Tagging" minOccurs="0"/>
                <xsd:element ref="ns2:Proposals" minOccurs="0"/>
                <xsd:element ref="ns2:ProposalComments" minOccurs="0"/>
                <xsd:element ref="ns2:DateSenttoClient" minOccurs="0"/>
                <xsd:element ref="ns2:Value_x0028__x00a3__x0029_Proposal" minOccurs="0"/>
                <xsd:element ref="ns2:Category_x0028_Tender_x0029_" minOccurs="0"/>
                <xsd:element ref="ns2:TeamMembersInvolved" minOccurs="0"/>
                <xsd:element ref="ns2:TenderStatus" minOccurs="0"/>
                <xsd:element ref="ns2:TenderDue" minOccurs="0"/>
                <xsd:element ref="ns2:MatrixCompleted_x003f_" minOccurs="0"/>
                <xsd:element ref="ns2:TenderValue" minOccurs="0"/>
                <xsd:element ref="ns2:TenderContractingAuthority" minOccurs="0"/>
                <xsd:element ref="ns2:TenderPortal" minOccurs="0"/>
                <xsd:element ref="ns2:Tender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7200b-72fe-4179-a07c-ec814aaea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FileType" ma:index="27" nillable="true" ma:displayName="File Type" ma:format="RadioButtons" ma:indexed="true" ma:internalName="FileType">
      <xsd:simpleType>
        <xsd:restriction base="dms:Choice">
          <xsd:enumeration value="SOP"/>
          <xsd:enumeration value="New Starter Documents"/>
        </xsd:restriction>
      </xsd:simpleType>
    </xsd:element>
    <xsd:element name="Tagging" ma:index="28" nillable="true" ma:displayName="Tagging" ma:format="RadioButtons" ma:indexed="true" ma:internalName="Tagging">
      <xsd:simpleType>
        <xsd:restriction base="dms:Choice">
          <xsd:enumeration value="SOP"/>
          <xsd:enumeration value="New Starter"/>
        </xsd:restriction>
      </xsd:simpleType>
    </xsd:element>
    <xsd:element name="Proposals" ma:index="29" nillable="true" ma:displayName="Proposals" ma:description="Track the status of proposals at Aqua" ma:format="RadioButtons" ma:indexed="true" ma:internalName="Proposals">
      <xsd:simpleType>
        <xsd:restriction base="dms:Choice">
          <xsd:enumeration value="1. Draft"/>
          <xsd:enumeration value="2. Aw Review"/>
          <xsd:enumeration value="3. Reviewed"/>
          <xsd:enumeration value="4. With Client"/>
          <xsd:enumeration value="5. Invoiced"/>
          <xsd:enumeration value="9. Closed"/>
        </xsd:restriction>
      </xsd:simpleType>
    </xsd:element>
    <xsd:element name="ProposalComments" ma:index="30" nillable="true" ma:displayName="Comments (Proposal)" ma:description="Feedback and Status of Proposals" ma:format="Dropdown" ma:internalName="ProposalComments">
      <xsd:simpleType>
        <xsd:restriction base="dms:Note">
          <xsd:maxLength value="255"/>
        </xsd:restriction>
      </xsd:simpleType>
    </xsd:element>
    <xsd:element name="DateSenttoClient" ma:index="31" nillable="true" ma:displayName="Date Sent to Client" ma:description="Date the proposal was sent to the client" ma:format="DateOnly" ma:internalName="DateSenttoClient">
      <xsd:simpleType>
        <xsd:restriction base="dms:DateTime"/>
      </xsd:simpleType>
    </xsd:element>
    <xsd:element name="Value_x0028__x00a3__x0029_Proposal" ma:index="32" nillable="true" ma:displayName="Value (£) Proposal" ma:default="£" ma:description="Total Value of the Proposal" ma:format="Dropdown" ma:internalName="Value_x0028__x00a3__x0029_Proposal">
      <xsd:simpleType>
        <xsd:restriction base="dms:Text">
          <xsd:maxLength value="10"/>
        </xsd:restriction>
      </xsd:simpleType>
    </xsd:element>
    <xsd:element name="Category_x0028_Tender_x0029_" ma:index="33" nillable="true" ma:displayName="Category (Tender)" ma:format="RadioButtons" ma:indexed="true" ma:internalName="Category_x0028_Tender_x0029_">
      <xsd:simpleType>
        <xsd:restriction base="dms:Choice">
          <xsd:enumeration value="Tender"/>
        </xsd:restriction>
      </xsd:simpleType>
    </xsd:element>
    <xsd:element name="TeamMembersInvolved" ma:index="34" nillable="true" ma:displayName="Team Members Involved" ma:format="Dropdown" ma:list="UserInfo" ma:SharePointGroup="0" ma:internalName="TeamMembersInvolved">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nderStatus" ma:index="35" nillable="true" ma:displayName="Tender Status" ma:format="RadioButtons" ma:internalName="TenderStatus">
      <xsd:simpleType>
        <xsd:restriction base="dms:Choice">
          <xsd:enumeration value="1. Writing/Review"/>
          <xsd:enumeration value="1. Not Progressed"/>
          <xsd:enumeration value="2. For Review"/>
          <xsd:enumeration value="3. Reviewed"/>
          <xsd:enumeration value="4. Submitted"/>
          <xsd:enumeration value="5. Successful"/>
          <xsd:enumeration value="6. Unsuccessful"/>
          <xsd:enumeration value="9. Closed"/>
        </xsd:restriction>
      </xsd:simpleType>
    </xsd:element>
    <xsd:element name="TenderDue" ma:index="36" nillable="true" ma:displayName="Tender Due" ma:format="DateTime" ma:internalName="TenderDue">
      <xsd:simpleType>
        <xsd:restriction base="dms:DateTime"/>
      </xsd:simpleType>
    </xsd:element>
    <xsd:element name="MatrixCompleted_x003f_" ma:index="37" nillable="true" ma:displayName="Matrix Completed?" ma:default="0" ma:format="Dropdown" ma:internalName="MatrixCompleted_x003f_">
      <xsd:simpleType>
        <xsd:restriction base="dms:Boolean"/>
      </xsd:simpleType>
    </xsd:element>
    <xsd:element name="TenderValue" ma:index="38" nillable="true" ma:displayName="Tender Value" ma:default="£" ma:format="Dropdown" ma:internalName="TenderValue">
      <xsd:simpleType>
        <xsd:restriction base="dms:Text">
          <xsd:maxLength value="10"/>
        </xsd:restriction>
      </xsd:simpleType>
    </xsd:element>
    <xsd:element name="TenderContractingAuthority" ma:index="39" nillable="true" ma:displayName="Tender Contracting Authority" ma:format="RadioButtons" ma:internalName="TenderContractingAuthority">
      <xsd:simpleType>
        <xsd:union memberTypes="dms:Text">
          <xsd:simpleType>
            <xsd:restriction base="dms:Choice">
              <xsd:enumeration value="NHS England"/>
            </xsd:restriction>
          </xsd:simpleType>
        </xsd:union>
      </xsd:simpleType>
    </xsd:element>
    <xsd:element name="TenderPortal" ma:index="40" nillable="true" ma:displayName="Tender Portal" ma:format="Dropdown" ma:internalName="TenderPortal">
      <xsd:simpleType>
        <xsd:restriction base="dms:Text">
          <xsd:maxLength value="100"/>
        </xsd:restriction>
      </xsd:simpleType>
    </xsd:element>
    <xsd:element name="TenderComments" ma:index="41" nillable="true" ma:displayName="Tender Comments" ma:format="Dropdown" ma:internalName="Tender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33520f-14bf-4168-9bb8-9539e133d2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01c3dad-899e-4512-9230-60d071186de8}" ma:internalName="TaxCatchAll" ma:showField="CatchAllData" ma:web="2033520f-14bf-4168-9bb8-9539e133d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CB7B9-1890-46C5-89CF-AB99D704B4CD}">
  <ds:schemaRefs>
    <ds:schemaRef ds:uri="http://purl.org/dc/terms/"/>
    <ds:schemaRef ds:uri="2033520f-14bf-4168-9bb8-9539e133d242"/>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8dc7200b-72fe-4179-a07c-ec814aaea25f"/>
    <ds:schemaRef ds:uri="http://www.w3.org/XML/1998/namespace"/>
    <ds:schemaRef ds:uri="http://purl.org/dc/dcmitype/"/>
  </ds:schemaRefs>
</ds:datastoreItem>
</file>

<file path=customXml/itemProps2.xml><?xml version="1.0" encoding="utf-8"?>
<ds:datastoreItem xmlns:ds="http://schemas.openxmlformats.org/officeDocument/2006/customXml" ds:itemID="{931010BE-8B47-4935-B7CB-590A71CC5C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7200b-72fe-4179-a07c-ec814aaea25f"/>
    <ds:schemaRef ds:uri="2033520f-14bf-4168-9bb8-9539e133d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2BA0EF-0DCC-4FB1-B063-EC9F3B129E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1092</TotalTime>
  <Words>1391</Words>
  <Application>Microsoft Office PowerPoint</Application>
  <PresentationFormat>Widescreen</PresentationFormat>
  <Paragraphs>130</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Aptos</vt:lpstr>
      <vt:lpstr>Arial</vt:lpstr>
      <vt:lpstr>Calibri</vt:lpstr>
      <vt:lpstr>Calibri Light</vt:lpstr>
      <vt:lpstr>Century Gothic</vt:lpstr>
      <vt:lpstr>Gill Sans MT</vt:lpstr>
      <vt:lpstr>Segoe UI</vt:lpstr>
      <vt:lpstr>Times New Roman</vt:lpstr>
      <vt:lpstr>Wingdings</vt:lpstr>
      <vt:lpstr>Office Theme</vt:lpstr>
      <vt:lpstr>Custom Design</vt:lpstr>
      <vt:lpstr>Least restrictive practice project with care homes.</vt:lpstr>
      <vt:lpstr>About Aqua</vt:lpstr>
      <vt:lpstr>Least restrictive</vt:lpstr>
      <vt:lpstr>Data collection</vt:lpstr>
      <vt:lpstr>Data</vt:lpstr>
      <vt:lpstr>PowerPoint Presentation</vt:lpstr>
      <vt:lpstr>Focus of least restrictive work</vt:lpstr>
      <vt:lpstr>Care home experience and impact </vt:lpstr>
      <vt:lpstr>The challenges and opportunities Homes view</vt:lpstr>
      <vt:lpstr>Case studies</vt:lpstr>
      <vt:lpstr>Impact</vt:lpstr>
      <vt:lpstr>PowerPoint Presentation</vt:lpstr>
      <vt:lpstr>Impact </vt:lpstr>
      <vt:lpstr>Overall system impact</vt:lpstr>
      <vt:lpstr>Learning </vt:lpstr>
      <vt:lpstr>PowerPoint Presentation</vt:lpstr>
      <vt:lpstr>Phase 2</vt:lpstr>
      <vt:lpstr>Opportunities</vt:lpstr>
      <vt:lpstr>PowerPoint Presentation</vt:lpstr>
    </vt:vector>
  </TitlesOfParts>
  <Company>Salford Royal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 Hill (Aqua)</dc:creator>
  <cp:lastModifiedBy>Paul Greenwood (Aqua)</cp:lastModifiedBy>
  <cp:revision>45</cp:revision>
  <dcterms:created xsi:type="dcterms:W3CDTF">2023-08-03T15:28:39Z</dcterms:created>
  <dcterms:modified xsi:type="dcterms:W3CDTF">2024-10-10T10:12:25Z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0x010100F8668077BF34254BB75AE8B5ED4B6300</vt:lpwstr>
  </property>
  <property fmtid="{D5CDD505-2E9C-101B-9397-08002B2CF9AE}" pid="3" name="MediaServiceImageTags">
    <vt:lpwstr/>
  </property>
</Properties>
</file>