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5C5_E0723B38.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4"/>
    <p:sldMasterId id="2147483763" r:id="rId5"/>
    <p:sldMasterId id="2147483801" r:id="rId6"/>
    <p:sldMasterId id="2147483806" r:id="rId7"/>
    <p:sldMasterId id="2147483818" r:id="rId8"/>
    <p:sldMasterId id="2147483831" r:id="rId9"/>
    <p:sldMasterId id="2147483836" r:id="rId10"/>
    <p:sldMasterId id="2147483848" r:id="rId11"/>
  </p:sldMasterIdLst>
  <p:notesMasterIdLst>
    <p:notesMasterId r:id="rId41"/>
  </p:notesMasterIdLst>
  <p:handoutMasterIdLst>
    <p:handoutMasterId r:id="rId42"/>
  </p:handoutMasterIdLst>
  <p:sldIdLst>
    <p:sldId id="257" r:id="rId12"/>
    <p:sldId id="276" r:id="rId13"/>
    <p:sldId id="279" r:id="rId14"/>
    <p:sldId id="288" r:id="rId15"/>
    <p:sldId id="287" r:id="rId16"/>
    <p:sldId id="296" r:id="rId17"/>
    <p:sldId id="297" r:id="rId18"/>
    <p:sldId id="293" r:id="rId19"/>
    <p:sldId id="298" r:id="rId20"/>
    <p:sldId id="286" r:id="rId21"/>
    <p:sldId id="262" r:id="rId22"/>
    <p:sldId id="299" r:id="rId23"/>
    <p:sldId id="429" r:id="rId24"/>
    <p:sldId id="430" r:id="rId25"/>
    <p:sldId id="265" r:id="rId26"/>
    <p:sldId id="327" r:id="rId27"/>
    <p:sldId id="1474" r:id="rId28"/>
    <p:sldId id="1475" r:id="rId29"/>
    <p:sldId id="1477" r:id="rId30"/>
    <p:sldId id="342" r:id="rId31"/>
    <p:sldId id="1478" r:id="rId32"/>
    <p:sldId id="1476" r:id="rId33"/>
    <p:sldId id="345" r:id="rId34"/>
    <p:sldId id="344" r:id="rId35"/>
    <p:sldId id="346" r:id="rId36"/>
    <p:sldId id="347" r:id="rId37"/>
    <p:sldId id="348" r:id="rId38"/>
    <p:sldId id="349" r:id="rId39"/>
    <p:sldId id="357"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483">
          <p15:clr>
            <a:srgbClr val="A4A3A4"/>
          </p15:clr>
        </p15:guide>
        <p15:guide id="3" pos="53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DE388-72E6-0463-08E1-EC0763A43D6F}" name="Matthew Errington" initials="ME" userId="S::matthew.errington@skillsforcare.org.uk::fb94a5db-b8be-4de8-9036-5f9bc68d281e" providerId="AD"/>
  <p188:author id="{5F727CA4-D064-7EF4-2A39-6A236888087F}" name="Natalie Scarimbolo" initials="NS" userId="S::natalie.scarimbolo@skillsforcare.org.uk::21b66764-f30e-4376-995c-9d61ceeba93b" providerId="AD"/>
  <p188:author id="{05BA13D4-7094-696C-78B5-750A5D380885}" name="Jo Hawkins" initials="JH" userId="S::jo.hawkins@skillsforcare.org.uk::de2f5101-fd6d-4722-addb-c4f4d1e572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edges"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E37222"/>
    <a:srgbClr val="A1006B"/>
    <a:srgbClr val="008B95"/>
    <a:srgbClr val="BA0C0C"/>
    <a:srgbClr val="3B0083"/>
    <a:srgbClr val="FFB81C"/>
    <a:srgbClr val="91BE3E"/>
    <a:srgbClr val="BA9F88"/>
    <a:srgbClr val="806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7656" autoAdjust="0"/>
  </p:normalViewPr>
  <p:slideViewPr>
    <p:cSldViewPr snapToGrid="0">
      <p:cViewPr varScale="1">
        <p:scale>
          <a:sx n="52" d="100"/>
          <a:sy n="52" d="100"/>
        </p:scale>
        <p:origin x="1584" y="40"/>
      </p:cViewPr>
      <p:guideLst>
        <p:guide orient="horz" pos="960"/>
        <p:guide pos="483"/>
        <p:guide pos="5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notesMaster" Target="notesMasters/notesMaster1.xml"/></Relationships>
</file>

<file path=ppt/comments/modernComment_5C5_E0723B38.xml><?xml version="1.0" encoding="utf-8"?>
<p188:cmLst xmlns:a="http://schemas.openxmlformats.org/drawingml/2006/main" xmlns:r="http://schemas.openxmlformats.org/officeDocument/2006/relationships" xmlns:p188="http://schemas.microsoft.com/office/powerpoint/2018/8/main">
  <p188:cm id="{E0AE14E8-7F72-484F-ACD2-FAA3A971F2A2}" authorId="{5F727CA4-D064-7EF4-2A39-6A236888087F}" status="resolved" created="2024-09-20T08:25:57.248">
    <ac:txMkLst xmlns:ac="http://schemas.microsoft.com/office/drawing/2013/main/command">
      <pc:docMk xmlns:pc="http://schemas.microsoft.com/office/powerpoint/2013/main/command"/>
      <pc:sldMk xmlns:pc="http://schemas.microsoft.com/office/powerpoint/2013/main/command" cId="3765582648" sldId="1477"/>
      <ac:spMk id="4" creationId="{11F39563-CDE8-99E4-F098-8488A333CB54}"/>
      <ac:txMk cp="315" len="8">
        <ac:context len="370" hash="2254967587"/>
      </ac:txMk>
    </ac:txMkLst>
    <p188:pos x="6832601" y="2476500"/>
    <p188:txBody>
      <a:bodyPr/>
      <a:lstStyle/>
      <a:p>
        <a:r>
          <a:rPr lang="en-GB"/>
          <a:t>Link</a:t>
        </a:r>
      </a:p>
    </p188:txBody>
    <p188:extLst>
      <p:ext xmlns:p="http://schemas.openxmlformats.org/presentationml/2006/main" uri="{57CB4572-C831-44C2-8A1C-0ADB6CCDFE69}">
        <p223:reactions xmlns:p223="http://schemas.microsoft.com/office/powerpoint/2022/03/main">
          <p223:rxn type="👍">
            <p223:instance time="2024-09-23T11:59:18.560" authorId="{05BA13D4-7094-696C-78B5-750A5D380885}"/>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32F12-66CC-43C0-B319-BCA819F9F6B7}" type="datetimeFigureOut">
              <a:rPr lang="en-GB" smtClean="0"/>
              <a:t>10/10/2024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741C0-F0C0-4199-B20F-35838C899F73}" type="slidenum">
              <a:rPr lang="en-GB" smtClean="0"/>
              <a:t>‹#›</a:t>
            </a:fld>
            <a:endParaRPr lang="en-GB"/>
          </a:p>
        </p:txBody>
      </p:sp>
    </p:spTree>
    <p:extLst>
      <p:ext uri="{BB962C8B-B14F-4D97-AF65-F5344CB8AC3E}">
        <p14:creationId xmlns:p14="http://schemas.microsoft.com/office/powerpoint/2010/main" val="8862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CBFB-F949-4EC4-B649-A917C1FFABEA}" type="datetimeFigureOut">
              <a:rPr lang="en-GB" smtClean="0"/>
              <a:t>10/10/2024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DC808-C6D0-4AD0-8CC2-D1ADB7705CD4}" type="slidenum">
              <a:rPr lang="en-GB" smtClean="0"/>
              <a:t>‹#›</a:t>
            </a:fld>
            <a:endParaRPr lang="en-GB"/>
          </a:p>
        </p:txBody>
      </p:sp>
    </p:spTree>
    <p:extLst>
      <p:ext uri="{BB962C8B-B14F-4D97-AF65-F5344CB8AC3E}">
        <p14:creationId xmlns:p14="http://schemas.microsoft.com/office/powerpoint/2010/main" val="33637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ASCreimbursement@dhsc.gov.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ur01.safelinks.protection.outlook.com/?url=https%3A%2F%2Fwww.gov.uk%2Fgovernment%2Fpublications%2Fcare-workforce-pathway-for-adult-social-care%2Fcare-workforce-pathway-for-adult-social-care-overview&amp;data=05%7C02%7Csally.lloyd%40skillsforcare.org.uk%7C6783454e77b246e1c1d708dc1357b200%7C5c317017415d43e6ada17668f9ad3f9f%7C0%7C0%7C638406514645107559%7CUnknown%7CTWFpbGZsb3d8eyJWIjoiMC4wLjAwMDAiLCJQIjoiV2luMzIiLCJBTiI6Ik1haWwiLCJXVCI6Mn0%3D%7C3000%7C%7C%7C&amp;sdata=I4McY8LK2xlzA1VxsjwExLOwYDj5oP%2BSBDmbzJ11tKg%3D&amp;reserved=0" TargetMode="External"/><Relationship Id="rId7" Type="http://schemas.openxmlformats.org/officeDocument/2006/relationships/hyperlink" Target="https://eur01.safelinks.protection.outlook.com/?url=https%3A%2F%2Fwww.gov.uk%2Fgovernment%2Fpublications%2Fcare-workforce-pathway-for-adult-social-care%2Fpractice-leader-role-category-d&amp;data=05%7C02%7Csally.lloyd%40skillsforcare.org.uk%7C6783454e77b246e1c1d708dc1357b200%7C5c317017415d43e6ada17668f9ad3f9f%7C0%7C0%7C638406514645107559%7CUnknown%7CTWFpbGZsb3d8eyJWIjoiMC4wLjAwMDAiLCJQIjoiV2luMzIiLCJBTiI6Ik1haWwiLCJXVCI6Mn0%3D%7C3000%7C%7C%7C&amp;sdata=2%2F0EMBam7v09eSnjvWr6ukyJH3rGpT2WgT3dGucQj8Q%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www.gov.uk%2Fgovernment%2Fpublications%2Fcare-workforce-pathway-for-adult-social-care%2Fsupervisor-or-leader-role-category-c&amp;data=05%7C02%7Csally.lloyd%40skillsforcare.org.uk%7C6783454e77b246e1c1d708dc1357b200%7C5c317017415d43e6ada17668f9ad3f9f%7C0%7C0%7C638406514645107559%7CUnknown%7CTWFpbGZsb3d8eyJWIjoiMC4wLjAwMDAiLCJQIjoiV2luMzIiLCJBTiI6Ik1haWwiLCJXVCI6Mn0%3D%7C3000%7C%7C%7C&amp;sdata=gHI7%2BePINJF7bpDZv7%2FH7eZL9hSAI3jbt%2BDFbTquYpY%3D&amp;reserved=0" TargetMode="External"/><Relationship Id="rId5" Type="http://schemas.openxmlformats.org/officeDocument/2006/relationships/hyperlink" Target="https://eur01.safelinks.protection.outlook.com/?url=https%3A%2F%2Fwww.gov.uk%2Fgovernment%2Fpublications%2Fcare-workforce-pathway-for-adult-social-care%2Fcare-or-support-worker-role-category-b&amp;data=05%7C02%7Csally.lloyd%40skillsforcare.org.uk%7C6783454e77b246e1c1d708dc1357b200%7C5c317017415d43e6ada17668f9ad3f9f%7C0%7C0%7C638406514645107559%7CUnknown%7CTWFpbGZsb3d8eyJWIjoiMC4wLjAwMDAiLCJQIjoiV2luMzIiLCJBTiI6Ik1haWwiLCJXVCI6Mn0%3D%7C3000%7C%7C%7C&amp;sdata=RyWQbfmAvFQSlgiu8M90owcpxdZIBqAeSbuSeLfDbYg%3D&amp;reserved=0" TargetMode="External"/><Relationship Id="rId4" Type="http://schemas.openxmlformats.org/officeDocument/2006/relationships/hyperlink" Target="https://eur01.safelinks.protection.outlook.com/?url=https%3A%2F%2Fwww.gov.uk%2Fgovernment%2Fpublications%2Fcare-workforce-pathway-for-adult-social-care%2Fnew-to-care-role-category-a&amp;data=05%7C02%7Csally.lloyd%40skillsforcare.org.uk%7C6783454e77b246e1c1d708dc1357b200%7C5c317017415d43e6ada17668f9ad3f9f%7C0%7C0%7C638406514645107559%7CUnknown%7CTWFpbGZsb3d8eyJWIjoiMC4wLjAwMDAiLCJQIjoiV2luMzIiLCJBTiI6Ik1haWwiLCJXVCI6Mn0%3D%7C3000%7C%7C%7C&amp;sdata=OrriYFsKlxgEqjigErN57rrp%2F%2BZiBtpESTMQqwYKfHw%3D&amp;reserved=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ookshop.skillsforcare.org.uk/Product/3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panose="020F0502020204030204"/>
              </a:rPr>
              <a:t>Please find this slide deck - strictly confidential and embargoed until 18</a:t>
            </a:r>
            <a:r>
              <a:rPr lang="en-US" b="1" baseline="30000" dirty="0">
                <a:cs typeface="Calibri" panose="020F0502020204030204"/>
              </a:rPr>
              <a:t>th</a:t>
            </a:r>
            <a:r>
              <a:rPr lang="en-US" b="1" dirty="0">
                <a:cs typeface="Calibri" panose="020F0502020204030204"/>
              </a:rPr>
              <a:t> July 2024 - please do not share on any further until then.</a:t>
            </a:r>
          </a:p>
          <a:p>
            <a:endParaRPr lang="en-US" dirty="0">
              <a:cs typeface="Calibri" panose="020F0502020204030204"/>
            </a:endParaRPr>
          </a:p>
          <a:p>
            <a:r>
              <a:rPr lang="en-GB" dirty="0">
                <a:cs typeface="Calibri" panose="020F0502020204030204"/>
              </a:rPr>
              <a:t>Introductions. </a:t>
            </a:r>
          </a:p>
          <a:p>
            <a:endParaRPr lang="en-GB" dirty="0">
              <a:cs typeface="Calibri" panose="020F0502020204030204"/>
            </a:endParaRPr>
          </a:p>
          <a:p>
            <a:r>
              <a:rPr lang="en-GB" dirty="0">
                <a:cs typeface="Calibri" panose="020F0502020204030204"/>
              </a:rPr>
              <a:t>Today I’m going to walk you through the new Workforce Strategy for adult social care in England – along with our latest data on the Size and Structure of the workforce.​</a:t>
            </a:r>
          </a:p>
          <a:p>
            <a:endParaRPr lang="en-GB" dirty="0">
              <a:cs typeface="Calibri" panose="020F0502020204030204"/>
            </a:endParaRPr>
          </a:p>
          <a:p>
            <a:r>
              <a:rPr lang="en-GB" dirty="0">
                <a:cs typeface="Calibri" panose="020F0502020204030204"/>
              </a:rPr>
              <a:t>Why do we need this Strategy? Well, to put it quite simply, social care is important for all of us.​</a:t>
            </a:r>
          </a:p>
          <a:p>
            <a:endParaRPr lang="en-GB" dirty="0">
              <a:cs typeface="Calibri" panose="020F0502020204030204"/>
            </a:endParaRPr>
          </a:p>
          <a:p>
            <a:r>
              <a:rPr lang="en-GB" dirty="0">
                <a:cs typeface="Calibri" panose="020F0502020204030204"/>
              </a:rPr>
              <a:t>​We all want to live in the place we call home, with the people and things that we love, in communities where we look out for one another, doing the things that matter to us. That’s the vision of Social Care Future – they represent people who draw on care and support, and they’ve helped to develop this Strategy.​</a:t>
            </a:r>
          </a:p>
          <a:p>
            <a:endParaRPr lang="en-GB" dirty="0">
              <a:cs typeface="Calibri" panose="020F0502020204030204"/>
            </a:endParaRPr>
          </a:p>
          <a:p>
            <a:r>
              <a:rPr lang="en-GB" dirty="0">
                <a:cs typeface="Calibri" panose="020F0502020204030204"/>
              </a:rPr>
              <a:t>​Social care is important for people, communities and the economy. It enables people to live well and contributes 60 billion pounds to the country’s economy each year.​ So the skilled professionals who work in social care are vital. We want people to want to come and work in care. Once they’re in, we want them to be able to feel valued and to develop, grow and progress in their careers, so they stay in the sector and learn new skills.​</a:t>
            </a:r>
          </a:p>
          <a:p>
            <a:endParaRPr lang="en-GB" dirty="0">
              <a:cs typeface="Calibri" panose="020F0502020204030204"/>
            </a:endParaRPr>
          </a:p>
          <a:p>
            <a:r>
              <a:rPr lang="en-GB" dirty="0">
                <a:cs typeface="Calibri" panose="020F0502020204030204"/>
              </a:rPr>
              <a:t>This strategy has the potential to be a real turning point for adult social care. We know the sector faces many challenges – but now we have a Strategy that will help us tackle them.​</a:t>
            </a:r>
          </a:p>
          <a:p>
            <a:endParaRPr lang="en-GB" dirty="0">
              <a:cs typeface="Calibri" panose="020F0502020204030204"/>
            </a:endParaRPr>
          </a:p>
          <a:p>
            <a:r>
              <a:rPr lang="en-GB" dirty="0">
                <a:cs typeface="Calibri" panose="020F0502020204030204"/>
              </a:rPr>
              <a:t>One of the reasons we need this is because there’s no single entity with all the levers for change in adult social care. It is a complex system with influence spread across several groups.​ These include national government local government and Integrated Care Systems (ICSs), care providers, the Care Quality Commission (CQC) and workforce support bodies like Skills for Care.​</a:t>
            </a:r>
          </a:p>
          <a:p>
            <a:endParaRPr lang="en-GB" dirty="0">
              <a:cs typeface="Calibri" panose="020F0502020204030204"/>
            </a:endParaRPr>
          </a:p>
          <a:p>
            <a:r>
              <a:rPr lang="en-GB" dirty="0">
                <a:cs typeface="Calibri" panose="020F0502020204030204"/>
              </a:rPr>
              <a:t>​Skills for Care has been leading the development of this Workforce Strategy – but it’s been a real collaborative effort with many organisations and people with a stake in the future of social care. </a:t>
            </a:r>
          </a:p>
          <a:p>
            <a:r>
              <a:rPr lang="en-GB" dirty="0">
                <a:cs typeface="Calibri" panose="020F0502020204030204"/>
              </a:rPr>
              <a:t>​</a:t>
            </a:r>
          </a:p>
          <a:p>
            <a:r>
              <a:rPr lang="en-GB" dirty="0">
                <a:cs typeface="Calibri" panose="020F0502020204030204"/>
              </a:rPr>
              <a:t>We announced our plans to do this work back in October. So, in just 10 months, we’ve brought together a very wide range of people and worked together to develop a comprehensive, long-term Strategy to make sure we have enough of the right people with the right skills to provide the best possible care and support to the people who draw on it.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8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sng" dirty="0">
                <a:effectLst/>
                <a:latin typeface="Calibri" panose="020F0502020204030204" pitchFamily="34" charset="0"/>
                <a:ea typeface="Calibri" panose="020F0502020204030204" pitchFamily="34" charset="0"/>
              </a:rPr>
              <a:t>https://www.gov.uk/government/publications/adult-social-care-learning-and-development-support-scheme</a:t>
            </a:r>
          </a:p>
          <a:p>
            <a:endParaRPr lang="en-GB" sz="800" b="1" u="sng" dirty="0">
              <a:effectLst/>
              <a:latin typeface="Calibri" panose="020F0502020204030204" pitchFamily="34" charset="0"/>
              <a:ea typeface="Calibri" panose="020F0502020204030204" pitchFamily="34" charset="0"/>
            </a:endParaRPr>
          </a:p>
          <a:p>
            <a:r>
              <a:rPr lang="en-GB" sz="1000" b="0" i="0" dirty="0">
                <a:solidFill>
                  <a:srgbClr val="212529"/>
                </a:solidFill>
                <a:effectLst/>
                <a:latin typeface="font-regular"/>
              </a:rPr>
              <a:t>For any queries in relation to this statement please email </a:t>
            </a:r>
            <a:r>
              <a:rPr lang="en-GB" sz="1000" b="0" i="0" u="sng" dirty="0">
                <a:solidFill>
                  <a:srgbClr val="053A8A"/>
                </a:solidFill>
                <a:effectLst/>
                <a:latin typeface="font-regular"/>
                <a:hlinkClick r:id="rId3" tooltip="mailto:ascreimbursement@dhsc.gov.uk"/>
              </a:rPr>
              <a:t>ASCreimbursement@dhsc.gov.uk</a:t>
            </a:r>
            <a:endParaRPr lang="en-GB" sz="800" b="1" u="sng" dirty="0">
              <a:effectLst/>
              <a:latin typeface="Calibri" panose="020F0502020204030204" pitchFamily="34" charset="0"/>
              <a:ea typeface="Calibri" panose="020F0502020204030204" pitchFamily="34" charset="0"/>
            </a:endParaRPr>
          </a:p>
          <a:p>
            <a:endParaRPr lang="en-GB" sz="1000" b="0" i="0" dirty="0">
              <a:solidFill>
                <a:srgbClr val="212529"/>
              </a:solidFill>
              <a:effectLst/>
              <a:highlight>
                <a:srgbClr val="FFFFFF"/>
              </a:highlight>
              <a:latin typeface="font-semibold"/>
            </a:endParaRPr>
          </a:p>
          <a:p>
            <a:pPr algn="l"/>
            <a:r>
              <a:rPr lang="en-GB" sz="1200" b="1" i="0" dirty="0">
                <a:solidFill>
                  <a:srgbClr val="212529"/>
                </a:solidFill>
                <a:effectLst/>
                <a:latin typeface="font-semibold"/>
              </a:rPr>
              <a:t>WDF 2024-25</a:t>
            </a:r>
          </a:p>
          <a:p>
            <a:pPr algn="l"/>
            <a:r>
              <a:rPr lang="en-GB" sz="1200" b="0" i="0" dirty="0">
                <a:solidFill>
                  <a:srgbClr val="212529"/>
                </a:solidFill>
                <a:effectLst/>
                <a:latin typeface="font-regular"/>
              </a:rPr>
              <a:t>The WDF will be scaled down in 2024-25. It will only be possible to claim WDF for learning which is already in progress. This means that qualifications and apprenticeships which start on or before 31 March 2024 will be eligible for the WDF as long as the learner completes, and the certificate is issued by 31 March 2025.</a:t>
            </a:r>
          </a:p>
          <a:p>
            <a:pPr algn="l"/>
            <a:r>
              <a:rPr lang="en-GB" sz="1200" b="0" i="0" dirty="0">
                <a:solidFill>
                  <a:srgbClr val="212529"/>
                </a:solidFill>
                <a:effectLst/>
                <a:latin typeface="font-regular"/>
              </a:rPr>
              <a:t>This is to ensure that employers who have already paid for learning and development are not left out of pocket. Courses and qualifications which start on or after 1 April 2024 will not be eligible for funding through the WDF.</a:t>
            </a:r>
          </a:p>
          <a:p>
            <a:endParaRPr lang="en-GB" sz="1000" b="0" i="0" dirty="0">
              <a:solidFill>
                <a:srgbClr val="212529"/>
              </a:solidFill>
              <a:effectLst/>
              <a:highlight>
                <a:srgbClr val="FFFFFF"/>
              </a:highlight>
              <a:latin typeface="font-semibold"/>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3323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and improved Introductory modules for managers support the development of aspiring and new managers.</a:t>
            </a:r>
          </a:p>
          <a:p>
            <a:r>
              <a:rPr lang="en-US" dirty="0"/>
              <a:t>The modules offer engaging introductions to key topic areas to peak learners’ interest and provide opportunities to reflect, ideas to improve practices, and motivation to learn more. Based on the Manager Induction Standards, the re-developed modules now feature up to date content and increased accessibility for learners. </a:t>
            </a:r>
          </a:p>
          <a:p>
            <a:r>
              <a:rPr lang="en-US" b="1" dirty="0"/>
              <a:t>Module duration:</a:t>
            </a:r>
            <a:br>
              <a:rPr lang="en-US" b="1" dirty="0">
                <a:cs typeface="+mn-lt"/>
              </a:rPr>
            </a:br>
            <a:r>
              <a:rPr lang="en-US" b="1" dirty="0"/>
              <a:t> The modules will take between 40 to 60 minutes to </a:t>
            </a:r>
            <a:r>
              <a:rPr lang="en-US" dirty="0"/>
              <a:t>complete and this can be done at a time and a pace to suit the learner. They’re simple and engaging to follow and are relevant across different services and settings.</a:t>
            </a:r>
          </a:p>
          <a:p>
            <a:r>
              <a:rPr lang="en-US" b="1" dirty="0"/>
              <a:t>Cost:</a:t>
            </a:r>
            <a:endParaRPr lang="en-US" dirty="0"/>
          </a:p>
          <a:p>
            <a:r>
              <a:rPr lang="en-US" dirty="0"/>
              <a:t>Price per single module: </a:t>
            </a:r>
            <a:r>
              <a:rPr lang="en-US" b="1" dirty="0"/>
              <a:t>£15</a:t>
            </a:r>
            <a:endParaRPr lang="en-US" dirty="0"/>
          </a:p>
          <a:p>
            <a:r>
              <a:rPr lang="en-US" dirty="0"/>
              <a:t>Package deal price (full module suite): </a:t>
            </a:r>
            <a:r>
              <a:rPr lang="en-US" b="1" dirty="0"/>
              <a:t>£130 (saving £35) </a:t>
            </a:r>
            <a:endParaRPr lang="en-US" dirty="0"/>
          </a:p>
          <a:p>
            <a:r>
              <a:rPr lang="en-US" dirty="0"/>
              <a:t>Each module (or the full bundle) is purchased on a 2-year renewable license, with enrolment access to the module for a period of 2 years from date of purchase.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71021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1800" b="0" i="0" dirty="0">
                <a:solidFill>
                  <a:srgbClr val="000000"/>
                </a:solidFill>
                <a:effectLst/>
                <a:latin typeface="Arial" panose="020B0604020202020204" pitchFamily="34" charset="0"/>
              </a:rPr>
              <a:t>This announcement from DHSC about their plans for a workforce reform package is welcome as it includes the first version of the Care Workforce Pathway and the introduction of the Care Certificate Qualification, which are both projects which Skills for Care has consulted and supported on with the sector. </a:t>
            </a:r>
            <a:endParaRPr lang="en-GB" sz="1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800"/>
              </a:spcAft>
            </a:pPr>
            <a:endParaRPr lang="en-GB" sz="1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800"/>
              </a:spcAft>
            </a:pPr>
            <a:r>
              <a:rPr lang="en-GB" sz="1800" b="1" kern="100" dirty="0">
                <a:effectLst/>
                <a:latin typeface="Arial" panose="020B0604020202020204" pitchFamily="34" charset="0"/>
                <a:ea typeface="Calibri" panose="020F0502020204030204" pitchFamily="34" charset="0"/>
                <a:cs typeface="Arial" panose="020B0604020202020204" pitchFamily="34" charset="0"/>
              </a:rPr>
              <a:t>Launch of the first part of the Care Workforce Pathway </a:t>
            </a:r>
            <a:r>
              <a:rPr lang="en-GB" sz="1800" kern="100" dirty="0">
                <a:effectLst/>
                <a:latin typeface="Arial" panose="020B0604020202020204" pitchFamily="34" charset="0"/>
                <a:ea typeface="Calibri" panose="020F0502020204030204" pitchFamily="34" charset="0"/>
                <a:cs typeface="Arial" panose="020B0604020202020204" pitchFamily="34" charset="0"/>
              </a:rPr>
              <a:t>–Skills for Care has worked in partnership with DHSC and consulted with the sector to develop a national career structure for the adult social care workforce The initial phase of this work focusses on articulating the knowledge, skills and behaviours associated with roles providing direct care.</a:t>
            </a:r>
          </a:p>
          <a:p>
            <a:pPr>
              <a:lnSpc>
                <a:spcPct val="105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kern="100" dirty="0">
                <a:effectLst/>
                <a:latin typeface="Arial" panose="020B0604020202020204" pitchFamily="34" charset="0"/>
                <a:ea typeface="Calibri" panose="020F0502020204030204" pitchFamily="34" charset="0"/>
                <a:cs typeface="Arial" panose="020B0604020202020204" pitchFamily="34" charset="0"/>
              </a:rPr>
              <a:t>Introduction of the Care Certificate Qualification</a:t>
            </a:r>
            <a:r>
              <a:rPr lang="en-GB" sz="1800" kern="100" dirty="0">
                <a:effectLst/>
                <a:latin typeface="Arial" panose="020B0604020202020204" pitchFamily="34" charset="0"/>
                <a:ea typeface="Calibri" panose="020F0502020204030204" pitchFamily="34" charset="0"/>
                <a:cs typeface="Arial" panose="020B0604020202020204" pitchFamily="34" charset="0"/>
              </a:rPr>
              <a:t> –Again, Skills for Care consulted and supported the Care Certificate’s qualification development with the sector. This reform will transform the existing standards into a recognised qualification aiming to improve portability. It reflects the existing Care Certificate standards with updates on emerging themes such as personal wellbeing, digital skills and equality and diversity. </a:t>
            </a:r>
          </a:p>
          <a:p>
            <a:pPr>
              <a:lnSpc>
                <a:spcPct val="105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kern="100" dirty="0">
                <a:effectLst/>
                <a:latin typeface="Arial" panose="020B0604020202020204" pitchFamily="34" charset="0"/>
                <a:ea typeface="Calibri" panose="020F0502020204030204" pitchFamily="34" charset="0"/>
                <a:cs typeface="Arial" panose="020B0604020202020204" pitchFamily="34" charset="0"/>
              </a:rPr>
              <a:t>A new digital leadership qualification –</a:t>
            </a:r>
            <a:r>
              <a:rPr lang="en-GB" sz="1800" kern="100" dirty="0">
                <a:effectLst/>
                <a:latin typeface="Arial" panose="020B0604020202020204" pitchFamily="34" charset="0"/>
                <a:ea typeface="Calibri" panose="020F0502020204030204" pitchFamily="34" charset="0"/>
                <a:cs typeface="Arial" panose="020B0604020202020204" pitchFamily="34" charset="0"/>
              </a:rPr>
              <a:t>Skills for Care, in partnership with NHS-TD has developed a specification for a digital leadership qualification.  This qualification aims to help equip social care leaders and managers with the confidence and capability to lead the implementation and use of technology in the delivery of care. Timescales for the development and launch of the qualification are yet to be finalised</a:t>
            </a:r>
            <a:r>
              <a:rPr lang="en-GB" sz="1800" i="1" kern="100" dirty="0">
                <a:effectLst/>
                <a:latin typeface="Arial" panose="020B0604020202020204" pitchFamily="34" charset="0"/>
                <a:ea typeface="Calibri" panose="020F0502020204030204" pitchFamily="34" charset="0"/>
                <a:cs typeface="Arial" panose="020B0604020202020204" pitchFamily="34" charset="0"/>
              </a:rPr>
              <a:t>.</a:t>
            </a:r>
            <a:r>
              <a:rPr lang="en-GB" sz="1800" i="1" kern="1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5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kern="100" dirty="0">
                <a:effectLst/>
                <a:latin typeface="Arial" panose="020B0604020202020204" pitchFamily="34" charset="0"/>
                <a:ea typeface="Calibri" panose="020F0502020204030204" pitchFamily="34" charset="0"/>
                <a:cs typeface="Arial" panose="020B0604020202020204" pitchFamily="34" charset="0"/>
              </a:rPr>
              <a:t>£20 million for apprenticeships</a:t>
            </a:r>
            <a:r>
              <a:rPr lang="en-GB" sz="1800" kern="100" dirty="0">
                <a:effectLst/>
                <a:latin typeface="Arial" panose="020B0604020202020204" pitchFamily="34" charset="0"/>
                <a:ea typeface="Calibri" panose="020F0502020204030204" pitchFamily="34" charset="0"/>
                <a:cs typeface="Arial" panose="020B0604020202020204" pitchFamily="34" charset="0"/>
              </a:rPr>
              <a:t> - Local authorities and adult social care providers will be able to use the money towards training and supervising new social work and nurse apprentices.</a:t>
            </a:r>
          </a:p>
          <a:p>
            <a:pPr>
              <a:lnSpc>
                <a:spcPct val="105000"/>
              </a:lnSpc>
              <a:spcAft>
                <a:spcPts val="8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spc="15" dirty="0">
                <a:solidFill>
                  <a:srgbClr val="212529"/>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Further additional information current from 25 May 24: The pre-election period started at 00:01 on Saturday 25 May, during which time there will be restrictions on the conduct of government business. This arises from the special character of government business during an election campaign, and from the need to maintain, and be seen to maintain, the impartiality of the Civil Service, and to avoid any criticism of an inappropriate use of official resources.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rPr>
              <a:t>The pre-election period of sensitivity is affecting some of the developments.  </a:t>
            </a:r>
            <a:r>
              <a:rPr lang="en-GB" sz="1800" spc="15" dirty="0">
                <a:solidFill>
                  <a:srgbClr val="212529"/>
                </a:solidFill>
                <a:effectLst/>
                <a:highlight>
                  <a:srgbClr val="FFFFFF"/>
                </a:highlight>
                <a:latin typeface="Arial" panose="020B0604020202020204" pitchFamily="34" charset="0"/>
                <a:ea typeface="Times New Roman" panose="02020603050405020304" pitchFamily="18" charset="0"/>
              </a:rPr>
              <a:t>Due to the restrictions placed on the Civil Service during the pre-election period, no further information, or communications, can be provided by the DHSC during this time. </a:t>
            </a:r>
            <a:r>
              <a:rPr lang="en-GB" sz="1800" dirty="0">
                <a:effectLst/>
                <a:latin typeface="Arial" panose="020B0604020202020204" pitchFamily="34" charset="0"/>
                <a:ea typeface="Times New Roman" panose="02020603050405020304" pitchFamily="18" charset="0"/>
              </a:rPr>
              <a:t>We’ll cover the specifics in relation to the new L2 Adult Social Care Certificate qualification later in the slides.  </a:t>
            </a:r>
            <a:endParaRPr lang="en-GB" sz="1800" dirty="0">
              <a:effectLst/>
              <a:latin typeface="Times New Roman" panose="02020603050405020304" pitchFamily="18" charset="0"/>
              <a:ea typeface="Times New Roman" panose="02020603050405020304" pitchFamily="18" charset="0"/>
            </a:endParaRPr>
          </a:p>
          <a:p>
            <a:pPr>
              <a:lnSpc>
                <a:spcPct val="105000"/>
              </a:lnSpc>
              <a:spcAft>
                <a:spcPts val="8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3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00" dirty="0">
                <a:solidFill>
                  <a:schemeClr val="tx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first phase of the Care Workforce Pathway</a:t>
            </a:r>
            <a:r>
              <a:rPr lang="en-GB" sz="1200" u="sng" kern="100" dirty="0">
                <a:solidFill>
                  <a:schemeClr val="tx1"/>
                </a:solidFill>
                <a:latin typeface="+mn-lt"/>
                <a:ea typeface="Calibri" panose="020F0502020204030204" pitchFamily="34" charset="0"/>
                <a:cs typeface="Arial" panose="020B0604020202020204" pitchFamily="34" charset="0"/>
              </a:rPr>
              <a:t>:</a:t>
            </a:r>
            <a:br>
              <a:rPr lang="en-GB" sz="1200" u="sng" kern="100" dirty="0">
                <a:solidFill>
                  <a:schemeClr val="tx1"/>
                </a:solidFill>
                <a:latin typeface="+mn-lt"/>
                <a:ea typeface="Calibri" panose="020F0502020204030204" pitchFamily="34" charset="0"/>
                <a:cs typeface="Arial" panose="020B0604020202020204" pitchFamily="34" charset="0"/>
              </a:rPr>
            </a:br>
            <a:br>
              <a:rPr lang="en-GB" sz="1200" kern="100" dirty="0">
                <a:solidFill>
                  <a:schemeClr val="tx1"/>
                </a:solidFill>
                <a:effectLst/>
                <a:latin typeface="+mn-lt"/>
                <a:ea typeface="Calibri" panose="020F0502020204030204" pitchFamily="34" charset="0"/>
                <a:cs typeface="Arial" panose="020B0604020202020204" pitchFamily="34" charset="0"/>
              </a:rPr>
            </a:br>
            <a:r>
              <a:rPr lang="en-GB" sz="1200" b="1" kern="100" dirty="0">
                <a:solidFill>
                  <a:schemeClr val="tx1"/>
                </a:solidFill>
                <a:effectLst/>
                <a:latin typeface="+mn-lt"/>
                <a:ea typeface="Times New Roman" panose="02020603050405020304" pitchFamily="18" charset="0"/>
                <a:cs typeface="Arial" panose="020B0604020202020204" pitchFamily="34" charset="0"/>
              </a:rPr>
              <a:t>The role categories - </a:t>
            </a:r>
            <a:r>
              <a:rPr lang="en-GB" sz="1200" kern="100" dirty="0">
                <a:solidFill>
                  <a:schemeClr val="tx1"/>
                </a:solidFill>
                <a:effectLst/>
                <a:latin typeface="+mn-lt"/>
                <a:ea typeface="Times New Roman" panose="02020603050405020304" pitchFamily="18" charset="0"/>
                <a:cs typeface="Arial" panose="020B0604020202020204" pitchFamily="34" charset="0"/>
              </a:rPr>
              <a:t>This first part of the pathway focuses on direct care and support roles at four levels with each level relating to a role category, they are: </a:t>
            </a:r>
            <a:br>
              <a:rPr lang="en-GB" sz="1200" kern="100" dirty="0">
                <a:solidFill>
                  <a:schemeClr val="tx1"/>
                </a:solidFill>
                <a:effectLst/>
                <a:latin typeface="+mn-lt"/>
                <a:ea typeface="Calibri" panose="020F0502020204030204" pitchFamily="34" charset="0"/>
                <a:cs typeface="Arial" panose="020B0604020202020204" pitchFamily="34" charset="0"/>
              </a:rPr>
            </a:br>
            <a:r>
              <a:rPr lang="en-GB" sz="1200" u="sng" kern="100" dirty="0">
                <a:solidFill>
                  <a:schemeClr val="tx1"/>
                </a:solidFill>
                <a:effectLst/>
                <a:latin typeface="+mn-l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role category A: new to care</a:t>
            </a:r>
            <a:br>
              <a:rPr lang="en-GB" sz="1200" kern="100" dirty="0">
                <a:solidFill>
                  <a:schemeClr val="tx1"/>
                </a:solidFill>
                <a:effectLst/>
                <a:latin typeface="+mn-lt"/>
                <a:ea typeface="Calibri" panose="020F0502020204030204" pitchFamily="34" charset="0"/>
                <a:cs typeface="Arial" panose="020B0604020202020204" pitchFamily="34" charset="0"/>
              </a:rPr>
            </a:br>
            <a:r>
              <a:rPr lang="en-GB" sz="1200" u="sng" kern="100" dirty="0">
                <a:solidFill>
                  <a:schemeClr val="tx1"/>
                </a:solidFill>
                <a:effectLst/>
                <a:latin typeface="+mn-l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role category B: care or support worker</a:t>
            </a:r>
            <a:br>
              <a:rPr lang="en-GB" sz="1200" kern="100" dirty="0">
                <a:solidFill>
                  <a:schemeClr val="tx1"/>
                </a:solidFill>
                <a:effectLst/>
                <a:latin typeface="+mn-lt"/>
                <a:ea typeface="Calibri" panose="020F0502020204030204" pitchFamily="34" charset="0"/>
                <a:cs typeface="Arial" panose="020B0604020202020204" pitchFamily="34" charset="0"/>
              </a:rPr>
            </a:br>
            <a:r>
              <a:rPr lang="en-GB" sz="1200" u="sng" kern="100" dirty="0">
                <a:solidFill>
                  <a:schemeClr val="tx1"/>
                </a:solidFill>
                <a:effectLst/>
                <a:latin typeface="+mn-lt"/>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role category C: supervisor or leader</a:t>
            </a:r>
            <a:br>
              <a:rPr lang="en-GB" sz="1200" kern="100" dirty="0">
                <a:solidFill>
                  <a:schemeClr val="tx1"/>
                </a:solidFill>
                <a:effectLst/>
                <a:latin typeface="+mn-lt"/>
                <a:ea typeface="Calibri" panose="020F0502020204030204" pitchFamily="34" charset="0"/>
                <a:cs typeface="Arial" panose="020B0604020202020204" pitchFamily="34" charset="0"/>
              </a:rPr>
            </a:br>
            <a:r>
              <a:rPr lang="en-GB" sz="1200" u="sng" kern="100" dirty="0">
                <a:solidFill>
                  <a:schemeClr val="tx1"/>
                </a:solidFill>
                <a:effectLst/>
                <a:latin typeface="+mn-lt"/>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role category D: practice leader</a:t>
            </a:r>
            <a:br>
              <a:rPr lang="en-GB" sz="1200" kern="100" dirty="0">
                <a:effectLst/>
                <a:latin typeface="+mn-lt"/>
                <a:ea typeface="Calibri" panose="020F0502020204030204" pitchFamily="34" charset="0"/>
                <a:cs typeface="Arial" panose="020B0604020202020204" pitchFamily="34" charset="0"/>
              </a:rPr>
            </a:br>
            <a:br>
              <a:rPr lang="en-GB" sz="1200" kern="100" dirty="0">
                <a:effectLst/>
                <a:latin typeface="+mn-lt"/>
                <a:ea typeface="Calibri" panose="020F0502020204030204" pitchFamily="34" charset="0"/>
                <a:cs typeface="Arial" panose="020B0604020202020204" pitchFamily="34" charset="0"/>
              </a:rPr>
            </a:br>
            <a:r>
              <a:rPr lang="en-GB" sz="1200" b="0" i="0" dirty="0">
                <a:solidFill>
                  <a:srgbClr val="212529"/>
                </a:solidFill>
                <a:effectLst/>
                <a:latin typeface="+mn-lt"/>
              </a:rPr>
              <a:t>Contained within each role category is a defined set of behaviours, knowledge and skills expected of someone to work at that level. The care workforce pathway also demonstrates how someone can develop within each category, building on their knowledge and skills to provide the best possible care to the people who receive their support.</a:t>
            </a:r>
          </a:p>
          <a:p>
            <a:endParaRPr lang="en-GB" sz="1200" b="0"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Roles within each category may have different job titles but the roles will have a high degree of similarity across the sector. The pathway includes a number of suggested learning opportunities to help members of the workforce develop knowledge and skills within a role or within a specific area of practice</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a:t>
            </a:r>
          </a:p>
          <a:p>
            <a:pPr marL="0" lvl="0" indent="0">
              <a:lnSpc>
                <a:spcPct val="105000"/>
              </a:lnSpc>
              <a:buFont typeface="Symbol" panose="05050102010706020507" pitchFamily="18" charset="2"/>
              <a:buNone/>
            </a:pPr>
            <a:endParaRPr lang="en-GB" sz="1800" b="0" i="1" kern="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5000"/>
              </a:lnSpc>
              <a:buFont typeface="Symbol" panose="05050102010706020507" pitchFamily="18" charset="2"/>
              <a:buNone/>
            </a:pPr>
            <a:r>
              <a:rPr lang="en-GB" sz="1200" b="1" kern="100" dirty="0">
                <a:effectLst/>
                <a:latin typeface="Arial" panose="020B0604020202020204" pitchFamily="34" charset="0"/>
                <a:ea typeface="Times New Roman" panose="02020603050405020304" pitchFamily="18" charset="0"/>
                <a:cs typeface="Arial" panose="020B0604020202020204" pitchFamily="34" charset="0"/>
              </a:rPr>
              <a:t>Role category descriptions</a:t>
            </a:r>
            <a:r>
              <a:rPr lang="en-GB" sz="12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Each of the four role categories outline the following:</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What people do in their work</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A brief persona for each role category to help contextualise the information included</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The behaviours people must show (must do)</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Knowledge and skills people need to have (should do)</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Specific areas of practice (can do) and current suggested learning opportunities</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effectLst/>
                <a:latin typeface="Arial" panose="020B0604020202020204" pitchFamily="34" charset="0"/>
                <a:ea typeface="Calibri" panose="020F0502020204030204" pitchFamily="34" charset="0"/>
                <a:cs typeface="Arial" panose="020B0604020202020204" pitchFamily="34" charset="0"/>
              </a:rPr>
              <a:t> </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5000"/>
              </a:lnSpc>
              <a:buFont typeface="Symbol" panose="05050102010706020507" pitchFamily="18" charset="2"/>
              <a:buNone/>
            </a:pPr>
            <a:endParaRPr lang="en-GB" sz="1200" b="1" kern="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5000"/>
              </a:lnSpc>
              <a:buFont typeface="Symbol" panose="05050102010706020507" pitchFamily="18" charset="2"/>
              <a:buNone/>
            </a:pPr>
            <a:r>
              <a:rPr lang="en-GB" sz="1200" b="1" kern="100" dirty="0">
                <a:effectLst/>
                <a:latin typeface="Arial" panose="020B0604020202020204" pitchFamily="34" charset="0"/>
                <a:ea typeface="Times New Roman" panose="02020603050405020304" pitchFamily="18" charset="0"/>
                <a:cs typeface="Arial" panose="020B0604020202020204" pitchFamily="34" charset="0"/>
              </a:rPr>
              <a:t>Links to wider adult social care workforce reform </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To support the implementation of the pathway, a training offer will include funding for:</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A new Care Certificate Level 2 qualification – and over time DHSC want this new qualification to become the baseline standard for all new care and support workers to work towards when they join the profession</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Learning and development, including training courses on:</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05000"/>
              </a:lnSpc>
              <a:buFont typeface="Wingdings" panose="05000000000000000000" pitchFamily="2" charset="2"/>
              <a:buChar char=""/>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healthcare interventions to support delegation</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05000"/>
              </a:lnSpc>
              <a:buFont typeface="Wingdings" panose="05000000000000000000" pitchFamily="2" charset="2"/>
              <a:buChar char=""/>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learning disabilities including autism</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05000"/>
              </a:lnSpc>
              <a:buFont typeface="Wingdings" panose="05000000000000000000" pitchFamily="2" charset="2"/>
              <a:buChar char=""/>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dementia care</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05000"/>
              </a:lnSpc>
              <a:buFont typeface="Wingdings" panose="05000000000000000000" pitchFamily="2" charset="2"/>
              <a:buChar char=""/>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leadership</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05000"/>
              </a:lnSpc>
              <a:spcAft>
                <a:spcPts val="800"/>
              </a:spcAft>
              <a:buFont typeface="Wingdings" panose="05000000000000000000" pitchFamily="2" charset="2"/>
              <a:buChar char=""/>
            </a:pPr>
            <a:r>
              <a:rPr lang="en-GB" sz="1200" kern="100" dirty="0">
                <a:effectLst/>
                <a:latin typeface="Arial" panose="020B0604020202020204" pitchFamily="34" charset="0"/>
                <a:ea typeface="Times New Roman" panose="02020603050405020304" pitchFamily="18" charset="0"/>
                <a:cs typeface="Arial" panose="020B0604020202020204" pitchFamily="34" charset="0"/>
              </a:rPr>
              <a:t>digital skills training and development of a new digital leadership qualification </a:t>
            </a:r>
            <a:endParaRPr lang="en-GB"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78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effectLst/>
                <a:latin typeface="Calibri" panose="020F0502020204030204" pitchFamily="34" charset="0"/>
                <a:ea typeface="Calibri" panose="020F0502020204030204" pitchFamily="34" charset="0"/>
              </a:rPr>
              <a:t>https://www.skillsforcare.org.uk/Developing-your-workforce/Care-Certificate/Level-2/Level-2-Adult-Social-Care-Certificate-qualification.aspx</a:t>
            </a:r>
          </a:p>
          <a:p>
            <a:endParaRPr lang="en-GB" sz="1000" b="1" dirty="0">
              <a:effectLst/>
              <a:latin typeface="Calibri" panose="020F0502020204030204" pitchFamily="34" charset="0"/>
              <a:ea typeface="Calibri" panose="020F0502020204030204" pitchFamily="34" charset="0"/>
            </a:endParaRPr>
          </a:p>
          <a:p>
            <a:r>
              <a:rPr lang="en-GB" sz="1000" b="1" u="sng" dirty="0">
                <a:effectLst/>
                <a:latin typeface="Calibri" panose="020F0502020204030204" pitchFamily="34" charset="0"/>
                <a:ea typeface="Calibri" panose="020F0502020204030204" pitchFamily="34" charset="0"/>
              </a:rPr>
              <a:t>https://www.gov.uk/government/publications/adult-social-care-learning-and-development-support-scheme/learning-and-development-support-scheme-for-the-adult-social-care-workforce-a-guide-for-employers</a:t>
            </a:r>
          </a:p>
          <a:p>
            <a:endParaRPr lang="en-GB" sz="1000" b="1" u="sng"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ea typeface="Aptos" panose="020B0004020202020204" pitchFamily="34" charset="0"/>
                <a:cs typeface="Aptos" panose="020B0004020202020204" pitchFamily="34" charset="0"/>
              </a:rPr>
              <a:t>The qualification is available now to eligible non-regulated care staff, 19+ years.</a:t>
            </a:r>
          </a:p>
          <a:p>
            <a:endParaRPr lang="en-GB" sz="1000" dirty="0">
              <a:solidFill>
                <a:srgbClr val="000000"/>
              </a:solidFill>
              <a:latin typeface="Arial"/>
              <a:cs typeface="Arial"/>
            </a:endParaRPr>
          </a:p>
          <a:p>
            <a:r>
              <a:rPr lang="en-GB" sz="1000" dirty="0">
                <a:solidFill>
                  <a:srgbClr val="000000"/>
                </a:solidFill>
                <a:latin typeface="Arial"/>
                <a:cs typeface="Arial"/>
              </a:rPr>
              <a:t>Currently 54% of direct care workers do not have a level 2 or above qualification. The introduction of the Level 2 Adult Social Care Certificate qualification will provide people in care roles the most up-to-date knowledge and baseline skills required to support people well and succeed in their roles.</a:t>
            </a:r>
          </a:p>
          <a:p>
            <a:endParaRPr lang="en-GB" sz="1000" dirty="0">
              <a:solidFill>
                <a:srgbClr val="000000"/>
              </a:solidFill>
              <a:latin typeface="Arial"/>
              <a:cs typeface="Arial"/>
            </a:endParaRPr>
          </a:p>
          <a:p>
            <a:r>
              <a:rPr lang="en-GB" sz="1000" dirty="0">
                <a:solidFill>
                  <a:srgbClr val="000000"/>
                </a:solidFill>
                <a:latin typeface="Arial"/>
                <a:cs typeface="Arial"/>
              </a:rPr>
              <a:t>For </a:t>
            </a:r>
            <a:r>
              <a:rPr lang="en-GB" sz="1000" dirty="0" err="1">
                <a:solidFill>
                  <a:srgbClr val="000000"/>
                </a:solidFill>
                <a:latin typeface="Arial"/>
                <a:cs typeface="Arial"/>
              </a:rPr>
              <a:t>thoese</a:t>
            </a:r>
            <a:r>
              <a:rPr lang="en-GB" sz="1000" dirty="0">
                <a:solidFill>
                  <a:srgbClr val="000000"/>
                </a:solidFill>
                <a:latin typeface="Arial"/>
                <a:cs typeface="Arial"/>
              </a:rPr>
              <a:t> who have been in the sector for several years and deserve acknowledgement for the skilled care they provide, the qualification will also provide a route for them to gain a recognised qualification. Investing in training and support for staff will act as an incentive for staff recruitment, retention and development within the workforce.</a:t>
            </a:r>
          </a:p>
          <a:p>
            <a:pPr algn="l"/>
            <a:endParaRPr lang="en-GB" sz="1200" b="0" i="0" dirty="0">
              <a:solidFill>
                <a:srgbClr val="212529"/>
              </a:solidFill>
              <a:effectLst/>
              <a:latin typeface="font-regular"/>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227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16</a:t>
            </a:fld>
            <a:endParaRPr lang="en-GB"/>
          </a:p>
        </p:txBody>
      </p:sp>
    </p:spTree>
    <p:extLst>
      <p:ext uri="{BB962C8B-B14F-4D97-AF65-F5344CB8AC3E}">
        <p14:creationId xmlns:p14="http://schemas.microsoft.com/office/powerpoint/2010/main" val="202133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Cheshire and Merseyside commissioned work spans 9 local authority areas. </a:t>
            </a:r>
          </a:p>
          <a:p>
            <a:r>
              <a:rPr lang="en-GB" dirty="0"/>
              <a:t>For the purpose of this work, data was taken predominantly from the Skills for Care ASC-WDS system, completion of this isn’t mandated and varies by area.</a:t>
            </a:r>
          </a:p>
          <a:p>
            <a:endParaRPr lang="en-GB" dirty="0"/>
          </a:p>
          <a:p>
            <a:r>
              <a:rPr lang="en-GB" dirty="0"/>
              <a:t>There has been a growth in completion rates since the work was commissioned with an overall % increase of just shy of 3%. This is positive. We have a target to get completion nationally to 55%, so completion is consistent with the national average. However, there are particular areas to target to drive completion, Cheshire East, Cheshire West and Chester, Liverpool. The data is weighted, the more response we have the richer quality the data and the better opportunity we have to give a snapshot in time of an area if commissioned. </a:t>
            </a:r>
          </a:p>
          <a:p>
            <a:endParaRPr lang="en-GB" dirty="0"/>
          </a:p>
          <a:p>
            <a:r>
              <a:rPr lang="en-GB" dirty="0"/>
              <a:t>In advance of completing this work we asked for targeted work to increase completion of ASC-WDS and thus make the data for this piece of work richer in terms of real completion of data vs weighted data, as you can see significant improvements in take up rate, particularly in Knowsley and St Helens – Knowsley support from QA team to drive up improvements has really worked. All areas bar one had increased from initial completion by Jan 23.</a:t>
            </a:r>
          </a:p>
          <a:p>
            <a:endParaRPr lang="en-GB" dirty="0"/>
          </a:p>
          <a:p>
            <a:r>
              <a:rPr lang="en-GB" dirty="0"/>
              <a:t>Also link to WDF and funding for completion of quals which we know, investment in training results in lower turnover rates. </a:t>
            </a:r>
          </a:p>
          <a:p>
            <a:endParaRPr lang="en-GB" dirty="0"/>
          </a:p>
          <a:p>
            <a:r>
              <a:rPr lang="en-GB" dirty="0"/>
              <a:t>Everyone wins if we increase completion. </a:t>
            </a:r>
          </a:p>
          <a:p>
            <a:endParaRPr lang="en-GB" dirty="0"/>
          </a:p>
          <a:p>
            <a:r>
              <a:rPr lang="en-GB" dirty="0"/>
              <a:t>Opportunity to increase promotion in residential settings where completion Is generally lower than other provision types.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6432C-004B-4D03-ADEB-68EEDAE8A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8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https://bookshop.skillsforcare.org.uk/Product/38</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9240D4-6F14-3449-8FA2-7400E50A5229}" type="slidenum">
              <a:rPr lang="en-US" smtClean="0"/>
              <a:t>19</a:t>
            </a:fld>
            <a:endParaRPr lang="en-US"/>
          </a:p>
        </p:txBody>
      </p:sp>
    </p:spTree>
    <p:extLst>
      <p:ext uri="{BB962C8B-B14F-4D97-AF65-F5344CB8AC3E}">
        <p14:creationId xmlns:p14="http://schemas.microsoft.com/office/powerpoint/2010/main" val="15560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200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348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To give you some context about the shape of the adult social care workforce and the challenges facing it, I’m going to start by sharing the headlines from our latest annual Size and Structure of the Adult Social Care Sector and Workforce in England report which we published on the 18</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200" dirty="0">
                <a:effectLst/>
                <a:latin typeface="Arial" panose="020B0604020202020204" pitchFamily="34" charset="0"/>
                <a:ea typeface="Calibri" panose="020F0502020204030204" pitchFamily="34" charset="0"/>
                <a:cs typeface="Times New Roman" panose="02020603050405020304" pitchFamily="18" charset="0"/>
              </a:rPr>
              <a:t> July alongside the strategy.</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These statistics come from our Adult Social Care Workforce Data Set, which has records on more than 650,000 staff in 20,000 care providing locations. They cover April 2023 until March 2024.</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 overall workforce grew for the second year running, and there were 1.59 million people working in care. That’s a 4.2% increase in filled posts – or 70,000 more filled posts than the previous year.</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 number of vacancies was down from 153,000 to 131,000. That’s a significant drop, but still a lot of vacancies – and the new vacancy rate of 8.3% is still around 3 times the vacancy rate in the wider economy.</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In terms of turnover, 26% of staff working for independent providers left their job over the course of the year.</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And while it’s good to see the workforce growing, it’s important to note that a lot of this growth was driven by international recruitment. 105,000 people were recruited from overseas, which is 25,000 more than the previous year.</a:t>
            </a:r>
          </a:p>
          <a:p>
            <a:pPr marL="0" lvl="0" indent="0">
              <a:lnSpc>
                <a:spcPct val="107000"/>
              </a:lnSpc>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It’s worth remembering that the rules on care workers bringing dependents with them to the UK changed in the very last month that these statistics cover – so we’re yet to know the impact of those changes on international recruitment.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1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060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6387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1747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2751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6183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68428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96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https://www.skillsforcare.org.uk/Documents/Learning-and-development/Funding/Workforce-Development-Fund/2019-20/WDF-funded-qualifications-and-learning-programmes-2019-20.pdf</a:t>
            </a:r>
          </a:p>
          <a:p>
            <a:endParaRPr lang="en-GB" dirty="0"/>
          </a:p>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29</a:t>
            </a:fld>
            <a:endParaRPr lang="en-GB"/>
          </a:p>
        </p:txBody>
      </p:sp>
    </p:spTree>
    <p:extLst>
      <p:ext uri="{BB962C8B-B14F-4D97-AF65-F5344CB8AC3E}">
        <p14:creationId xmlns:p14="http://schemas.microsoft.com/office/powerpoint/2010/main" val="217371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I’ll now walk you through some of the recommendations and commitments. </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Where a recommendation states ‘should’ this is to be agreed. If it states ‘will’ this is a commitment and will be taken forward by the respective organisation/s.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45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Attract and retain</a:t>
            </a:r>
          </a:p>
          <a:p>
            <a:endParaRPr lang="en-GB" dirty="0"/>
          </a:p>
          <a:p>
            <a:pPr marL="171450" indent="-171450">
              <a:buFont typeface="Symbol"/>
              <a:buChar char="•"/>
            </a:pPr>
            <a:r>
              <a:rPr lang="en-GB" b="1" dirty="0"/>
              <a:t>Joined-up, consistent action on pay.</a:t>
            </a:r>
            <a:r>
              <a:rPr lang="en-GB" dirty="0"/>
              <a:t> Central government (lead) with local government, unions and employers. (2024)</a:t>
            </a:r>
          </a:p>
          <a:p>
            <a:pPr marL="171450" indent="-171450">
              <a:buFont typeface="Symbol"/>
              <a:buChar char="•"/>
            </a:pPr>
            <a:r>
              <a:rPr lang="en-GB" b="1" dirty="0"/>
              <a:t>Consider the modelling in this Strategy in the Fair Cost of Care exercise.</a:t>
            </a:r>
            <a:r>
              <a:rPr lang="en-GB" dirty="0"/>
              <a:t> (2025, ongoing). Central Government, DHSC and Local Government. </a:t>
            </a:r>
            <a:r>
              <a:rPr lang="en-GB" i="1" dirty="0"/>
              <a:t>We have modelled and costed three options for improving pay in the </a:t>
            </a:r>
            <a:r>
              <a:rPr lang="en-GB" dirty="0"/>
              <a:t>Areas of focus, recommendations and commitments</a:t>
            </a:r>
            <a:r>
              <a:rPr lang="en-GB" i="1" dirty="0"/>
              <a:t> section.</a:t>
            </a:r>
            <a:endParaRPr lang="en-GB" dirty="0"/>
          </a:p>
          <a:p>
            <a:pPr marL="171450" indent="-171450">
              <a:buFont typeface="Symbol"/>
              <a:buChar char="•"/>
            </a:pPr>
            <a:r>
              <a:rPr lang="en-GB" b="1" dirty="0"/>
              <a:t>A transition plan to increase domestic recruitment and reduce international recruitment</a:t>
            </a:r>
            <a:r>
              <a:rPr lang="en-GB" dirty="0"/>
              <a:t>. Government departments/bodies and the sector. (Ongoing)</a:t>
            </a:r>
          </a:p>
          <a:p>
            <a:pPr marL="171450" indent="-171450">
              <a:buFont typeface="Symbol"/>
              <a:buChar char="•"/>
            </a:pPr>
            <a:r>
              <a:rPr lang="en-GB" b="1" dirty="0"/>
              <a:t>Continued funding to support ethical international recruitment.</a:t>
            </a:r>
            <a:r>
              <a:rPr lang="en-GB" dirty="0"/>
              <a:t> Department of Health and Social Care (DHSC). (Ongoing)</a:t>
            </a:r>
          </a:p>
          <a:p>
            <a:pPr marL="171450" indent="-171450">
              <a:buFont typeface="Symbol"/>
              <a:buChar char="•"/>
            </a:pPr>
            <a:r>
              <a:rPr lang="en-GB" b="1" dirty="0"/>
              <a:t>Review the application of ethical recruitment.</a:t>
            </a:r>
            <a:r>
              <a:rPr lang="en-GB" dirty="0"/>
              <a:t> DHSC and Home Office. (By March 2025)</a:t>
            </a:r>
          </a:p>
          <a:p>
            <a:pPr marL="171450" indent="-171450">
              <a:buFont typeface="Symbol"/>
              <a:buChar char="•"/>
            </a:pPr>
            <a:r>
              <a:rPr lang="en-GB" b="1" dirty="0"/>
              <a:t>Regulator encouraging recruitment and retention plans. </a:t>
            </a:r>
            <a:r>
              <a:rPr lang="en-GB" dirty="0"/>
              <a:t>Commitment – Care Quality Commission (CQC).</a:t>
            </a:r>
            <a:r>
              <a:rPr lang="en-GB" b="1" dirty="0"/>
              <a:t> </a:t>
            </a:r>
            <a:endParaRPr lang="en-GB" dirty="0"/>
          </a:p>
          <a:p>
            <a:pPr marL="171450" indent="-171450">
              <a:buFont typeface="Symbol"/>
              <a:buChar char="•"/>
            </a:pPr>
            <a:r>
              <a:rPr lang="en-GB" b="1" dirty="0"/>
              <a:t>A 10-year attraction plan focusing on men, younger people and people with technical skills. </a:t>
            </a:r>
            <a:r>
              <a:rPr lang="en-GB" dirty="0"/>
              <a:t>Cross-sector partnership, sponsored by Department for Work and Pensions (DWP) and DHSC. (By summer 2025)</a:t>
            </a:r>
          </a:p>
          <a:p>
            <a:pPr marL="171450" indent="-171450">
              <a:buFont typeface="Symbol"/>
              <a:buChar char="•"/>
            </a:pPr>
            <a:r>
              <a:rPr lang="en-GB" b="1" dirty="0"/>
              <a:t>Support for individual employers</a:t>
            </a:r>
            <a:r>
              <a:rPr lang="en-GB" dirty="0"/>
              <a:t>. </a:t>
            </a:r>
            <a:r>
              <a:rPr lang="en-US" dirty="0"/>
              <a:t>The Local Government Association (LGA)</a:t>
            </a:r>
            <a:r>
              <a:rPr lang="en-GB" dirty="0"/>
              <a:t>. (Start 2024)</a:t>
            </a:r>
          </a:p>
          <a:p>
            <a:pPr marL="171450" indent="-171450">
              <a:buFont typeface="Symbol"/>
              <a:buChar char="•"/>
            </a:pPr>
            <a:r>
              <a:rPr lang="en-GB" b="1" dirty="0"/>
              <a:t>A national programme to attract graduates and career changers.</a:t>
            </a:r>
            <a:r>
              <a:rPr lang="en-GB" dirty="0"/>
              <a:t> DHSC. (From 2025)</a:t>
            </a:r>
          </a:p>
          <a:p>
            <a:pPr marL="171450" indent="-171450">
              <a:buFont typeface="Symbol"/>
              <a:buChar char="•"/>
            </a:pPr>
            <a:r>
              <a:rPr lang="en-GB" b="1" dirty="0"/>
              <a:t>Attract more social workers and occupational therapists with a clearer pathway and financial support for students. </a:t>
            </a:r>
            <a:r>
              <a:rPr lang="en-GB" dirty="0"/>
              <a:t>DHSC; DfE; Social Work England (SWE); the British Association of Social Workers (BASW); the Royal College of Occupational Therapists (RCOT) and Skills for Care.</a:t>
            </a:r>
            <a:r>
              <a:rPr lang="en-GB" b="1" dirty="0"/>
              <a:t> </a:t>
            </a:r>
            <a:endParaRPr lang="en-GB" dirty="0"/>
          </a:p>
          <a:p>
            <a:pPr marL="171450" indent="-171450">
              <a:buFont typeface="Symbol"/>
              <a:buChar char="•"/>
            </a:pPr>
            <a:r>
              <a:rPr lang="en-GB" b="1" dirty="0"/>
              <a:t>Attract more registered nurses and nursing associates to working in social care and offer them attractive career pathways to retain them. </a:t>
            </a:r>
            <a:r>
              <a:rPr lang="en-GB" b="0" dirty="0"/>
              <a:t>DHSC; Council of Deans of Health; Universities; ICSs. (From 2025)</a:t>
            </a:r>
          </a:p>
          <a:p>
            <a:pPr marL="171450" indent="-171450">
              <a:buFont typeface="Symbol"/>
              <a:buChar char="•"/>
            </a:pPr>
            <a:r>
              <a:rPr lang="en-GB" b="1" dirty="0"/>
              <a:t>A People Promise for Social Care.</a:t>
            </a:r>
            <a:r>
              <a:rPr lang="en-GB" dirty="0"/>
              <a:t> Skills for Care, commissioned by DHSC. (Scoping 2025, launch 2026)</a:t>
            </a:r>
          </a:p>
          <a:p>
            <a:pPr marL="171450" indent="-171450">
              <a:buFont typeface="Symbol"/>
              <a:buChar char="•"/>
            </a:pPr>
            <a:r>
              <a:rPr lang="en-GB" b="1" dirty="0"/>
              <a:t>Scope retention pilots in five ICS areas.</a:t>
            </a:r>
            <a:r>
              <a:rPr lang="en-GB" dirty="0"/>
              <a:t> DHSC; Skills for Care and stakeholders. (2026/27)</a:t>
            </a:r>
          </a:p>
          <a:p>
            <a:pPr marL="171450" indent="-171450">
              <a:buFont typeface="Symbol"/>
              <a:buChar char="•"/>
            </a:pPr>
            <a:r>
              <a:rPr lang="en-GB" b="1" dirty="0"/>
              <a:t>Regulator support for workforce wellbeing and equality, diversity and inclusion.</a:t>
            </a:r>
            <a:r>
              <a:rPr lang="en-GB" dirty="0"/>
              <a:t> CQC.</a:t>
            </a:r>
          </a:p>
          <a:p>
            <a:pPr marL="171450" indent="-171450">
              <a:buFont typeface="Symbol"/>
              <a:buChar char="•"/>
            </a:pPr>
            <a:r>
              <a:rPr lang="en-GB" b="1" dirty="0"/>
              <a:t>Create Workforce Strategy employer champions. </a:t>
            </a:r>
            <a:r>
              <a:rPr lang="en-GB" dirty="0"/>
              <a:t>Commitment - Skills for Care and provider representatives.</a:t>
            </a:r>
          </a:p>
          <a:p>
            <a:pPr marL="171450" indent="-171450">
              <a:buFont typeface="Symbol"/>
              <a:buChar char="•"/>
            </a:pPr>
            <a:r>
              <a:rPr lang="en-GB" b="1" dirty="0"/>
              <a:t>Retain more internationally educated registered nurses working in social care through pathways, support and regulation. Nursing and Midwifery Council (</a:t>
            </a:r>
            <a:r>
              <a:rPr lang="en-GB" dirty="0"/>
              <a:t>NMC); CQC; DHSC. </a:t>
            </a:r>
            <a:r>
              <a:rPr lang="en-GB" b="1" dirty="0"/>
              <a:t> </a:t>
            </a:r>
            <a:endParaRPr lang="en-GB" dirty="0"/>
          </a:p>
          <a:p>
            <a:pPr marL="171450" indent="-171450">
              <a:buFont typeface="Symbol"/>
              <a:buChar char="•"/>
            </a:pPr>
            <a:r>
              <a:rPr lang="en-GB" b="1" dirty="0"/>
              <a:t>Implement the Social Care Workforce Race Equality Standard (SC-WRES). </a:t>
            </a:r>
            <a:r>
              <a:rPr lang="en-GB" dirty="0"/>
              <a:t>Skills for Care and partners (commitment); DHSC; Department of Levelling Up, Housing and Communities (DLUHC); Department for Education (DfE), CQC. (From 2024)</a:t>
            </a:r>
          </a:p>
          <a:p>
            <a:pPr marL="171450" indent="-171450">
              <a:buFont typeface="Symbol"/>
              <a:buChar char="•"/>
            </a:pPr>
            <a:r>
              <a:rPr lang="en-GB" b="1" dirty="0"/>
              <a:t>Improve wellbeing through guidance, training, NHS Health Checks, regulation and awareness-raising. </a:t>
            </a:r>
            <a:r>
              <a:rPr lang="en-GB" dirty="0"/>
              <a:t>Sector and health organisations (2024, 2025, ongoing); DHSC (2025); CQC (From 2025)</a:t>
            </a:r>
          </a:p>
          <a:p>
            <a:endParaRPr lang="en-GB" b="1" dirty="0">
              <a:cs typeface="Calibri"/>
            </a:endParaRPr>
          </a:p>
          <a:p>
            <a:r>
              <a:rPr lang="en-GB" dirty="0">
                <a:cs typeface="Calibri"/>
              </a:rPr>
              <a:t>By implementing these recommendations with clear ownership, we can create a more attractive and supportive environment for social care staff, ultimately leading to a stronger and more diverse workforce.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00"/>
                </a:solidFill>
              </a:rPr>
              <a:t>Train</a:t>
            </a:r>
            <a:endParaRPr lang="en-GB" b="1" dirty="0">
              <a:solidFill>
                <a:srgbClr val="000000"/>
              </a:solidFill>
              <a:cs typeface="Calibri"/>
            </a:endParaRPr>
          </a:p>
          <a:p>
            <a:endParaRPr lang="en-GB" dirty="0">
              <a:solidFill>
                <a:srgbClr val="000000"/>
              </a:solidFill>
              <a:cs typeface="Calibri"/>
            </a:endParaRPr>
          </a:p>
          <a:p>
            <a:pPr marL="285750" indent="-285750">
              <a:buFont typeface="Symbol"/>
              <a:buChar char="•"/>
            </a:pPr>
            <a:r>
              <a:rPr lang="en-GB" b="1" dirty="0">
                <a:solidFill>
                  <a:srgbClr val="000000"/>
                </a:solidFill>
              </a:rPr>
              <a:t>Regulator to signpost to what good looks like in learning development.</a:t>
            </a:r>
            <a:r>
              <a:rPr lang="en-GB" dirty="0">
                <a:solidFill>
                  <a:srgbClr val="000000"/>
                </a:solidFill>
              </a:rPr>
              <a:t> Commitment - CQC and Skills for Care. (2024, ongoing)</a:t>
            </a:r>
            <a:endParaRPr lang="en-GB" dirty="0">
              <a:solidFill>
                <a:srgbClr val="000000"/>
              </a:solidFill>
              <a:cs typeface="Calibri"/>
            </a:endParaRPr>
          </a:p>
          <a:p>
            <a:pPr marL="285750" indent="-285750">
              <a:buFont typeface="Symbol"/>
              <a:buChar char="•"/>
            </a:pPr>
            <a:r>
              <a:rPr lang="en-GB" b="1" dirty="0">
                <a:solidFill>
                  <a:srgbClr val="000000"/>
                </a:solidFill>
              </a:rPr>
              <a:t>Expand Skills through the Care Workforce Pathway:</a:t>
            </a:r>
            <a:r>
              <a:rPr lang="en-GB" dirty="0">
                <a:solidFill>
                  <a:srgbClr val="000000"/>
                </a:solidFill>
              </a:rPr>
              <a:t> DHSC and Skills for Care. (Starting 2024)</a:t>
            </a:r>
            <a:endParaRPr lang="en-GB" dirty="0">
              <a:solidFill>
                <a:srgbClr val="000000"/>
              </a:solidFill>
              <a:cs typeface="Calibri"/>
            </a:endParaRPr>
          </a:p>
          <a:p>
            <a:pPr marL="285750" indent="-285750">
              <a:buFont typeface="Symbol"/>
              <a:buChar char="•"/>
            </a:pPr>
            <a:r>
              <a:rPr lang="en-GB" b="1" dirty="0">
                <a:solidFill>
                  <a:srgbClr val="000000"/>
                </a:solidFill>
              </a:rPr>
              <a:t>Continue funding to support delegated health tasks</a:t>
            </a:r>
            <a:r>
              <a:rPr lang="en-GB" dirty="0">
                <a:solidFill>
                  <a:srgbClr val="000000"/>
                </a:solidFill>
              </a:rPr>
              <a:t>:</a:t>
            </a:r>
            <a:r>
              <a:rPr lang="en-GB" b="1" dirty="0">
                <a:solidFill>
                  <a:srgbClr val="000000"/>
                </a:solidFill>
              </a:rPr>
              <a:t> </a:t>
            </a:r>
            <a:r>
              <a:rPr lang="en-GB" dirty="0">
                <a:solidFill>
                  <a:srgbClr val="000000"/>
                </a:solidFill>
              </a:rPr>
              <a:t>DHSC with the sector. (From 2024)</a:t>
            </a:r>
            <a:endParaRPr lang="en-GB" dirty="0">
              <a:solidFill>
                <a:srgbClr val="000000"/>
              </a:solidFill>
              <a:cs typeface="Calibri"/>
            </a:endParaRPr>
          </a:p>
          <a:p>
            <a:pPr marL="285750" indent="-285750">
              <a:buFont typeface="Symbol"/>
              <a:buChar char="•"/>
            </a:pPr>
            <a:r>
              <a:rPr lang="en-GB" b="1" dirty="0">
                <a:solidFill>
                  <a:srgbClr val="000000"/>
                </a:solidFill>
              </a:rPr>
              <a:t>Continue funding for new skills:</a:t>
            </a:r>
            <a:r>
              <a:rPr lang="en-GB" dirty="0">
                <a:solidFill>
                  <a:srgbClr val="000000"/>
                </a:solidFill>
              </a:rPr>
              <a:t> DHSC. (Annual)</a:t>
            </a:r>
            <a:endParaRPr lang="en-GB" dirty="0">
              <a:solidFill>
                <a:srgbClr val="000000"/>
              </a:solidFill>
              <a:cs typeface="Calibri"/>
            </a:endParaRPr>
          </a:p>
          <a:p>
            <a:pPr marL="285750" indent="-285750">
              <a:buFont typeface="Symbol"/>
              <a:buChar char="•"/>
            </a:pPr>
            <a:r>
              <a:rPr lang="en-GB" b="1" dirty="0">
                <a:solidFill>
                  <a:srgbClr val="000000"/>
                </a:solidFill>
              </a:rPr>
              <a:t>Develop Leaders through a framework for Directors of Adult Social Services</a:t>
            </a:r>
            <a:r>
              <a:rPr lang="en-GB" dirty="0">
                <a:solidFill>
                  <a:srgbClr val="000000"/>
                </a:solidFill>
              </a:rPr>
              <a:t> (commitment - Skills for Care and Association of Directors of Adult Social Services (ADASS) and partners) </a:t>
            </a:r>
            <a:r>
              <a:rPr lang="en-GB" b="1" dirty="0">
                <a:solidFill>
                  <a:srgbClr val="000000"/>
                </a:solidFill>
              </a:rPr>
              <a:t>and continue investment in the leadership programme for regulated professionals</a:t>
            </a:r>
            <a:r>
              <a:rPr lang="en-GB" dirty="0">
                <a:solidFill>
                  <a:srgbClr val="000000"/>
                </a:solidFill>
              </a:rPr>
              <a:t> (DHSC).  (2025)</a:t>
            </a:r>
            <a:endParaRPr lang="en-GB" dirty="0">
              <a:solidFill>
                <a:srgbClr val="000000"/>
              </a:solidFill>
              <a:cs typeface="Calibri"/>
            </a:endParaRPr>
          </a:p>
          <a:p>
            <a:pPr marL="285750" indent="-285750">
              <a:buFont typeface="Symbol"/>
              <a:buChar char="•"/>
            </a:pPr>
            <a:r>
              <a:rPr lang="en-GB" b="1" dirty="0">
                <a:solidFill>
                  <a:srgbClr val="000000"/>
                </a:solidFill>
              </a:rPr>
              <a:t>Streamline and communicate mandatory training requirements.</a:t>
            </a:r>
            <a:r>
              <a:rPr lang="en-GB" dirty="0">
                <a:solidFill>
                  <a:srgbClr val="000000"/>
                </a:solidFill>
              </a:rPr>
              <a:t> Commitment - Skills for Care and CQC. (2025)</a:t>
            </a:r>
            <a:endParaRPr lang="en-GB" dirty="0">
              <a:solidFill>
                <a:srgbClr val="000000"/>
              </a:solidFill>
              <a:cs typeface="Calibri"/>
            </a:endParaRPr>
          </a:p>
          <a:p>
            <a:pPr marL="285750" indent="-285750">
              <a:buFont typeface="Symbol"/>
              <a:buChar char="•"/>
            </a:pPr>
            <a:r>
              <a:rPr lang="en-GB" b="1" dirty="0">
                <a:solidFill>
                  <a:srgbClr val="000000"/>
                </a:solidFill>
              </a:rPr>
              <a:t>Continue the Care Certificate and support uptake.</a:t>
            </a:r>
            <a:r>
              <a:rPr lang="en-GB" dirty="0">
                <a:solidFill>
                  <a:srgbClr val="000000"/>
                </a:solidFill>
              </a:rPr>
              <a:t> DHSC. (From 2024)</a:t>
            </a:r>
            <a:endParaRPr lang="en-GB" dirty="0">
              <a:solidFill>
                <a:srgbClr val="000000"/>
              </a:solidFill>
              <a:cs typeface="Calibri"/>
            </a:endParaRPr>
          </a:p>
          <a:p>
            <a:pPr marL="285750" indent="-285750">
              <a:buFont typeface="Symbol"/>
              <a:buChar char="•"/>
            </a:pPr>
            <a:r>
              <a:rPr lang="en-GB" b="1" dirty="0">
                <a:solidFill>
                  <a:srgbClr val="000000"/>
                </a:solidFill>
              </a:rPr>
              <a:t>Ensure level three competence for direct care staff.</a:t>
            </a:r>
            <a:r>
              <a:rPr lang="en-GB" dirty="0">
                <a:solidFill>
                  <a:srgbClr val="000000"/>
                </a:solidFill>
              </a:rPr>
              <a:t> DHSC and Skills for Care. (2025, ongoing)</a:t>
            </a:r>
            <a:endParaRPr lang="en-GB" dirty="0">
              <a:solidFill>
                <a:srgbClr val="000000"/>
              </a:solidFill>
              <a:cs typeface="Calibri"/>
            </a:endParaRPr>
          </a:p>
          <a:p>
            <a:pPr marL="285750" indent="-285750">
              <a:buFont typeface="Symbol"/>
              <a:buChar char="•"/>
            </a:pPr>
            <a:r>
              <a:rPr lang="en-GB" b="1" dirty="0">
                <a:solidFill>
                  <a:srgbClr val="000000"/>
                </a:solidFill>
              </a:rPr>
              <a:t>Overhaul social care Apprenticeships: </a:t>
            </a:r>
            <a:r>
              <a:rPr lang="en-GB" dirty="0">
                <a:solidFill>
                  <a:srgbClr val="000000"/>
                </a:solidFill>
              </a:rPr>
              <a:t>Expert partners, commissioned by DfE. (2025)</a:t>
            </a:r>
            <a:endParaRPr lang="en-GB" dirty="0">
              <a:solidFill>
                <a:srgbClr val="000000"/>
              </a:solidFill>
              <a:cs typeface="Calibri"/>
            </a:endParaRPr>
          </a:p>
          <a:p>
            <a:pPr marL="285750" indent="-285750">
              <a:buFont typeface="Symbol"/>
              <a:buChar char="•"/>
            </a:pPr>
            <a:r>
              <a:rPr lang="en-GB" b="1" dirty="0">
                <a:solidFill>
                  <a:srgbClr val="000000"/>
                </a:solidFill>
              </a:rPr>
              <a:t>Ensure high-quality training in functional skills, digital, data and technology and AI. </a:t>
            </a:r>
            <a:r>
              <a:rPr lang="en-GB" dirty="0">
                <a:solidFill>
                  <a:srgbClr val="000000"/>
                </a:solidFill>
              </a:rPr>
              <a:t>Skills for Care, CQC, Care Provider Alliance (CPA) (commitment, 2024); Association of Colleges (AoC), Association of Employment and Learning Providers (AELP) (2025).</a:t>
            </a:r>
            <a:r>
              <a:rPr lang="en-GB" b="1" dirty="0">
                <a:solidFill>
                  <a:srgbClr val="000000"/>
                </a:solidFill>
              </a:rPr>
              <a:t> </a:t>
            </a:r>
            <a:endParaRPr lang="en-GB" dirty="0">
              <a:solidFill>
                <a:srgbClr val="000000"/>
              </a:solidFill>
              <a:cs typeface="Calibri"/>
            </a:endParaRPr>
          </a:p>
          <a:p>
            <a:pPr marL="285750" indent="-285750">
              <a:buFont typeface="Symbol"/>
              <a:buChar char="•"/>
            </a:pPr>
            <a:r>
              <a:rPr lang="en-GB" b="1" dirty="0">
                <a:solidFill>
                  <a:srgbClr val="000000"/>
                </a:solidFill>
              </a:rPr>
              <a:t>A three-year funding plan for training:</a:t>
            </a:r>
            <a:r>
              <a:rPr lang="en-GB" dirty="0">
                <a:solidFill>
                  <a:srgbClr val="000000"/>
                </a:solidFill>
              </a:rPr>
              <a:t> DHSC. (From 2024)</a:t>
            </a:r>
            <a:endParaRPr lang="en-GB" dirty="0">
              <a:solidFill>
                <a:srgbClr val="000000"/>
              </a:solidFill>
              <a:cs typeface="Calibri"/>
            </a:endParaRPr>
          </a:p>
          <a:p>
            <a:pPr marL="285750" indent="-285750">
              <a:buFont typeface="Symbol"/>
              <a:buChar char="•"/>
            </a:pPr>
            <a:r>
              <a:rPr lang="en-GB" b="1" dirty="0">
                <a:solidFill>
                  <a:srgbClr val="000000"/>
                </a:solidFill>
              </a:rPr>
              <a:t>Invest in training and developing social workers.</a:t>
            </a:r>
            <a:r>
              <a:rPr lang="en-GB" dirty="0">
                <a:solidFill>
                  <a:srgbClr val="000000"/>
                </a:solidFill>
              </a:rPr>
              <a:t> DHSC/DfE with sector partners and local authorities. (2025)</a:t>
            </a:r>
            <a:endParaRPr lang="en-GB" dirty="0">
              <a:solidFill>
                <a:srgbClr val="000000"/>
              </a:solidFill>
              <a:cs typeface="Calibri"/>
            </a:endParaRPr>
          </a:p>
          <a:p>
            <a:pPr marL="285750" indent="-285750">
              <a:buFont typeface="Symbol"/>
              <a:buChar char="•"/>
            </a:pPr>
            <a:r>
              <a:rPr lang="en-GB" b="1" dirty="0">
                <a:solidFill>
                  <a:srgbClr val="000000"/>
                </a:solidFill>
              </a:rPr>
              <a:t>Invest in training and developing occupational therapists. </a:t>
            </a:r>
            <a:r>
              <a:rPr lang="en-GB" dirty="0">
                <a:solidFill>
                  <a:srgbClr val="000000"/>
                </a:solidFill>
              </a:rPr>
              <a:t>DHSC with sector partners, local authorities.</a:t>
            </a:r>
            <a:endParaRPr lang="en-GB" dirty="0">
              <a:solidFill>
                <a:srgbClr val="000000"/>
              </a:solidFill>
              <a:cs typeface="Calibri"/>
            </a:endParaRPr>
          </a:p>
          <a:p>
            <a:pPr marL="285750" indent="-285750">
              <a:buFont typeface="Symbol"/>
              <a:buChar char="•"/>
            </a:pPr>
            <a:r>
              <a:rPr lang="en-GB" b="1" dirty="0">
                <a:solidFill>
                  <a:srgbClr val="000000"/>
                </a:solidFill>
              </a:rPr>
              <a:t>Invest in training and developing registered nurses working in social care. </a:t>
            </a:r>
            <a:r>
              <a:rPr lang="en-GB" dirty="0">
                <a:solidFill>
                  <a:srgbClr val="000000"/>
                </a:solidFill>
              </a:rPr>
              <a:t>DHSC; sector partners; Council of the Deans of Health (CoDH); National Institute for Health and Care Research (NICE); NMC; CQC. (From 2025)</a:t>
            </a:r>
            <a:endParaRPr lang="en-GB" dirty="0">
              <a:solidFill>
                <a:srgbClr val="000000"/>
              </a:solidFill>
              <a:cs typeface="Calibri"/>
            </a:endParaRPr>
          </a:p>
          <a:p>
            <a:pPr marL="285750" indent="-285750">
              <a:buFont typeface="Symbol"/>
              <a:buChar char="•"/>
            </a:pPr>
            <a:r>
              <a:rPr lang="en-GB" b="1" dirty="0">
                <a:solidFill>
                  <a:srgbClr val="000000"/>
                </a:solidFill>
              </a:rPr>
              <a:t>Develop managers through support, education and potential registration. </a:t>
            </a:r>
            <a:r>
              <a:rPr lang="en-GB" dirty="0">
                <a:solidFill>
                  <a:srgbClr val="000000"/>
                </a:solidFill>
              </a:rPr>
              <a:t>DHSC; Skills for Care; CQC. (From 2025)</a:t>
            </a:r>
          </a:p>
          <a:p>
            <a:pPr algn="l" fontAlgn="base">
              <a:buFont typeface="Arial" panose="020B0604020202020204" pitchFamily="34" charset="0"/>
            </a:pPr>
            <a:endParaRPr lang="en-GB" sz="1800" b="0" i="0" dirty="0">
              <a:solidFill>
                <a:srgbClr val="000000"/>
              </a:solidFill>
              <a:effectLst/>
              <a:highlight>
                <a:srgbClr val="FFFFFF"/>
              </a:highlight>
              <a:latin typeface="Calibri" panose="020F0502020204030204" pitchFamily="34" charset="0"/>
              <a:cs typeface="Calibri" panose="020F0502020204030204" pitchFamily="34" charset="0"/>
            </a:endParaRPr>
          </a:p>
          <a:p>
            <a:pPr algn="l" rtl="0" fontAlgn="base"/>
            <a:r>
              <a:rPr lang="en-GB" sz="1800" b="0" i="0" dirty="0">
                <a:solidFill>
                  <a:srgbClr val="000000"/>
                </a:solidFill>
                <a:effectLst/>
                <a:latin typeface="Calibri"/>
                <a:cs typeface="Calibri"/>
              </a:rPr>
              <a:t>By investing in getting development and training right, we can give people working in social care the skills, knowledge and development they need to come into social care and to stay in social care, delivering exceptional care and support in a rapidly evolving environment. </a:t>
            </a:r>
            <a:endParaRPr lang="en-GB" b="0" i="0" dirty="0">
              <a:solidFill>
                <a:srgbClr val="000000"/>
              </a:solidFill>
              <a:effectLst/>
              <a:latin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5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00"/>
                </a:solidFill>
              </a:rPr>
              <a:t>Transform</a:t>
            </a:r>
            <a:endParaRPr lang="en-GB" b="1" dirty="0">
              <a:solidFill>
                <a:srgbClr val="000000"/>
              </a:solidFill>
              <a:cs typeface="Calibri"/>
            </a:endParaRPr>
          </a:p>
          <a:p>
            <a:endParaRPr lang="en-GB" dirty="0">
              <a:solidFill>
                <a:srgbClr val="000000"/>
              </a:solidFill>
              <a:cs typeface="Calibri"/>
            </a:endParaRPr>
          </a:p>
          <a:p>
            <a:pPr marL="285750" indent="-285750">
              <a:buFont typeface="Symbol"/>
              <a:buChar char="•"/>
            </a:pPr>
            <a:r>
              <a:rPr lang="en-GB" b="1" dirty="0">
                <a:solidFill>
                  <a:srgbClr val="000000"/>
                </a:solidFill>
              </a:rPr>
              <a:t>Mandate workforce planning and strategy. </a:t>
            </a:r>
            <a:r>
              <a:rPr lang="en-GB" dirty="0">
                <a:solidFill>
                  <a:srgbClr val="000000"/>
                </a:solidFill>
              </a:rPr>
              <a:t>Central government. (2024)</a:t>
            </a:r>
            <a:endParaRPr lang="en-GB" dirty="0">
              <a:solidFill>
                <a:srgbClr val="000000"/>
              </a:solidFill>
              <a:cs typeface="Calibri"/>
            </a:endParaRPr>
          </a:p>
          <a:p>
            <a:pPr marL="285750" indent="-285750">
              <a:buFont typeface="Symbol"/>
              <a:buChar char="•"/>
            </a:pPr>
            <a:r>
              <a:rPr lang="en-GB" b="1" dirty="0">
                <a:solidFill>
                  <a:srgbClr val="000000"/>
                </a:solidFill>
              </a:rPr>
              <a:t>Create a responsibility for a central workforce body for the development and implementation of this and future workforce plans.</a:t>
            </a:r>
            <a:r>
              <a:rPr lang="en-GB" dirty="0">
                <a:solidFill>
                  <a:srgbClr val="000000"/>
                </a:solidFill>
              </a:rPr>
              <a:t> Central government. (2024)</a:t>
            </a:r>
            <a:endParaRPr lang="en-GB" dirty="0">
              <a:solidFill>
                <a:srgbClr val="000000"/>
              </a:solidFill>
              <a:cs typeface="Calibri"/>
            </a:endParaRPr>
          </a:p>
          <a:p>
            <a:pPr marL="285750" indent="-285750">
              <a:buFont typeface="Symbol"/>
              <a:buChar char="•"/>
            </a:pPr>
            <a:r>
              <a:rPr lang="en-GB" b="1" dirty="0">
                <a:solidFill>
                  <a:srgbClr val="000000"/>
                </a:solidFill>
              </a:rPr>
              <a:t>Investigate workforce registration.</a:t>
            </a:r>
            <a:r>
              <a:rPr lang="en-GB" dirty="0">
                <a:solidFill>
                  <a:srgbClr val="000000"/>
                </a:solidFill>
              </a:rPr>
              <a:t> Commitment</a:t>
            </a:r>
            <a:r>
              <a:rPr lang="en-GB" b="1" dirty="0">
                <a:solidFill>
                  <a:srgbClr val="000000"/>
                </a:solidFill>
              </a:rPr>
              <a:t> </a:t>
            </a:r>
            <a:r>
              <a:rPr lang="en-GB" dirty="0">
                <a:solidFill>
                  <a:srgbClr val="000000"/>
                </a:solidFill>
              </a:rPr>
              <a:t>-</a:t>
            </a:r>
            <a:r>
              <a:rPr lang="en-GB" b="1" dirty="0">
                <a:solidFill>
                  <a:srgbClr val="000000"/>
                </a:solidFill>
              </a:rPr>
              <a:t> </a:t>
            </a:r>
            <a:r>
              <a:rPr lang="en-GB" dirty="0">
                <a:solidFill>
                  <a:srgbClr val="000000"/>
                </a:solidFill>
              </a:rPr>
              <a:t>Adult Social Care Workforce Strategy Implementation Board. (Scope in 2025)</a:t>
            </a:r>
            <a:endParaRPr lang="en-GB" dirty="0">
              <a:solidFill>
                <a:srgbClr val="000000"/>
              </a:solidFill>
              <a:cs typeface="Calibri"/>
            </a:endParaRPr>
          </a:p>
          <a:p>
            <a:pPr marL="285750" indent="-285750">
              <a:buFont typeface="Symbol"/>
              <a:buChar char="•"/>
            </a:pPr>
            <a:r>
              <a:rPr lang="en-GB" b="1" dirty="0">
                <a:solidFill>
                  <a:srgbClr val="000000"/>
                </a:solidFill>
              </a:rPr>
              <a:t>Attract workers to social care in coastal and rural areas.</a:t>
            </a:r>
            <a:r>
              <a:rPr lang="en-GB" dirty="0">
                <a:solidFill>
                  <a:srgbClr val="000000"/>
                </a:solidFill>
              </a:rPr>
              <a:t> ICSs and local partners. (Scope in 2025)</a:t>
            </a:r>
            <a:endParaRPr lang="en-GB" dirty="0">
              <a:solidFill>
                <a:srgbClr val="000000"/>
              </a:solidFill>
              <a:cs typeface="Calibri"/>
            </a:endParaRPr>
          </a:p>
          <a:p>
            <a:pPr marL="285750" indent="-285750">
              <a:buFont typeface="Symbol"/>
              <a:buChar char="•"/>
            </a:pPr>
            <a:r>
              <a:rPr lang="en-GB" b="1" dirty="0">
                <a:solidFill>
                  <a:srgbClr val="000000"/>
                </a:solidFill>
              </a:rPr>
              <a:t>Support ICS workforce planning. </a:t>
            </a:r>
            <a:r>
              <a:rPr lang="en-GB" dirty="0">
                <a:solidFill>
                  <a:srgbClr val="000000"/>
                </a:solidFill>
              </a:rPr>
              <a:t>Skills for Care; local government; NHS Employers and partners. (Scope in 2025)</a:t>
            </a:r>
            <a:endParaRPr lang="en-GB" dirty="0">
              <a:solidFill>
                <a:srgbClr val="000000"/>
              </a:solidFill>
              <a:cs typeface="Calibri"/>
            </a:endParaRPr>
          </a:p>
          <a:p>
            <a:pPr marL="285750" indent="-285750">
              <a:buFont typeface="Symbol"/>
              <a:buChar char="•"/>
            </a:pPr>
            <a:r>
              <a:rPr lang="en-GB" b="1" dirty="0">
                <a:solidFill>
                  <a:srgbClr val="000000"/>
                </a:solidFill>
              </a:rPr>
              <a:t>Research on new roles for social care. </a:t>
            </a:r>
            <a:r>
              <a:rPr lang="en-GB" dirty="0">
                <a:solidFill>
                  <a:srgbClr val="000000"/>
                </a:solidFill>
              </a:rPr>
              <a:t>Think Tanks, National Institute for Health and Care Research (NIHR) or DHSC. (2026)</a:t>
            </a:r>
            <a:endParaRPr lang="en-GB" dirty="0">
              <a:solidFill>
                <a:srgbClr val="000000"/>
              </a:solidFill>
              <a:cs typeface="Calibri"/>
            </a:endParaRPr>
          </a:p>
          <a:p>
            <a:pPr marL="285750" indent="-285750">
              <a:buFont typeface="Symbol"/>
              <a:buChar char="•"/>
            </a:pPr>
            <a:r>
              <a:rPr lang="en-GB" b="1" dirty="0">
                <a:solidFill>
                  <a:srgbClr val="000000"/>
                </a:solidFill>
              </a:rPr>
              <a:t>Expand digital skills training. </a:t>
            </a:r>
            <a:r>
              <a:rPr lang="en-GB" dirty="0">
                <a:solidFill>
                  <a:srgbClr val="000000"/>
                </a:solidFill>
              </a:rPr>
              <a:t>Digitising Social Care and partners (DiSC). (2025)</a:t>
            </a:r>
            <a:endParaRPr lang="en-GB" dirty="0">
              <a:solidFill>
                <a:srgbClr val="000000"/>
              </a:solidFill>
              <a:cs typeface="Calibri"/>
            </a:endParaRPr>
          </a:p>
          <a:p>
            <a:pPr marL="285750" indent="-285750">
              <a:buFont typeface="Symbol"/>
              <a:buChar char="•"/>
            </a:pPr>
            <a:r>
              <a:rPr lang="en-GB" b="1" dirty="0">
                <a:solidFill>
                  <a:srgbClr val="000000"/>
                </a:solidFill>
              </a:rPr>
              <a:t>Pilot a new care technologist role. </a:t>
            </a:r>
            <a:r>
              <a:rPr lang="en-GB" dirty="0">
                <a:solidFill>
                  <a:srgbClr val="000000"/>
                </a:solidFill>
              </a:rPr>
              <a:t>Skills for Care and partners. (2025)</a:t>
            </a:r>
            <a:endParaRPr lang="en-GB" dirty="0">
              <a:solidFill>
                <a:srgbClr val="000000"/>
              </a:solidFill>
              <a:cs typeface="Calibri"/>
            </a:endParaRPr>
          </a:p>
          <a:p>
            <a:pPr marL="285750" indent="-285750">
              <a:buFont typeface="Symbol"/>
              <a:buChar char="•"/>
            </a:pPr>
            <a:r>
              <a:rPr lang="en-GB" b="1" dirty="0">
                <a:solidFill>
                  <a:srgbClr val="000000"/>
                </a:solidFill>
              </a:rPr>
              <a:t>Evaluation of current research priorities and funding in adult social care. </a:t>
            </a:r>
            <a:r>
              <a:rPr lang="en-GB" dirty="0">
                <a:solidFill>
                  <a:srgbClr val="000000"/>
                </a:solidFill>
              </a:rPr>
              <a:t>DHSC. (From 2025)</a:t>
            </a:r>
            <a:endParaRPr lang="en-US" dirty="0">
              <a:solidFill>
                <a:srgbClr val="000000"/>
              </a:solidFill>
              <a:cs typeface="Calibri"/>
            </a:endParaRPr>
          </a:p>
          <a:p>
            <a:pPr marL="285750" indent="-285750">
              <a:buFont typeface="Symbol"/>
              <a:buChar char="•"/>
            </a:pPr>
            <a:r>
              <a:rPr lang="en-GB" b="1" dirty="0">
                <a:solidFill>
                  <a:srgbClr val="000000"/>
                </a:solidFill>
              </a:rPr>
              <a:t>Adult Social Care to be prioritised by NICE. </a:t>
            </a:r>
            <a:r>
              <a:rPr lang="en-GB" dirty="0">
                <a:solidFill>
                  <a:srgbClr val="000000"/>
                </a:solidFill>
              </a:rPr>
              <a:t>NICE. (From 2025)</a:t>
            </a:r>
            <a:endParaRPr lang="en-GB" dirty="0"/>
          </a:p>
          <a:p>
            <a:pPr algn="l"/>
            <a:endParaRPr lang="en-GB" sz="1800" b="0" i="0" dirty="0">
              <a:solidFill>
                <a:srgbClr val="000000"/>
              </a:solidFill>
              <a:effectLst/>
              <a:latin typeface="Calibri" panose="020F0502020204030204" pitchFamily="34" charset="0"/>
              <a:cs typeface="Calibri"/>
            </a:endParaRPr>
          </a:p>
          <a:p>
            <a:pPr algn="l" rtl="0" fontAlgn="base"/>
            <a:endParaRPr lang="en-GB" sz="1800" b="0" i="0" dirty="0">
              <a:solidFill>
                <a:srgbClr val="000000"/>
              </a:solidFill>
              <a:effectLst/>
              <a:highlight>
                <a:srgbClr val="FFFFFF"/>
              </a:highlight>
              <a:latin typeface="Calibri" panose="020F0502020204030204" pitchFamily="34" charset="0"/>
            </a:endParaRPr>
          </a:p>
          <a:p>
            <a:pPr algn="l" rtl="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75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The launch of this Workforce Strategy is really just the beginning. So what happens next and what could good look like?​​</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In social care, where no one body owns all the levers we need to pull to make change happen, coalescing around a shared vision and strategy becomes even more crucial. We all have a role to play – government, regulators, providers, people drawing on social care and all of us who care about quality care. ​​</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​​We have firm commitments from the Steering Group to evolve into the Adult Social Care Workforce Strategy Delivery Board, moving from development and into implementation. Organisations with system leadership roles and levers to pull are ready to play their part and want to do that in partnership with government.​​ The CQC has agreed to support the strategy by using its role and remit to influence key changes.​​</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​​But by far the most powerful single action is for government to work in partnership with the sector and mandate this Strategy. That bold act would lead to long-lasting transformation in the adult social care sector, the likes of which have been talked about for many years. ​​The adult social care sector has galvanised around this Strategy – and that presents an opportunity to reboot the sector’s relationship with the Government if we can all work together in partnership to deliver the Strategy and transform social care.​​</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​By working together, we can build a future where social care offers fulfilling careers, attracts talented individuals, and empowers its workforce to deliver exceptional care. ​​</a:t>
            </a:r>
          </a:p>
          <a:p>
            <a:pPr marL="0" lvl="0" indent="0">
              <a:lnSpc>
                <a:spcPct val="107000"/>
              </a:lnSpc>
              <a:buFont typeface="Arial" panose="020B0604020202020204" pitchFamily="34" charse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1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Over the summer we will keep communication about the strategy alive via blogs and social media working with all partners. </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a:cs typeface="Arial"/>
              </a:rPr>
              <a:t>In Autumn we will be working with stakeholders and partners </a:t>
            </a:r>
            <a:r>
              <a:rPr lang="en-GB" sz="1800" dirty="0">
                <a:solidFill>
                  <a:srgbClr val="000000"/>
                </a:solidFill>
                <a:latin typeface="Arial"/>
                <a:cs typeface="Arial"/>
              </a:rPr>
              <a:t>across </a:t>
            </a:r>
            <a:r>
              <a:rPr lang="en-GB" sz="1800" b="0" i="0" dirty="0">
                <a:solidFill>
                  <a:srgbClr val="000000"/>
                </a:solidFill>
                <a:effectLst/>
                <a:latin typeface="Arial"/>
                <a:cs typeface="Arial"/>
              </a:rPr>
              <a:t>the sector</a:t>
            </a:r>
            <a:r>
              <a:rPr lang="en-GB" sz="1800" dirty="0">
                <a:solidFill>
                  <a:srgbClr val="000000"/>
                </a:solidFill>
                <a:latin typeface="Arial"/>
                <a:cs typeface="Arial"/>
              </a:rPr>
              <a:t> </a:t>
            </a:r>
            <a:r>
              <a:rPr lang="en-GB" sz="1800" b="0" i="0" dirty="0">
                <a:solidFill>
                  <a:srgbClr val="000000"/>
                </a:solidFill>
                <a:effectLst/>
                <a:latin typeface="Arial"/>
                <a:cs typeface="Arial"/>
              </a:rPr>
              <a:t>to kick off delivery and implementation of the strategy. This will start with a series of virtual events, one for each region and some that are national themed events.</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a:cs typeface="Arial"/>
              </a:rPr>
              <a:t>At Skills for Care we are developing some resources to support people with implementing the strategy recommendations, including revising the Core and Mandatory Training list which will be simplified.</a:t>
            </a:r>
            <a:r>
              <a:rPr lang="en-GB" sz="1800" dirty="0">
                <a:solidFill>
                  <a:srgbClr val="000000"/>
                </a:solidFill>
                <a:latin typeface="Arial"/>
                <a:cs typeface="Arial"/>
              </a:rPr>
              <a:t> As the strategy will be launched as a website, this won't be static and will be owned by the whole sector, so a place for sharing all related resources and case studies. </a:t>
            </a:r>
            <a:endParaRPr lang="en-GB" sz="1800" b="0" i="0" dirty="0">
              <a:solidFill>
                <a:srgbClr val="000000"/>
              </a:solidFill>
              <a:effectLst/>
              <a:latin typeface="Arial" panose="020B0604020202020204" pitchFamily="34" charset="0"/>
              <a:cs typeface="Arial"/>
            </a:endParaRP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Crucially the Steering Group will stay together and continue to meet, and as I mentioned before they will evolve into the Workforce Strategy Delivery Board (WSDB).</a:t>
            </a:r>
          </a:p>
          <a:p>
            <a:endParaRPr lang="en-GB" sz="1800"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We all have a role to play in implementation, monitoring and influencing – so will need to continue to work with the new Government and officials to push to mandate the strategy together. We want Government and political support for the Strategy – but we will press ahead with implementation regardless, as the sector needs this Strategy.</a:t>
            </a:r>
            <a:endParaRPr lang="en-GB" sz="1800" b="1" i="0" dirty="0">
              <a:solidFill>
                <a:srgbClr val="000000"/>
              </a:solidFill>
              <a:effectLst/>
              <a:latin typeface="Arial" panose="020B0604020202020204" pitchFamily="34" charset="0"/>
            </a:endParaRPr>
          </a:p>
          <a:p>
            <a:endParaRPr lang="en-GB" sz="1800" b="1"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1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So that’s a summary of what’s in this historic new Workforce Strategy for adult social care.</a:t>
            </a:r>
          </a:p>
          <a:p>
            <a:pPr marL="0" lvl="0" indent="0">
              <a:lnSpc>
                <a:spcPct val="107000"/>
              </a:lnSpc>
              <a:buFont typeface="Arial" panose="020B0604020202020204" pitchFamily="34" charse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We’ve only really scratched the surface, so I hope you’ll want to read the whole Strategy. You can find it by scanning the QR code that’s on the screen right now – or you can go straight to A S C workforce strategy dot co dot UK.</a:t>
            </a:r>
          </a:p>
          <a:p>
            <a:pPr marL="0" lvl="0" indent="0">
              <a:lnSpc>
                <a:spcPct val="107000"/>
              </a:lnSpc>
              <a:buFont typeface="Arial" panose="020B0604020202020204" pitchFamily="34" charse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Arial" panose="020B0604020202020204" pitchFamily="34" charset="0"/>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Thank you.</a:t>
            </a:r>
          </a:p>
          <a:p>
            <a:pPr marL="0" lvl="0" indent="0">
              <a:lnSpc>
                <a:spcPct val="107000"/>
              </a:lnSpc>
              <a:buFont typeface="Arial" panose="020B0604020202020204" pitchFamily="34" charse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DDC71A-9620-4A95-B929-DC5631681A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17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2964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4118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05460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293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359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SA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01725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SA content">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E3722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768" y="0"/>
            <a:ext cx="1415232" cy="2115239"/>
          </a:xfrm>
          <a:prstGeom prst="rect">
            <a:avLst/>
          </a:prstGeom>
        </p:spPr>
      </p:pic>
    </p:spTree>
    <p:extLst>
      <p:ext uri="{BB962C8B-B14F-4D97-AF65-F5344CB8AC3E}">
        <p14:creationId xmlns:p14="http://schemas.microsoft.com/office/powerpoint/2010/main" val="392502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CA9D-F8FA-5F37-E733-34BCB63460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E83785-22D5-9E91-4C25-8E0A4B4B6F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C1F2DE-56F6-07FD-817C-E7FFE3ACD900}"/>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2B1CEB9E-B09B-FC3C-4ADC-0461E619A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EFD50-ED54-A0A0-3FD9-4060998B2F0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19586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6A2-FA26-5818-0AFB-0ADE29BA4C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640895-24D8-4691-9B90-8269AAB4A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0D220-D4BE-C1BB-9E8C-E399890EB61A}"/>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989088C2-D6DC-C6AB-53D2-109FE239B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C5FC7-CEC8-0E00-7F93-BB7E07743E22}"/>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62898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32F-AC35-C1B7-0AE4-EF28D6F5E5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E1DD6E-0CC9-3B64-5956-0A49DBEED9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1D302-3288-48C6-63F9-12FA9313226A}"/>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5017D643-EF7A-D8F4-9F00-66157E3C9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4215D-E12B-A425-EBFD-44F6DFBBBDA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57065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18DA-0E50-D487-135B-5E8D467D6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C89829-3B27-0323-CAA9-BCE6D516D7F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835BB2-D29B-9EEF-3A18-BD7A30EA6F6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E2FA97-1649-9C36-5803-23F288466879}"/>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6" name="Footer Placeholder 5">
            <a:extLst>
              <a:ext uri="{FF2B5EF4-FFF2-40B4-BE49-F238E27FC236}">
                <a16:creationId xmlns:a16="http://schemas.microsoft.com/office/drawing/2014/main" id="{4AA2895C-F910-DF6A-CA8F-8F9B05230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671F61-121C-A1AC-7978-4A78C6745DF4}"/>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90172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25219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BE94-7DCD-25F8-6703-ACC45E9BD2C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AD7DB4-0417-793D-FD4B-5238FB2CEB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565DB-3E23-8104-167E-B5D7F68E8C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12A0E9-AABB-AA37-3E05-FD5308CD2A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F3452-372B-FB31-76B8-737AD58E28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6F8FEB-D2C8-8CA6-8950-439C9B0ADCA8}"/>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8" name="Footer Placeholder 7">
            <a:extLst>
              <a:ext uri="{FF2B5EF4-FFF2-40B4-BE49-F238E27FC236}">
                <a16:creationId xmlns:a16="http://schemas.microsoft.com/office/drawing/2014/main" id="{EBCDABE5-7A59-1BD9-A286-A214BB23E7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8F1C6-3B37-D99B-D0B3-C1F946FDE97C}"/>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42079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A92-ACAC-2296-C9C1-4DC125A4E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AF1B73-D07C-5511-2351-AA8AEAD40E4E}"/>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4" name="Footer Placeholder 3">
            <a:extLst>
              <a:ext uri="{FF2B5EF4-FFF2-40B4-BE49-F238E27FC236}">
                <a16:creationId xmlns:a16="http://schemas.microsoft.com/office/drawing/2014/main" id="{887CC796-D63F-BBC8-6C7C-42F0FDDB78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C5D949-6EE8-1CFB-9A7F-CDD5A9FA3EE3}"/>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78803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ECFA4-DB69-C2E3-A255-31D975E58978}"/>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3" name="Footer Placeholder 2">
            <a:extLst>
              <a:ext uri="{FF2B5EF4-FFF2-40B4-BE49-F238E27FC236}">
                <a16:creationId xmlns:a16="http://schemas.microsoft.com/office/drawing/2014/main" id="{97EDD531-A51B-45E3-2915-9E13F65EF2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60A8D6-C60A-5B16-3C58-6732C7BDAAF0}"/>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02406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6A75-C4D6-2F6F-E71A-031571A2B8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B514E3-F010-306C-7904-DBF87E0DE7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2859AD-71EE-DDF2-B5C9-95BD19DDDD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3EB010-28B8-A434-B625-3AB19D783767}"/>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6" name="Footer Placeholder 5">
            <a:extLst>
              <a:ext uri="{FF2B5EF4-FFF2-40B4-BE49-F238E27FC236}">
                <a16:creationId xmlns:a16="http://schemas.microsoft.com/office/drawing/2014/main" id="{71D78AA9-B015-9F8F-39E4-C46817916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B6D418-CAA6-679A-F9FB-44E1F82A32DB}"/>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84577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6698-2C3C-9980-3793-9282257097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4A99A8-0E91-DD90-AEAB-0DF3FB8671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3318EBB-F1C6-8794-C31E-5408354DF9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32C453-D92F-8E88-6F70-4EB93A059044}"/>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6" name="Footer Placeholder 5">
            <a:extLst>
              <a:ext uri="{FF2B5EF4-FFF2-40B4-BE49-F238E27FC236}">
                <a16:creationId xmlns:a16="http://schemas.microsoft.com/office/drawing/2014/main" id="{A89B7154-23E8-D005-25AA-3A5B5DAC35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657A85-1993-3753-2FB5-C04E7FCEF058}"/>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329462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C1FD-1D20-8364-CA84-8853AA6E6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3DAC3E-FEA0-5A60-ACE4-AEBF17B02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65133-8005-9C78-CAA8-026E2EA2C3FD}"/>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A490E136-A32C-E5A2-2419-040E71B92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9EE73-D2A8-64E3-5373-14BB14213975}"/>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359028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26844-EC98-30A0-E55A-B878FED4770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1C69F-6672-9DD8-8119-D07B6736DEC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8FFE4-A4FD-6FE1-7EC6-05D475898EFB}"/>
              </a:ext>
            </a:extLst>
          </p:cNvPr>
          <p:cNvSpPr>
            <a:spLocks noGrp="1"/>
          </p:cNvSpPr>
          <p:nvPr>
            <p:ph type="dt" sz="half" idx="10"/>
          </p:nvPr>
        </p:nvSpPr>
        <p:spPr/>
        <p:txBody>
          <a:body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E97E06DE-E915-F6FB-9F21-53A0EA289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255E1A-74EB-13C7-4783-57C3052D0069}"/>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459344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715518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23520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4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492787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480511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3518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1395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556523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958876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862626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82768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30934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157" y="2690258"/>
            <a:ext cx="7776449" cy="311624"/>
          </a:xfrm>
          <a:prstGeom prst="rect">
            <a:avLst/>
          </a:prstGeom>
        </p:spPr>
        <p:txBody>
          <a:bodyPr wrap="square" lIns="0" tIns="0" rIns="0" bIns="0">
            <a:spAutoFit/>
          </a:bodyPr>
          <a:lstStyle>
            <a:lvl1pPr>
              <a:defRPr sz="2250" b="1" i="0">
                <a:solidFill>
                  <a:schemeClr val="bg1"/>
                </a:solidFill>
                <a:latin typeface="HelveticaNeueLTStd-Bd"/>
                <a:cs typeface="HelveticaNeueLTStd-Bd"/>
              </a:defRPr>
            </a:lvl1pPr>
          </a:lstStyle>
          <a:p>
            <a:endParaRPr/>
          </a:p>
        </p:txBody>
      </p:sp>
      <p:sp>
        <p:nvSpPr>
          <p:cNvPr id="3" name="Holder 3"/>
          <p:cNvSpPr>
            <a:spLocks noGrp="1"/>
          </p:cNvSpPr>
          <p:nvPr>
            <p:ph type="subTitle" idx="4"/>
          </p:nvPr>
        </p:nvSpPr>
        <p:spPr>
          <a:xfrm>
            <a:off x="1372314" y="3840480"/>
            <a:ext cx="6404134" cy="29084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1741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5195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391863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05012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92850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25815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211759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49322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280411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39428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04867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11289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6183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60045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011625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266591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13317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845" y="6450512"/>
            <a:ext cx="6848961"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6497364" y="6450512"/>
            <a:ext cx="2646636"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323959"/>
            <a:ext cx="1114333"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371475" y="1286176"/>
            <a:ext cx="6623447" cy="1109131"/>
          </a:xfrm>
          <a:prstGeom prst="rect">
            <a:avLst/>
          </a:prstGeom>
        </p:spPr>
        <p:txBody>
          <a:bodyPr/>
          <a:lstStyle>
            <a:lvl1pPr>
              <a:defRPr sz="2100" b="1">
                <a:solidFill>
                  <a:srgbClr val="008F9C"/>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371475" y="355314"/>
            <a:ext cx="6680597" cy="703263"/>
          </a:xfrm>
          <a:prstGeom prst="rect">
            <a:avLst/>
          </a:prstGeom>
        </p:spPr>
        <p:txBody>
          <a:bodyPr/>
          <a:lstStyle>
            <a:lvl1pPr>
              <a:defRPr sz="27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371475" y="2667000"/>
            <a:ext cx="6623447" cy="3377228"/>
          </a:xfrm>
          <a:prstGeom prst="rect">
            <a:avLst/>
          </a:prstGeom>
        </p:spPr>
        <p:txBody>
          <a:bodyPr/>
          <a:lstStyle>
            <a:lvl1pPr>
              <a:defRPr sz="1500" b="0">
                <a:solidFill>
                  <a:schemeClr val="tx1"/>
                </a:solidFill>
                <a:latin typeface="Arial" panose="020B0604020202020204" pitchFamily="34" charset="0"/>
                <a:cs typeface="Arial" panose="020B0604020202020204" pitchFamily="34" charset="0"/>
              </a:defRPr>
            </a:lvl1pPr>
            <a:lvl2pPr marL="557213" indent="-214313">
              <a:buClr>
                <a:srgbClr val="0040BB"/>
              </a:buClr>
              <a:buFont typeface="Wingdings" pitchFamily="2" charset="2"/>
              <a:buChar char="§"/>
              <a:defRPr sz="135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342900" y="6450513"/>
            <a:ext cx="3886200" cy="407488"/>
          </a:xfrm>
          <a:prstGeom prst="rect">
            <a:avLst/>
          </a:prstGeom>
        </p:spPr>
        <p:txBody>
          <a:bodyPr anchor="ctr"/>
          <a:lstStyle>
            <a:lvl1pPr>
              <a:defRPr sz="825">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685849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845" y="6450512"/>
            <a:ext cx="6848961"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6497364" y="6450512"/>
            <a:ext cx="2646636"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342900" y="6450513"/>
            <a:ext cx="3886200" cy="407488"/>
          </a:xfrm>
          <a:prstGeom prst="rect">
            <a:avLst/>
          </a:prstGeom>
        </p:spPr>
        <p:txBody>
          <a:bodyPr anchor="ctr"/>
          <a:lstStyle>
            <a:lvl1pPr>
              <a:defRPr sz="825">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323959"/>
            <a:ext cx="1114333"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371475" y="1286176"/>
            <a:ext cx="6623447" cy="1109131"/>
          </a:xfrm>
          <a:prstGeom prst="rect">
            <a:avLst/>
          </a:prstGeom>
        </p:spPr>
        <p:txBody>
          <a:bodyPr/>
          <a:lstStyle>
            <a:lvl1pPr>
              <a:defRPr sz="2100" b="1">
                <a:solidFill>
                  <a:srgbClr val="008F9C"/>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371475" y="355314"/>
            <a:ext cx="6680597" cy="703263"/>
          </a:xfrm>
          <a:prstGeom prst="rect">
            <a:avLst/>
          </a:prstGeom>
        </p:spPr>
        <p:txBody>
          <a:bodyPr/>
          <a:lstStyle>
            <a:lvl1pPr>
              <a:defRPr sz="27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371475" y="2667000"/>
            <a:ext cx="6623447" cy="3377228"/>
          </a:xfrm>
          <a:prstGeom prst="rect">
            <a:avLst/>
          </a:prstGeom>
        </p:spPr>
        <p:txBody>
          <a:bodyPr/>
          <a:lstStyle>
            <a:lvl1pPr>
              <a:defRPr sz="1500" b="0">
                <a:solidFill>
                  <a:schemeClr val="tx1"/>
                </a:solidFill>
                <a:latin typeface="Arial" panose="020B0604020202020204" pitchFamily="34" charset="0"/>
                <a:cs typeface="Arial" panose="020B0604020202020204" pitchFamily="34" charset="0"/>
              </a:defRPr>
            </a:lvl1pPr>
            <a:lvl2pPr marL="557213" indent="-214313">
              <a:buClr>
                <a:srgbClr val="0040BB"/>
              </a:buClr>
              <a:buFont typeface="Wingdings" pitchFamily="2" charset="2"/>
              <a:buChar char="§"/>
              <a:defRPr sz="135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Tree>
    <p:extLst>
      <p:ext uri="{BB962C8B-B14F-4D97-AF65-F5344CB8AC3E}">
        <p14:creationId xmlns:p14="http://schemas.microsoft.com/office/powerpoint/2010/main" val="2780635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845" y="6450512"/>
            <a:ext cx="6848961"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6497364" y="6450512"/>
            <a:ext cx="2646636"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323959"/>
            <a:ext cx="1114333"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371475" y="1286176"/>
            <a:ext cx="6623447" cy="1109131"/>
          </a:xfrm>
          <a:prstGeom prst="rect">
            <a:avLst/>
          </a:prstGeom>
        </p:spPr>
        <p:txBody>
          <a:bodyPr/>
          <a:lstStyle>
            <a:lvl1pPr>
              <a:defRPr sz="2100" b="1">
                <a:solidFill>
                  <a:srgbClr val="008F9C"/>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371475" y="355314"/>
            <a:ext cx="6680597" cy="703263"/>
          </a:xfrm>
          <a:prstGeom prst="rect">
            <a:avLst/>
          </a:prstGeom>
        </p:spPr>
        <p:txBody>
          <a:bodyPr/>
          <a:lstStyle>
            <a:lvl1pPr>
              <a:defRPr sz="27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371475" y="2667000"/>
            <a:ext cx="6623447" cy="3377228"/>
          </a:xfrm>
          <a:prstGeom prst="rect">
            <a:avLst/>
          </a:prstGeom>
        </p:spPr>
        <p:txBody>
          <a:bodyPr/>
          <a:lstStyle>
            <a:lvl1pPr>
              <a:defRPr sz="1500" b="0">
                <a:solidFill>
                  <a:schemeClr val="tx1"/>
                </a:solidFill>
                <a:latin typeface="Arial" panose="020B0604020202020204" pitchFamily="34" charset="0"/>
                <a:cs typeface="Arial" panose="020B0604020202020204" pitchFamily="34" charset="0"/>
              </a:defRPr>
            </a:lvl1pPr>
            <a:lvl2pPr marL="557213" indent="-214313">
              <a:buClr>
                <a:srgbClr val="0040BB"/>
              </a:buClr>
              <a:buFont typeface="Wingdings" pitchFamily="2" charset="2"/>
              <a:buChar char="§"/>
              <a:defRPr sz="135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342900" y="6450513"/>
            <a:ext cx="3886200" cy="407488"/>
          </a:xfrm>
          <a:prstGeom prst="rect">
            <a:avLst/>
          </a:prstGeom>
        </p:spPr>
        <p:txBody>
          <a:bodyPr anchor="ctr"/>
          <a:lstStyle>
            <a:lvl1pPr>
              <a:defRPr sz="825">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919462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7364155" y="4110987"/>
            <a:ext cx="1783629"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7613609" y="2667424"/>
            <a:ext cx="1535205"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845" y="6450512"/>
            <a:ext cx="6848961"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6497364" y="6450512"/>
            <a:ext cx="2646636"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371475" y="1286176"/>
            <a:ext cx="6623447" cy="1109131"/>
          </a:xfrm>
          <a:prstGeom prst="rect">
            <a:avLst/>
          </a:prstGeom>
        </p:spPr>
        <p:txBody>
          <a:bodyPr/>
          <a:lstStyle>
            <a:lvl1pPr>
              <a:defRPr sz="2100" b="1">
                <a:solidFill>
                  <a:srgbClr val="008F9C"/>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371475" y="355314"/>
            <a:ext cx="6680597" cy="703263"/>
          </a:xfrm>
          <a:prstGeom prst="rect">
            <a:avLst/>
          </a:prstGeom>
        </p:spPr>
        <p:txBody>
          <a:bodyPr/>
          <a:lstStyle>
            <a:lvl1pPr>
              <a:defRPr sz="27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371475" y="2667000"/>
            <a:ext cx="6623447" cy="3377228"/>
          </a:xfrm>
          <a:prstGeom prst="rect">
            <a:avLst/>
          </a:prstGeom>
        </p:spPr>
        <p:txBody>
          <a:bodyPr/>
          <a:lstStyle>
            <a:lvl1pPr>
              <a:defRPr sz="1500" b="0">
                <a:solidFill>
                  <a:schemeClr val="tx1"/>
                </a:solidFill>
                <a:latin typeface="Arial" panose="020B0604020202020204" pitchFamily="34" charset="0"/>
                <a:cs typeface="Arial" panose="020B0604020202020204" pitchFamily="34" charset="0"/>
              </a:defRPr>
            </a:lvl1pPr>
            <a:lvl2pPr marL="557213" indent="-214313">
              <a:buClr>
                <a:srgbClr val="0040BB"/>
              </a:buClr>
              <a:buFont typeface="Wingdings" pitchFamily="2" charset="2"/>
              <a:buChar char="§"/>
              <a:defRPr sz="135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342900" y="6450513"/>
            <a:ext cx="3886200" cy="407488"/>
          </a:xfrm>
          <a:prstGeom prst="rect">
            <a:avLst/>
          </a:prstGeom>
        </p:spPr>
        <p:txBody>
          <a:bodyPr anchor="ctr"/>
          <a:lstStyle>
            <a:lvl1pPr>
              <a:defRPr sz="825">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704097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7023237" y="2667001"/>
            <a:ext cx="2120764"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7611793" y="4114586"/>
            <a:ext cx="1532207"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845" y="6450512"/>
            <a:ext cx="6848961"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6497364" y="6450512"/>
            <a:ext cx="2646636"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323959"/>
            <a:ext cx="1114333"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371475" y="1286176"/>
            <a:ext cx="6623447" cy="1109131"/>
          </a:xfrm>
          <a:prstGeom prst="rect">
            <a:avLst/>
          </a:prstGeom>
        </p:spPr>
        <p:txBody>
          <a:bodyPr/>
          <a:lstStyle>
            <a:lvl1pPr>
              <a:defRPr sz="2100" b="1">
                <a:solidFill>
                  <a:srgbClr val="008F9C"/>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371475" y="355314"/>
            <a:ext cx="6680597" cy="703263"/>
          </a:xfrm>
          <a:prstGeom prst="rect">
            <a:avLst/>
          </a:prstGeom>
        </p:spPr>
        <p:txBody>
          <a:bodyPr/>
          <a:lstStyle>
            <a:lvl1pPr>
              <a:defRPr sz="27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371475" y="2667000"/>
            <a:ext cx="6623447" cy="3377228"/>
          </a:xfrm>
          <a:prstGeom prst="rect">
            <a:avLst/>
          </a:prstGeom>
        </p:spPr>
        <p:txBody>
          <a:bodyPr/>
          <a:lstStyle>
            <a:lvl1pPr>
              <a:defRPr sz="1500" b="0">
                <a:solidFill>
                  <a:schemeClr val="tx1"/>
                </a:solidFill>
                <a:latin typeface="Arial" panose="020B0604020202020204" pitchFamily="34" charset="0"/>
                <a:cs typeface="Arial" panose="020B0604020202020204" pitchFamily="34" charset="0"/>
              </a:defRPr>
            </a:lvl1pPr>
            <a:lvl2pPr marL="557213" indent="-214313">
              <a:buClr>
                <a:srgbClr val="0040BB"/>
              </a:buClr>
              <a:buFont typeface="Wingdings" pitchFamily="2" charset="2"/>
              <a:buChar char="§"/>
              <a:defRPr sz="135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342900" y="6450513"/>
            <a:ext cx="3886200" cy="407488"/>
          </a:xfrm>
          <a:prstGeom prst="rect">
            <a:avLst/>
          </a:prstGeom>
        </p:spPr>
        <p:txBody>
          <a:bodyPr anchor="ctr"/>
          <a:lstStyle>
            <a:lvl1pPr>
              <a:defRPr sz="825">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24975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36748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2362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047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81870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7.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1.png"/><Relationship Id="rId5" Type="http://schemas.openxmlformats.org/officeDocument/2006/relationships/theme" Target="../theme/theme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7706575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9" r:id="rId6"/>
    <p:sldLayoutId id="214748380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3120901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450315550"/>
      </p:ext>
    </p:extLst>
  </p:cSld>
  <p:clrMap bg1="lt1" tx1="dk1" bg2="lt2" tx2="dk2" accent1="accent1" accent2="accent2" accent3="accent3" accent4="accent4" accent5="accent5" accent6="accent6" hlink="hlink" folHlink="folHlink"/>
  <p:sldLayoutIdLst>
    <p:sldLayoutId id="2147483804" r:id="rId1"/>
    <p:sldLayoutId id="21474838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2F287-3A8A-E615-EA9A-428791F88F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45108A-263F-E4EA-8AE3-F1AE39A64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1ED17-19E2-D577-E998-9ADD5844C6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B466F-90E5-4D00-B13C-06F485F72B4F}" type="datetimeFigureOut">
              <a:rPr lang="en-GB" smtClean="0"/>
              <a:t>10/10/2024</a:t>
            </a:fld>
            <a:endParaRPr lang="en-GB"/>
          </a:p>
        </p:txBody>
      </p:sp>
      <p:sp>
        <p:nvSpPr>
          <p:cNvPr id="5" name="Footer Placeholder 4">
            <a:extLst>
              <a:ext uri="{FF2B5EF4-FFF2-40B4-BE49-F238E27FC236}">
                <a16:creationId xmlns:a16="http://schemas.microsoft.com/office/drawing/2014/main" id="{F99E9E2C-393D-0BCE-0AAC-CE9B20F57E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7616D4-3021-1B7D-C831-8DD1284C2B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CE52-950D-4BD6-AEF0-0C6B2ED692BB}" type="slidenum">
              <a:rPr lang="en-GB" smtClean="0"/>
              <a:t>‹#›</a:t>
            </a:fld>
            <a:endParaRPr lang="en-GB"/>
          </a:p>
        </p:txBody>
      </p:sp>
    </p:spTree>
    <p:extLst>
      <p:ext uri="{BB962C8B-B14F-4D97-AF65-F5344CB8AC3E}">
        <p14:creationId xmlns:p14="http://schemas.microsoft.com/office/powerpoint/2010/main" val="80918044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10/10/2024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03503846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87538231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D1C14C-A143-42F5-B247-D0E800131009}" type="datetimeFigureOut">
              <a:rPr lang="en-US" smtClean="0"/>
              <a:t>10/10/2024</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268075153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5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2400" y="323959"/>
            <a:ext cx="1114333" cy="703373"/>
          </a:xfrm>
          <a:prstGeom prst="rect">
            <a:avLst/>
          </a:prstGeom>
        </p:spPr>
      </p:pic>
    </p:spTree>
    <p:extLst>
      <p:ext uri="{BB962C8B-B14F-4D97-AF65-F5344CB8AC3E}">
        <p14:creationId xmlns:p14="http://schemas.microsoft.com/office/powerpoint/2010/main" val="25177492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6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adult-social-care-learning-and-development-support-scheme" TargetMode="Externa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IntroductoryModulesForManagers" TargetMode="External"/><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www.skillsforcare.org.uk/CareCertificateQual" TargetMode="Externa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5C5_E0723B38.xml"/><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70.png"/><Relationship Id="rId5" Type="http://schemas.openxmlformats.org/officeDocument/2006/relationships/hyperlink" Target="http://www.skillsforcare.org.uk/membership" TargetMode="External"/><Relationship Id="rId4" Type="http://schemas.openxmlformats.org/officeDocument/2006/relationships/hyperlink" Target="https://bookshop.skillsforcare.org.uk/Product/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events.skillsforcare.org.uk/skillsforcare/frontend/reg/thome.csp?pageID=640841&amp;eventID=1993&amp;CSPCHD=000001000000AcxY5FvkkexgeOsCN_w5PUGVWyKwTJtsGUnWPB"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2.emf"/></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7.jpe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38.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5.png"/><Relationship Id="rId9" Type="http://schemas.openxmlformats.org/officeDocument/2006/relationships/image" Target="../media/image32.png"/><Relationship Id="rId14"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svg"/><Relationship Id="rId3" Type="http://schemas.openxmlformats.org/officeDocument/2006/relationships/image" Target="../media/image24.jpe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6.png"/><Relationship Id="rId2" Type="http://schemas.openxmlformats.org/officeDocument/2006/relationships/notesSlide" Target="../notesSlides/notesSlide5.xml"/><Relationship Id="rId16" Type="http://schemas.openxmlformats.org/officeDocument/2006/relationships/image" Target="../media/image55.svg"/><Relationship Id="rId1" Type="http://schemas.openxmlformats.org/officeDocument/2006/relationships/slideLayout" Target="../slideLayouts/slideLayout3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25.png"/><Relationship Id="rId9" Type="http://schemas.openxmlformats.org/officeDocument/2006/relationships/image" Target="../media/image48.png"/><Relationship Id="rId14"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26.jpeg"/><Relationship Id="rId7" Type="http://schemas.openxmlformats.org/officeDocument/2006/relationships/image" Target="../media/image36.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38.xml"/><Relationship Id="rId6" Type="http://schemas.openxmlformats.org/officeDocument/2006/relationships/image" Target="../media/image35.svg"/><Relationship Id="rId11" Type="http://schemas.openxmlformats.org/officeDocument/2006/relationships/image" Target="../media/image42.png"/><Relationship Id="rId5" Type="http://schemas.openxmlformats.org/officeDocument/2006/relationships/image" Target="../media/image34.png"/><Relationship Id="rId15" Type="http://schemas.openxmlformats.org/officeDocument/2006/relationships/image" Target="../media/image61.png"/><Relationship Id="rId10" Type="http://schemas.openxmlformats.org/officeDocument/2006/relationships/image" Target="../media/image41.svg"/><Relationship Id="rId19" Type="http://schemas.openxmlformats.org/officeDocument/2006/relationships/image" Target="../media/image65.png"/><Relationship Id="rId4" Type="http://schemas.openxmlformats.org/officeDocument/2006/relationships/image" Target="../media/image25.png"/><Relationship Id="rId9" Type="http://schemas.openxmlformats.org/officeDocument/2006/relationships/image" Target="../media/image40.png"/><Relationship Id="rId14" Type="http://schemas.openxmlformats.org/officeDocument/2006/relationships/image" Target="../media/image60.sv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22.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78" y="415636"/>
            <a:ext cx="6894796" cy="2394799"/>
          </a:xfrm>
        </p:spPr>
        <p:txBody>
          <a:bodyPr/>
          <a:lstStyle/>
          <a:p>
            <a:pPr algn="ctr"/>
            <a:r>
              <a:rPr lang="en-GB" sz="4800" dirty="0"/>
              <a:t>Skills for Care – Lancs forum October 2024</a:t>
            </a:r>
          </a:p>
        </p:txBody>
      </p:sp>
    </p:spTree>
    <p:extLst>
      <p:ext uri="{BB962C8B-B14F-4D97-AF65-F5344CB8AC3E}">
        <p14:creationId xmlns:p14="http://schemas.microsoft.com/office/powerpoint/2010/main" val="147826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in chairs&#10;&#10;Description automatically generated">
            <a:extLst>
              <a:ext uri="{FF2B5EF4-FFF2-40B4-BE49-F238E27FC236}">
                <a16:creationId xmlns:a16="http://schemas.microsoft.com/office/drawing/2014/main" id="{6FC68E63-CE47-C9E9-A89F-A31B2B2A1D67}"/>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l="-144" r="1544" b="16934"/>
          <a:stretch/>
        </p:blipFill>
        <p:spPr>
          <a:xfrm>
            <a:off x="-14288" y="857250"/>
            <a:ext cx="9157335" cy="5143500"/>
          </a:xfrm>
          <a:prstGeom prst="rect">
            <a:avLst/>
          </a:prstGeom>
        </p:spPr>
      </p:pic>
      <p:sp>
        <p:nvSpPr>
          <p:cNvPr id="9" name="TextBox 8">
            <a:extLst>
              <a:ext uri="{FF2B5EF4-FFF2-40B4-BE49-F238E27FC236}">
                <a16:creationId xmlns:a16="http://schemas.microsoft.com/office/drawing/2014/main" id="{42E92B8C-0185-72CB-6626-17B693D1F89B}"/>
              </a:ext>
            </a:extLst>
          </p:cNvPr>
          <p:cNvSpPr txBox="1"/>
          <p:nvPr/>
        </p:nvSpPr>
        <p:spPr>
          <a:xfrm>
            <a:off x="277481" y="1091867"/>
            <a:ext cx="2615738"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GB" sz="2100" b="1">
                <a:solidFill>
                  <a:prstClr val="white"/>
                </a:solidFill>
                <a:latin typeface="Arial" panose="020B0604020202020204" pitchFamily="34" charset="0"/>
                <a:cs typeface="Arial" panose="020B0604020202020204" pitchFamily="34" charset="0"/>
              </a:rPr>
              <a:t>Read the Strategy</a:t>
            </a:r>
          </a:p>
        </p:txBody>
      </p:sp>
      <p:sp>
        <p:nvSpPr>
          <p:cNvPr id="10" name="Rectangle 9">
            <a:extLst>
              <a:ext uri="{FF2B5EF4-FFF2-40B4-BE49-F238E27FC236}">
                <a16:creationId xmlns:a16="http://schemas.microsoft.com/office/drawing/2014/main" id="{AEC36CCB-0421-4A1F-3FD2-AFDBE076420C}"/>
              </a:ext>
            </a:extLst>
          </p:cNvPr>
          <p:cNvSpPr/>
          <p:nvPr/>
        </p:nvSpPr>
        <p:spPr>
          <a:xfrm>
            <a:off x="325041" y="1762128"/>
            <a:ext cx="4036219" cy="3418984"/>
          </a:xfrm>
          <a:prstGeom prst="rect">
            <a:avLst/>
          </a:prstGeom>
          <a:solidFill>
            <a:srgbClr val="FFFFFF">
              <a:alpha val="94902"/>
            </a:srgbClr>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nvGrpSpPr>
          <p:cNvPr id="2" name="Group 1">
            <a:extLst>
              <a:ext uri="{FF2B5EF4-FFF2-40B4-BE49-F238E27FC236}">
                <a16:creationId xmlns:a16="http://schemas.microsoft.com/office/drawing/2014/main" id="{A5EA1C46-74AF-FB3F-45D8-FD58DE8726D8}"/>
              </a:ext>
            </a:extLst>
          </p:cNvPr>
          <p:cNvGrpSpPr/>
          <p:nvPr/>
        </p:nvGrpSpPr>
        <p:grpSpPr>
          <a:xfrm flipH="1">
            <a:off x="-1" y="5457019"/>
            <a:ext cx="9144001" cy="557585"/>
            <a:chOff x="1255000" y="5976816"/>
            <a:chExt cx="14450788" cy="881184"/>
          </a:xfrm>
        </p:grpSpPr>
        <p:pic>
          <p:nvPicPr>
            <p:cNvPr id="3" name="Picture 2">
              <a:extLst>
                <a:ext uri="{FF2B5EF4-FFF2-40B4-BE49-F238E27FC236}">
                  <a16:creationId xmlns:a16="http://schemas.microsoft.com/office/drawing/2014/main" id="{4E8E14EC-CC92-A2C0-AF3E-CD82E10A0949}"/>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6" name="Rectangle 15">
              <a:extLst>
                <a:ext uri="{FF2B5EF4-FFF2-40B4-BE49-F238E27FC236}">
                  <a16:creationId xmlns:a16="http://schemas.microsoft.com/office/drawing/2014/main" id="{F113400E-1631-B81A-97E6-531242A07791}"/>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14" name="object 8">
            <a:extLst>
              <a:ext uri="{FF2B5EF4-FFF2-40B4-BE49-F238E27FC236}">
                <a16:creationId xmlns:a16="http://schemas.microsoft.com/office/drawing/2014/main" id="{A900D2B4-A213-5AC4-6A4F-C06E61C94D39}"/>
              </a:ext>
            </a:extLst>
          </p:cNvPr>
          <p:cNvSpPr txBox="1"/>
          <p:nvPr/>
        </p:nvSpPr>
        <p:spPr>
          <a:xfrm>
            <a:off x="567559" y="4583091"/>
            <a:ext cx="3539359" cy="282129"/>
          </a:xfrm>
          <a:prstGeom prst="rect">
            <a:avLst/>
          </a:prstGeom>
          <a:solidFill>
            <a:srgbClr val="006AB4"/>
          </a:solidFill>
        </p:spPr>
        <p:txBody>
          <a:bodyPr vert="horz" wrap="square" lIns="0" tIns="0" rIns="0" bIns="0" rtlCol="0" anchor="t">
            <a:spAutoFit/>
          </a:bodyPr>
          <a:lstStyle/>
          <a:p>
            <a:pPr marL="50959" algn="ctr" defTabSz="342900" fontAlgn="auto">
              <a:lnSpc>
                <a:spcPts val="2186"/>
              </a:lnSpc>
              <a:spcBef>
                <a:spcPts val="0"/>
              </a:spcBef>
              <a:spcAft>
                <a:spcPts val="0"/>
              </a:spcAft>
            </a:pPr>
            <a:r>
              <a:rPr lang="en-GB" sz="2025" b="1" spc="-8">
                <a:solidFill>
                  <a:srgbClr val="FFFFFF"/>
                </a:solidFill>
                <a:latin typeface="Arial"/>
                <a:cs typeface="Helvetica Neue LT Std 75 Bold"/>
              </a:rPr>
              <a:t>ascworkforcestrategy.co.uk</a:t>
            </a:r>
            <a:endParaRPr lang="en-GB" sz="2025">
              <a:solidFill>
                <a:prstClr val="black"/>
              </a:solidFill>
              <a:latin typeface="Arial"/>
              <a:cs typeface="Helvetica Neue LT Std 75 Bold"/>
            </a:endParaRPr>
          </a:p>
        </p:txBody>
      </p:sp>
      <p:pic>
        <p:nvPicPr>
          <p:cNvPr id="4" name="Picture 3">
            <a:extLst>
              <a:ext uri="{FF2B5EF4-FFF2-40B4-BE49-F238E27FC236}">
                <a16:creationId xmlns:a16="http://schemas.microsoft.com/office/drawing/2014/main" id="{8AA283C2-2844-5BE5-8B33-651CECDE8AE1}"/>
              </a:ext>
            </a:extLst>
          </p:cNvPr>
          <p:cNvPicPr>
            <a:picLocks noChangeAspect="1"/>
          </p:cNvPicPr>
          <p:nvPr/>
        </p:nvPicPr>
        <p:blipFill>
          <a:blip r:embed="rId5"/>
          <a:stretch>
            <a:fillRect/>
          </a:stretch>
        </p:blipFill>
        <p:spPr>
          <a:xfrm>
            <a:off x="950051" y="1794865"/>
            <a:ext cx="2774373" cy="2774373"/>
          </a:xfrm>
          <a:prstGeom prst="rect">
            <a:avLst/>
          </a:prstGeom>
        </p:spPr>
      </p:pic>
    </p:spTree>
    <p:extLst>
      <p:ext uri="{BB962C8B-B14F-4D97-AF65-F5344CB8AC3E}">
        <p14:creationId xmlns:p14="http://schemas.microsoft.com/office/powerpoint/2010/main" val="4169469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6D02D-1F95-82B0-DB76-C693B728309A}"/>
              </a:ext>
            </a:extLst>
          </p:cNvPr>
          <p:cNvSpPr>
            <a:spLocks noGrp="1"/>
          </p:cNvSpPr>
          <p:nvPr>
            <p:ph type="body" sz="quarter" idx="11"/>
          </p:nvPr>
        </p:nvSpPr>
        <p:spPr>
          <a:xfrm>
            <a:off x="371475" y="2140117"/>
            <a:ext cx="6623447" cy="596330"/>
          </a:xfrm>
        </p:spPr>
        <p:txBody>
          <a:bodyPr/>
          <a:lstStyle/>
          <a:p>
            <a:r>
              <a:rPr lang="en-GB" dirty="0"/>
              <a:t>The DHSC has launched the learning and development support programme for the financial year 2024 to 2025.</a:t>
            </a:r>
          </a:p>
          <a:p>
            <a:endParaRPr lang="en-GB" dirty="0"/>
          </a:p>
        </p:txBody>
      </p:sp>
      <p:sp>
        <p:nvSpPr>
          <p:cNvPr id="3" name="Text Placeholder 2">
            <a:extLst>
              <a:ext uri="{FF2B5EF4-FFF2-40B4-BE49-F238E27FC236}">
                <a16:creationId xmlns:a16="http://schemas.microsoft.com/office/drawing/2014/main" id="{F845B0B3-CC2A-8DFE-3624-6D0F9918CF07}"/>
              </a:ext>
            </a:extLst>
          </p:cNvPr>
          <p:cNvSpPr>
            <a:spLocks noGrp="1"/>
          </p:cNvSpPr>
          <p:nvPr>
            <p:ph type="body" sz="quarter" idx="12"/>
          </p:nvPr>
        </p:nvSpPr>
        <p:spPr>
          <a:xfrm>
            <a:off x="371475" y="1123735"/>
            <a:ext cx="6639284" cy="933694"/>
          </a:xfrm>
        </p:spPr>
        <p:txBody>
          <a:bodyPr/>
          <a:lstStyle/>
          <a:p>
            <a:r>
              <a:rPr lang="en-GB" dirty="0"/>
              <a:t>Adult Social Care Learning and Development Support Scheme (LDSS)</a:t>
            </a:r>
          </a:p>
        </p:txBody>
      </p:sp>
      <p:sp>
        <p:nvSpPr>
          <p:cNvPr id="4" name="Text Placeholder 3">
            <a:extLst>
              <a:ext uri="{FF2B5EF4-FFF2-40B4-BE49-F238E27FC236}">
                <a16:creationId xmlns:a16="http://schemas.microsoft.com/office/drawing/2014/main" id="{6E4080A3-426C-3ECB-B32D-BBA5519017B0}"/>
              </a:ext>
            </a:extLst>
          </p:cNvPr>
          <p:cNvSpPr>
            <a:spLocks noGrp="1"/>
          </p:cNvSpPr>
          <p:nvPr>
            <p:ph type="body" sz="quarter" idx="13"/>
          </p:nvPr>
        </p:nvSpPr>
        <p:spPr>
          <a:xfrm>
            <a:off x="371475" y="3343275"/>
            <a:ext cx="6623447" cy="2190021"/>
          </a:xfrm>
        </p:spPr>
        <p:txBody>
          <a:bodyPr lIns="68580" tIns="34290" rIns="68580" bIns="34290" anchor="t"/>
          <a:lstStyle/>
          <a:p>
            <a:r>
              <a:rPr lang="en-GB" b="1" dirty="0"/>
              <a:t>Information on the scheme includes:</a:t>
            </a:r>
          </a:p>
          <a:p>
            <a:pPr marL="257175" indent="-257175">
              <a:buFont typeface="Wingdings" panose="05000000000000000000" pitchFamily="2" charset="2"/>
              <a:buChar char="§"/>
            </a:pPr>
            <a:r>
              <a:rPr lang="en-GB" dirty="0">
                <a:latin typeface="Arial"/>
                <a:cs typeface="Arial"/>
              </a:rPr>
              <a:t>guidance on eligibility and the process which includes completing an expression of interest to gain access to the online claims service</a:t>
            </a:r>
          </a:p>
          <a:p>
            <a:pPr marL="257175" indent="-257175">
              <a:buFont typeface="Wingdings" panose="05000000000000000000" pitchFamily="2" charset="2"/>
              <a:buChar char="§"/>
            </a:pPr>
            <a:r>
              <a:rPr lang="en-GB" dirty="0"/>
              <a:t>FAQs</a:t>
            </a:r>
          </a:p>
          <a:p>
            <a:pPr marL="257175" indent="-257175">
              <a:buFont typeface="Wingdings" panose="05000000000000000000" pitchFamily="2" charset="2"/>
              <a:buChar char="§"/>
            </a:pPr>
            <a:r>
              <a:rPr lang="en-GB" dirty="0">
                <a:latin typeface="Arial"/>
                <a:cs typeface="Arial"/>
              </a:rPr>
              <a:t>Eligible training courses and qualifications list can be found on the </a:t>
            </a:r>
            <a:r>
              <a:rPr lang="en-GB" b="1" dirty="0">
                <a:latin typeface="Arial"/>
                <a:cs typeface="Arial"/>
                <a:hlinkClick r:id="rId3"/>
              </a:rPr>
              <a:t>DHSC web page</a:t>
            </a:r>
            <a:endParaRPr lang="en-GB" b="1" dirty="0"/>
          </a:p>
        </p:txBody>
      </p:sp>
    </p:spTree>
    <p:extLst>
      <p:ext uri="{BB962C8B-B14F-4D97-AF65-F5344CB8AC3E}">
        <p14:creationId xmlns:p14="http://schemas.microsoft.com/office/powerpoint/2010/main" val="207498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8E53-E97D-AB6E-81E9-64C7D79656EF}"/>
              </a:ext>
            </a:extLst>
          </p:cNvPr>
          <p:cNvSpPr>
            <a:spLocks noGrp="1"/>
          </p:cNvSpPr>
          <p:nvPr>
            <p:ph type="body" sz="quarter" idx="11"/>
          </p:nvPr>
        </p:nvSpPr>
        <p:spPr>
          <a:xfrm>
            <a:off x="349909" y="1821883"/>
            <a:ext cx="7238078" cy="831848"/>
          </a:xfrm>
        </p:spPr>
        <p:txBody>
          <a:bodyPr lIns="68580" tIns="34290" rIns="68580" bIns="34290" anchor="t"/>
          <a:lstStyle/>
          <a:p>
            <a:pPr algn="l"/>
            <a:r>
              <a:rPr lang="en-US" dirty="0"/>
              <a:t>11 eLearning modules to develop skills in leadership, succession planning and developing future talent</a:t>
            </a:r>
          </a:p>
          <a:p>
            <a:endParaRPr lang="en-US" dirty="0"/>
          </a:p>
        </p:txBody>
      </p:sp>
      <p:sp>
        <p:nvSpPr>
          <p:cNvPr id="3" name="Text Placeholder 2">
            <a:extLst>
              <a:ext uri="{FF2B5EF4-FFF2-40B4-BE49-F238E27FC236}">
                <a16:creationId xmlns:a16="http://schemas.microsoft.com/office/drawing/2014/main" id="{38A142AA-7D20-F74C-BE22-16A3CB2D8297}"/>
              </a:ext>
            </a:extLst>
          </p:cNvPr>
          <p:cNvSpPr>
            <a:spLocks noGrp="1"/>
          </p:cNvSpPr>
          <p:nvPr>
            <p:ph type="body" sz="quarter" idx="12"/>
          </p:nvPr>
        </p:nvSpPr>
        <p:spPr/>
        <p:txBody>
          <a:bodyPr lIns="68580" tIns="34290" rIns="68580" bIns="34290" anchor="t"/>
          <a:lstStyle/>
          <a:p>
            <a:r>
              <a:rPr lang="en-US" dirty="0"/>
              <a:t>Introductory modules for managers</a:t>
            </a:r>
          </a:p>
        </p:txBody>
      </p:sp>
      <p:sp>
        <p:nvSpPr>
          <p:cNvPr id="4" name="Text Placeholder 3">
            <a:extLst>
              <a:ext uri="{FF2B5EF4-FFF2-40B4-BE49-F238E27FC236}">
                <a16:creationId xmlns:a16="http://schemas.microsoft.com/office/drawing/2014/main" id="{34E89C45-AD3F-77D9-FA6B-E356CD34A5C3}"/>
              </a:ext>
            </a:extLst>
          </p:cNvPr>
          <p:cNvSpPr>
            <a:spLocks noGrp="1"/>
          </p:cNvSpPr>
          <p:nvPr>
            <p:ph type="body" sz="quarter" idx="13"/>
          </p:nvPr>
        </p:nvSpPr>
        <p:spPr/>
        <p:txBody>
          <a:bodyPr lIns="68580" tIns="34290" rIns="68580" bIns="34290" anchor="t"/>
          <a:lstStyle/>
          <a:p>
            <a:endParaRPr lang="en-GB" b="1" dirty="0">
              <a:latin typeface="Arial"/>
              <a:cs typeface="Arial"/>
            </a:endParaRPr>
          </a:p>
          <a:p>
            <a:endParaRPr lang="en-US" dirty="0"/>
          </a:p>
        </p:txBody>
      </p:sp>
      <p:sp>
        <p:nvSpPr>
          <p:cNvPr id="7" name="Text Placeholder 3">
            <a:extLst>
              <a:ext uri="{FF2B5EF4-FFF2-40B4-BE49-F238E27FC236}">
                <a16:creationId xmlns:a16="http://schemas.microsoft.com/office/drawing/2014/main" id="{92BB85DC-5D31-CD83-A225-5586A8F871C1}"/>
              </a:ext>
            </a:extLst>
          </p:cNvPr>
          <p:cNvSpPr txBox="1">
            <a:spLocks/>
          </p:cNvSpPr>
          <p:nvPr/>
        </p:nvSpPr>
        <p:spPr>
          <a:xfrm>
            <a:off x="377944" y="2659093"/>
            <a:ext cx="6623447" cy="2532921"/>
          </a:xfrm>
          <a:prstGeom prst="rect">
            <a:avLst/>
          </a:prstGeom>
        </p:spPr>
        <p:txBody>
          <a:bodyPr lIns="68580" tIns="34290" rIns="68580" bIns="3429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7175" indent="-257175">
              <a:buFont typeface="Wingdings"/>
              <a:buChar char="§"/>
            </a:pPr>
            <a:r>
              <a:rPr lang="en-US" sz="1500" dirty="0">
                <a:latin typeface="Arial"/>
                <a:cs typeface="Arial"/>
              </a:rPr>
              <a:t>Leading and managing in adult social care</a:t>
            </a:r>
            <a:endParaRPr lang="en-US" sz="1500" dirty="0"/>
          </a:p>
          <a:p>
            <a:pPr marL="257175" indent="-257175">
              <a:buFont typeface="Wingdings"/>
              <a:buChar char="§"/>
            </a:pPr>
            <a:r>
              <a:rPr lang="en-US" sz="1500" dirty="0">
                <a:latin typeface="Arial"/>
                <a:cs typeface="Arial"/>
              </a:rPr>
              <a:t>Supporting and developing teams</a:t>
            </a:r>
            <a:endParaRPr lang="en-US" sz="1500" dirty="0"/>
          </a:p>
          <a:p>
            <a:pPr marL="257175" indent="-257175">
              <a:buFont typeface="Wingdings"/>
              <a:buChar char="§"/>
            </a:pPr>
            <a:r>
              <a:rPr lang="en-US" sz="1500" dirty="0">
                <a:latin typeface="Arial"/>
                <a:cs typeface="Arial"/>
              </a:rPr>
              <a:t>Regulation and governance</a:t>
            </a:r>
            <a:endParaRPr lang="en-US" sz="1500" dirty="0"/>
          </a:p>
          <a:p>
            <a:pPr marL="257175" indent="-257175">
              <a:buFont typeface="Wingdings"/>
              <a:buChar char="§"/>
            </a:pPr>
            <a:r>
              <a:rPr lang="en-US" sz="1500" dirty="0">
                <a:latin typeface="Arial"/>
                <a:cs typeface="Arial"/>
              </a:rPr>
              <a:t>Effective communication</a:t>
            </a:r>
            <a:endParaRPr lang="en-US" sz="1500" dirty="0"/>
          </a:p>
          <a:p>
            <a:pPr marL="257175" indent="-257175">
              <a:buFont typeface="Wingdings"/>
              <a:buChar char="§"/>
            </a:pPr>
            <a:r>
              <a:rPr lang="en-US" sz="1500" dirty="0">
                <a:latin typeface="Arial"/>
                <a:cs typeface="Arial"/>
              </a:rPr>
              <a:t>Working with partners</a:t>
            </a:r>
            <a:endParaRPr lang="en-US" sz="1500" dirty="0"/>
          </a:p>
          <a:p>
            <a:pPr marL="257175" indent="-257175">
              <a:buFont typeface="Wingdings"/>
              <a:buChar char="§"/>
            </a:pPr>
            <a:r>
              <a:rPr lang="en-US" sz="1500" dirty="0">
                <a:latin typeface="Arial"/>
                <a:cs typeface="Arial"/>
              </a:rPr>
              <a:t>Leading a person-</a:t>
            </a:r>
            <a:r>
              <a:rPr lang="en-US" sz="1500" err="1">
                <a:latin typeface="Arial"/>
                <a:cs typeface="Arial"/>
              </a:rPr>
              <a:t>centred</a:t>
            </a:r>
            <a:r>
              <a:rPr lang="en-US" sz="1500" dirty="0">
                <a:latin typeface="Arial"/>
                <a:cs typeface="Arial"/>
              </a:rPr>
              <a:t> </a:t>
            </a:r>
            <a:r>
              <a:rPr lang="en-US" sz="1500">
                <a:latin typeface="Arial"/>
                <a:cs typeface="Arial"/>
              </a:rPr>
              <a:t>service</a:t>
            </a:r>
            <a:endParaRPr lang="en-US" sz="1500" dirty="0"/>
          </a:p>
          <a:p>
            <a:pPr marL="257175" indent="-257175">
              <a:buFont typeface="Wingdings"/>
              <a:buChar char="§"/>
            </a:pPr>
            <a:r>
              <a:rPr lang="en-US" sz="1500" dirty="0">
                <a:solidFill>
                  <a:srgbClr val="212529"/>
                </a:solidFill>
                <a:latin typeface="Arial"/>
                <a:cs typeface="Arial"/>
              </a:rPr>
              <a:t>Safeguarding and mental capacity</a:t>
            </a:r>
            <a:endParaRPr lang="en-US" sz="1500"/>
          </a:p>
          <a:p>
            <a:pPr marL="257175" indent="-257175">
              <a:buFont typeface="Wingdings"/>
              <a:buChar char="§"/>
            </a:pPr>
            <a:r>
              <a:rPr lang="en-US" sz="1500" dirty="0">
                <a:solidFill>
                  <a:srgbClr val="212529"/>
                </a:solidFill>
                <a:latin typeface="Arial"/>
                <a:cs typeface="Arial"/>
              </a:rPr>
              <a:t>Making decisions</a:t>
            </a:r>
            <a:endParaRPr lang="en-US" sz="1500" dirty="0">
              <a:solidFill>
                <a:srgbClr val="000000"/>
              </a:solidFill>
            </a:endParaRPr>
          </a:p>
          <a:p>
            <a:pPr marL="257175" indent="-257175">
              <a:buFont typeface="Wingdings"/>
              <a:buChar char="§"/>
            </a:pPr>
            <a:r>
              <a:rPr lang="en-US" sz="1500" dirty="0">
                <a:solidFill>
                  <a:srgbClr val="212529"/>
                </a:solidFill>
                <a:latin typeface="Arial"/>
                <a:cs typeface="Arial"/>
              </a:rPr>
              <a:t>Managing resources</a:t>
            </a:r>
            <a:endParaRPr lang="en-US" sz="1500" dirty="0">
              <a:solidFill>
                <a:srgbClr val="000000"/>
              </a:solidFill>
            </a:endParaRPr>
          </a:p>
          <a:p>
            <a:pPr marL="257175" indent="-257175">
              <a:buFont typeface="Wingdings"/>
              <a:buChar char="§"/>
            </a:pPr>
            <a:r>
              <a:rPr lang="en-US" sz="1500" dirty="0">
                <a:solidFill>
                  <a:srgbClr val="212529"/>
                </a:solidFill>
                <a:latin typeface="Arial"/>
                <a:cs typeface="Arial"/>
              </a:rPr>
              <a:t>Learning and innovating</a:t>
            </a:r>
            <a:endParaRPr lang="en-US" sz="1500" dirty="0">
              <a:solidFill>
                <a:srgbClr val="000000"/>
              </a:solidFill>
            </a:endParaRPr>
          </a:p>
          <a:p>
            <a:pPr marL="257175" indent="-257175">
              <a:buFont typeface="Wingdings"/>
              <a:buChar char="§"/>
            </a:pPr>
            <a:r>
              <a:rPr lang="en-US" sz="1500" dirty="0">
                <a:solidFill>
                  <a:srgbClr val="212529"/>
                </a:solidFill>
                <a:latin typeface="Arial"/>
                <a:cs typeface="Arial"/>
              </a:rPr>
              <a:t>Personal development and wellbeing</a:t>
            </a:r>
            <a:endParaRPr lang="en-US" sz="1500" dirty="0"/>
          </a:p>
          <a:p>
            <a:pPr algn="l"/>
            <a:endParaRPr lang="en-US" sz="1500" dirty="0">
              <a:solidFill>
                <a:srgbClr val="212529"/>
              </a:solidFill>
              <a:latin typeface="Arial"/>
              <a:cs typeface="Arial"/>
            </a:endParaRPr>
          </a:p>
          <a:p>
            <a:pPr algn="l"/>
            <a:r>
              <a:rPr lang="en-US" sz="1500" b="1" dirty="0">
                <a:solidFill>
                  <a:srgbClr val="0040BB"/>
                </a:solidFill>
                <a:latin typeface="Arial"/>
                <a:cs typeface="Arial"/>
                <a:hlinkClick r:id="rId3">
                  <a:extLst>
                    <a:ext uri="{A12FA001-AC4F-418D-AE19-62706E023703}">
                      <ahyp:hlinkClr xmlns:ahyp="http://schemas.microsoft.com/office/drawing/2018/hyperlinkcolor" val="tx"/>
                    </a:ext>
                  </a:extLst>
                </a:hlinkClick>
              </a:rPr>
              <a:t>www.skillsforcare.org.uk/IntroductoryModulesForManagers</a:t>
            </a:r>
            <a:endParaRPr lang="en-US" sz="1500" dirty="0">
              <a:solidFill>
                <a:srgbClr val="0040BB"/>
              </a:solidFill>
              <a:latin typeface="Arial"/>
              <a:cs typeface="Arial"/>
              <a:hlinkClick r:id="rId3">
                <a:extLst>
                  <a:ext uri="{A12FA001-AC4F-418D-AE19-62706E023703}">
                    <ahyp:hlinkClr xmlns:ahyp="http://schemas.microsoft.com/office/drawing/2018/hyperlinkcolor" val="tx"/>
                  </a:ext>
                </a:extLst>
              </a:hlinkClick>
            </a:endParaRPr>
          </a:p>
          <a:p>
            <a:pPr algn="l"/>
            <a:endParaRPr lang="en-US" sz="1500" dirty="0"/>
          </a:p>
          <a:p>
            <a:pPr algn="l"/>
            <a:endParaRPr lang="en-US" sz="1500" dirty="0">
              <a:latin typeface="Arial"/>
              <a:cs typeface="Arial"/>
            </a:endParaRPr>
          </a:p>
          <a:p>
            <a:pPr marL="257175" indent="-257175">
              <a:buFont typeface="Wingdings"/>
              <a:buChar char="§"/>
            </a:pPr>
            <a:endParaRPr lang="en-US" sz="1500" dirty="0"/>
          </a:p>
          <a:p>
            <a:pPr algn="l"/>
            <a:endParaRPr lang="en-US" sz="1500" b="1" dirty="0">
              <a:solidFill>
                <a:srgbClr val="4D4D4D"/>
              </a:solidFill>
            </a:endParaRPr>
          </a:p>
          <a:p>
            <a:pPr marL="257175" indent="-257175">
              <a:buFont typeface="Wingdings"/>
              <a:buChar char="§"/>
            </a:pPr>
            <a:endParaRPr lang="en-US" sz="1500" dirty="0"/>
          </a:p>
          <a:p>
            <a:endParaRPr lang="en-US" sz="1500" dirty="0"/>
          </a:p>
        </p:txBody>
      </p:sp>
    </p:spTree>
    <p:extLst>
      <p:ext uri="{BB962C8B-B14F-4D97-AF65-F5344CB8AC3E}">
        <p14:creationId xmlns:p14="http://schemas.microsoft.com/office/powerpoint/2010/main" val="211957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3899-05AF-A307-A67C-9808DF0DBD91}"/>
              </a:ext>
            </a:extLst>
          </p:cNvPr>
          <p:cNvSpPr>
            <a:spLocks noGrp="1"/>
          </p:cNvSpPr>
          <p:nvPr>
            <p:ph type="title"/>
          </p:nvPr>
        </p:nvSpPr>
        <p:spPr/>
        <p:txBody>
          <a:bodyPr/>
          <a:lstStyle/>
          <a:p>
            <a:r>
              <a:rPr lang="en-US" dirty="0"/>
              <a:t>Developing the care workforce </a:t>
            </a:r>
            <a:endParaRPr lang="en-GB" dirty="0"/>
          </a:p>
        </p:txBody>
      </p:sp>
      <p:sp>
        <p:nvSpPr>
          <p:cNvPr id="3" name="Text Placeholder 2">
            <a:extLst>
              <a:ext uri="{FF2B5EF4-FFF2-40B4-BE49-F238E27FC236}">
                <a16:creationId xmlns:a16="http://schemas.microsoft.com/office/drawing/2014/main" id="{745AB470-BCB0-123C-54B7-17187819600D}"/>
              </a:ext>
            </a:extLst>
          </p:cNvPr>
          <p:cNvSpPr>
            <a:spLocks noGrp="1"/>
          </p:cNvSpPr>
          <p:nvPr>
            <p:ph type="body" sz="quarter" idx="11"/>
          </p:nvPr>
        </p:nvSpPr>
        <p:spPr>
          <a:xfrm>
            <a:off x="367730" y="3568940"/>
            <a:ext cx="7267510" cy="2827979"/>
          </a:xfrm>
        </p:spPr>
        <p:txBody>
          <a:bodyPr/>
          <a:lstStyle/>
          <a:p>
            <a:r>
              <a:rPr lang="en-US" dirty="0"/>
              <a:t>Launch of the first part of the Care Workforce Pathway</a:t>
            </a:r>
          </a:p>
          <a:p>
            <a:r>
              <a:rPr lang="en-US" dirty="0"/>
              <a:t>Introduction of the Care Certificate qualification </a:t>
            </a:r>
          </a:p>
          <a:p>
            <a:r>
              <a:rPr lang="en-US" dirty="0"/>
              <a:t>A new digital leadership qualification</a:t>
            </a:r>
          </a:p>
          <a:p>
            <a:r>
              <a:rPr lang="en-US" dirty="0"/>
              <a:t>£20 million for apprenticeships </a:t>
            </a:r>
          </a:p>
        </p:txBody>
      </p:sp>
      <p:sp>
        <p:nvSpPr>
          <p:cNvPr id="4" name="Text Placeholder 3">
            <a:extLst>
              <a:ext uri="{FF2B5EF4-FFF2-40B4-BE49-F238E27FC236}">
                <a16:creationId xmlns:a16="http://schemas.microsoft.com/office/drawing/2014/main" id="{29284C3C-8762-C9E1-C5E1-93FE05C23FAF}"/>
              </a:ext>
            </a:extLst>
          </p:cNvPr>
          <p:cNvSpPr>
            <a:spLocks noGrp="1"/>
          </p:cNvSpPr>
          <p:nvPr>
            <p:ph type="body" sz="quarter" idx="12"/>
          </p:nvPr>
        </p:nvSpPr>
        <p:spPr>
          <a:xfrm>
            <a:off x="367728" y="1791294"/>
            <a:ext cx="7130352" cy="731837"/>
          </a:xfrm>
        </p:spPr>
        <p:txBody>
          <a:bodyPr/>
          <a:lstStyle/>
          <a:p>
            <a:pPr marL="0" indent="0">
              <a:buNone/>
            </a:pPr>
            <a:r>
              <a:rPr lang="en-US" sz="2400" dirty="0"/>
              <a:t>The Department of Health and Social Care (DHSC) has outlined plans to improve the career prospects of the domestic care workforce through training, qualifications and a clearer, care career path.</a:t>
            </a:r>
            <a:endParaRPr lang="en-GB" sz="2400" dirty="0"/>
          </a:p>
        </p:txBody>
      </p:sp>
    </p:spTree>
    <p:extLst>
      <p:ext uri="{BB962C8B-B14F-4D97-AF65-F5344CB8AC3E}">
        <p14:creationId xmlns:p14="http://schemas.microsoft.com/office/powerpoint/2010/main" val="279000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5859-EE6A-59D9-E365-9290DBD4D77D}"/>
              </a:ext>
            </a:extLst>
          </p:cNvPr>
          <p:cNvSpPr>
            <a:spLocks noGrp="1"/>
          </p:cNvSpPr>
          <p:nvPr>
            <p:ph type="title"/>
          </p:nvPr>
        </p:nvSpPr>
        <p:spPr/>
        <p:txBody>
          <a:bodyPr/>
          <a:lstStyle/>
          <a:p>
            <a:r>
              <a:rPr lang="en-US" dirty="0"/>
              <a:t>Care Workforce Pathway</a:t>
            </a:r>
            <a:endParaRPr lang="en-GB" dirty="0"/>
          </a:p>
        </p:txBody>
      </p:sp>
      <p:sp>
        <p:nvSpPr>
          <p:cNvPr id="3" name="Text Placeholder 2">
            <a:extLst>
              <a:ext uri="{FF2B5EF4-FFF2-40B4-BE49-F238E27FC236}">
                <a16:creationId xmlns:a16="http://schemas.microsoft.com/office/drawing/2014/main" id="{5F1D573A-5A26-ADB0-D7DD-B173AF3C12A4}"/>
              </a:ext>
            </a:extLst>
          </p:cNvPr>
          <p:cNvSpPr>
            <a:spLocks noGrp="1"/>
          </p:cNvSpPr>
          <p:nvPr>
            <p:ph type="body" sz="quarter" idx="11"/>
          </p:nvPr>
        </p:nvSpPr>
        <p:spPr>
          <a:xfrm>
            <a:off x="352488" y="2772573"/>
            <a:ext cx="6982304" cy="2119467"/>
          </a:xfrm>
        </p:spPr>
        <p:txBody>
          <a:bodyPr/>
          <a:lstStyle/>
          <a:p>
            <a:r>
              <a:rPr lang="en-US" dirty="0"/>
              <a:t>Role category A: new to care</a:t>
            </a:r>
          </a:p>
          <a:p>
            <a:r>
              <a:rPr lang="en-US" dirty="0"/>
              <a:t>Role category B: care or support worker</a:t>
            </a:r>
          </a:p>
          <a:p>
            <a:r>
              <a:rPr lang="en-US" dirty="0"/>
              <a:t>Role category C: supervisor or leader</a:t>
            </a:r>
          </a:p>
          <a:p>
            <a:r>
              <a:rPr lang="en-US" dirty="0"/>
              <a:t>Role category D: practice leader</a:t>
            </a:r>
            <a:endParaRPr lang="en-GB" dirty="0"/>
          </a:p>
        </p:txBody>
      </p:sp>
      <p:sp>
        <p:nvSpPr>
          <p:cNvPr id="4" name="Text Placeholder 3">
            <a:extLst>
              <a:ext uri="{FF2B5EF4-FFF2-40B4-BE49-F238E27FC236}">
                <a16:creationId xmlns:a16="http://schemas.microsoft.com/office/drawing/2014/main" id="{F2D139A9-FAE4-B17C-6E62-4EC3A55C1350}"/>
              </a:ext>
            </a:extLst>
          </p:cNvPr>
          <p:cNvSpPr>
            <a:spLocks noGrp="1"/>
          </p:cNvSpPr>
          <p:nvPr>
            <p:ph type="body" sz="quarter" idx="12"/>
          </p:nvPr>
        </p:nvSpPr>
        <p:spPr>
          <a:xfrm>
            <a:off x="367728" y="1396747"/>
            <a:ext cx="6982305" cy="731837"/>
          </a:xfrm>
        </p:spPr>
        <p:txBody>
          <a:bodyPr/>
          <a:lstStyle/>
          <a:p>
            <a:pPr marL="0" indent="0">
              <a:buNone/>
            </a:pPr>
            <a:r>
              <a:rPr lang="en-US" dirty="0"/>
              <a:t>This first part focuses on direct care and support roles at four levels</a:t>
            </a:r>
            <a:endParaRPr lang="en-GB" dirty="0"/>
          </a:p>
        </p:txBody>
      </p:sp>
      <p:sp>
        <p:nvSpPr>
          <p:cNvPr id="5" name="TextBox 4">
            <a:extLst>
              <a:ext uri="{FF2B5EF4-FFF2-40B4-BE49-F238E27FC236}">
                <a16:creationId xmlns:a16="http://schemas.microsoft.com/office/drawing/2014/main" id="{C5B3A9AF-E1D5-A7D5-5A27-D862630838BD}"/>
              </a:ext>
            </a:extLst>
          </p:cNvPr>
          <p:cNvSpPr txBox="1"/>
          <p:nvPr/>
        </p:nvSpPr>
        <p:spPr>
          <a:xfrm>
            <a:off x="352488" y="5105400"/>
            <a:ext cx="732847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12529"/>
                </a:solidFill>
                <a:effectLst/>
                <a:uLnTx/>
                <a:uFillTx/>
                <a:latin typeface="Arial" panose="020B0604020202020204"/>
                <a:ea typeface="+mn-ea"/>
                <a:cs typeface="+mn-cs"/>
              </a:rPr>
              <a:t>Each category has a set of behaviours, knowledge and skills expected of someone to work at that level.</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872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7E12F4-E9A6-3DB6-32AD-F5E62C0C40FF}"/>
              </a:ext>
            </a:extLst>
          </p:cNvPr>
          <p:cNvSpPr>
            <a:spLocks noGrp="1"/>
          </p:cNvSpPr>
          <p:nvPr>
            <p:ph type="body" sz="quarter" idx="11"/>
          </p:nvPr>
        </p:nvSpPr>
        <p:spPr>
          <a:xfrm>
            <a:off x="371474" y="1656879"/>
            <a:ext cx="6623447" cy="1109131"/>
          </a:xfrm>
        </p:spPr>
        <p:txBody>
          <a:bodyPr/>
          <a:lstStyle/>
          <a:p>
            <a:r>
              <a:rPr lang="en-GB" sz="1800" dirty="0"/>
              <a:t>The Level 2 Adult Social Care qualification is an accredited qualification designed to provide a baseline standard to care, reduce the need for repeat training and give recognition to our care workforce.</a:t>
            </a:r>
          </a:p>
          <a:p>
            <a:endParaRPr lang="en-GB" dirty="0"/>
          </a:p>
        </p:txBody>
      </p:sp>
      <p:sp>
        <p:nvSpPr>
          <p:cNvPr id="3" name="Text Placeholder 2">
            <a:extLst>
              <a:ext uri="{FF2B5EF4-FFF2-40B4-BE49-F238E27FC236}">
                <a16:creationId xmlns:a16="http://schemas.microsoft.com/office/drawing/2014/main" id="{05B86501-4FA5-70FA-3B99-8E705AC2F2BF}"/>
              </a:ext>
            </a:extLst>
          </p:cNvPr>
          <p:cNvSpPr>
            <a:spLocks noGrp="1"/>
          </p:cNvSpPr>
          <p:nvPr>
            <p:ph type="body" sz="quarter" idx="12"/>
          </p:nvPr>
        </p:nvSpPr>
        <p:spPr>
          <a:xfrm>
            <a:off x="371475" y="384757"/>
            <a:ext cx="6886576" cy="527447"/>
          </a:xfrm>
        </p:spPr>
        <p:txBody>
          <a:bodyPr/>
          <a:lstStyle/>
          <a:p>
            <a:r>
              <a:rPr lang="en-GB" dirty="0"/>
              <a:t>New Level 2 Care Certificate qualification</a:t>
            </a:r>
          </a:p>
        </p:txBody>
      </p:sp>
      <p:sp>
        <p:nvSpPr>
          <p:cNvPr id="4" name="Text Placeholder 3">
            <a:extLst>
              <a:ext uri="{FF2B5EF4-FFF2-40B4-BE49-F238E27FC236}">
                <a16:creationId xmlns:a16="http://schemas.microsoft.com/office/drawing/2014/main" id="{1623D13C-E7D0-80CE-4527-582F399CB597}"/>
              </a:ext>
            </a:extLst>
          </p:cNvPr>
          <p:cNvSpPr>
            <a:spLocks noGrp="1"/>
          </p:cNvSpPr>
          <p:nvPr>
            <p:ph type="body" sz="quarter" idx="13"/>
          </p:nvPr>
        </p:nvSpPr>
        <p:spPr>
          <a:xfrm>
            <a:off x="371475" y="3143250"/>
            <a:ext cx="6623447" cy="2247171"/>
          </a:xfrm>
        </p:spPr>
        <p:txBody>
          <a:bodyPr lIns="68580" tIns="34290" rIns="68580" bIns="34290" anchor="t"/>
          <a:lstStyle/>
          <a:p>
            <a:pPr marL="257175" indent="-257175">
              <a:buFont typeface="Wingdings" panose="05000000000000000000" pitchFamily="2" charset="2"/>
              <a:buChar char="§"/>
            </a:pPr>
            <a:r>
              <a:rPr lang="en-GB" sz="1600" dirty="0">
                <a:latin typeface="Arial"/>
                <a:cs typeface="Arial"/>
              </a:rPr>
              <a:t>It’s expected to take a new learner around 6-8 months to complete. An experienced care worker may complete this in a shorter period of time. </a:t>
            </a:r>
          </a:p>
          <a:p>
            <a:endParaRPr lang="en-GB" sz="1600" dirty="0"/>
          </a:p>
          <a:p>
            <a:pPr marL="257175" indent="-257175">
              <a:buFont typeface="Wingdings" panose="05000000000000000000" pitchFamily="2" charset="2"/>
              <a:buChar char="§"/>
            </a:pPr>
            <a:r>
              <a:rPr lang="en-GB" sz="1600" dirty="0"/>
              <a:t>Eligible employers can claim funding for the Level 2 Adult Social Care Certificate on behalf of eligible care staff for up to £1500 per qualification through the Learning and Development Support Scheme (LDSS)</a:t>
            </a:r>
          </a:p>
          <a:p>
            <a:pPr marL="257175" indent="-257175">
              <a:buFont typeface="Wingdings" panose="05000000000000000000" pitchFamily="2" charset="2"/>
              <a:buChar char="§"/>
            </a:pPr>
            <a:endParaRPr lang="en-GB" sz="1600" dirty="0"/>
          </a:p>
          <a:p>
            <a:pPr algn="l" rtl="0"/>
            <a:r>
              <a:rPr lang="en-GB" sz="1600" b="1" dirty="0">
                <a:solidFill>
                  <a:prstClr val="black"/>
                </a:solidFill>
                <a:ea typeface="Calibri" panose="020F0502020204030204" pitchFamily="34" charset="0"/>
                <a:cs typeface="Aptos" panose="020B0004020202020204" pitchFamily="34" charset="0"/>
                <a:hlinkClick r:id="rId3"/>
              </a:rPr>
              <a:t>www.skillsforcare.org.uk/CareCertificateQual</a:t>
            </a:r>
            <a:endParaRPr lang="en-GB" sz="1600" b="1" dirty="0">
              <a:solidFill>
                <a:prstClr val="black"/>
              </a:solidFill>
              <a:ea typeface="Calibri" panose="020F0502020204030204" pitchFamily="34" charset="0"/>
              <a:cs typeface="Aptos" panose="020B0004020202020204" pitchFamily="34" charset="0"/>
            </a:endParaRPr>
          </a:p>
          <a:p>
            <a:endParaRPr lang="en-GB" dirty="0"/>
          </a:p>
          <a:p>
            <a:endParaRPr lang="en-GB" dirty="0"/>
          </a:p>
        </p:txBody>
      </p:sp>
    </p:spTree>
    <p:extLst>
      <p:ext uri="{BB962C8B-B14F-4D97-AF65-F5344CB8AC3E}">
        <p14:creationId xmlns:p14="http://schemas.microsoft.com/office/powerpoint/2010/main" val="7008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3076068"/>
            <a:ext cx="8620701" cy="705863"/>
          </a:xfrm>
        </p:spPr>
        <p:txBody>
          <a:bodyPr/>
          <a:lstStyle/>
          <a:p>
            <a:r>
              <a:rPr lang="en-GB" dirty="0"/>
              <a:t>Priorities – Raising Completion of ASC-WDS and improving data quality project</a:t>
            </a:r>
          </a:p>
        </p:txBody>
      </p:sp>
    </p:spTree>
    <p:extLst>
      <p:ext uri="{BB962C8B-B14F-4D97-AF65-F5344CB8AC3E}">
        <p14:creationId xmlns:p14="http://schemas.microsoft.com/office/powerpoint/2010/main" val="152964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3D39552-6AF8-4011-B053-BED856F2EA0A}"/>
              </a:ext>
            </a:extLst>
          </p:cNvPr>
          <p:cNvSpPr>
            <a:spLocks noGrp="1"/>
          </p:cNvSpPr>
          <p:nvPr>
            <p:ph type="title"/>
          </p:nvPr>
        </p:nvSpPr>
        <p:spPr>
          <a:xfrm>
            <a:off x="754995" y="258726"/>
            <a:ext cx="7631723" cy="833882"/>
          </a:xfrm>
        </p:spPr>
        <p:txBody>
          <a:bodyPr vert="horz" lIns="68580" tIns="34290" rIns="68580" bIns="34290" rtlCol="0" anchor="ctr">
            <a:normAutofit/>
          </a:bodyPr>
          <a:lstStyle/>
          <a:p>
            <a:pPr algn="ctr"/>
            <a:r>
              <a:rPr lang="en-US" sz="2775" dirty="0"/>
              <a:t>Lancashire coverage – ASC-WDS</a:t>
            </a:r>
          </a:p>
        </p:txBody>
      </p:sp>
      <p:pic>
        <p:nvPicPr>
          <p:cNvPr id="4" name="Picture 3">
            <a:extLst>
              <a:ext uri="{FF2B5EF4-FFF2-40B4-BE49-F238E27FC236}">
                <a16:creationId xmlns:a16="http://schemas.microsoft.com/office/drawing/2014/main" id="{DEDB86B4-E01E-A263-C603-6CFA4C816862}"/>
              </a:ext>
            </a:extLst>
          </p:cNvPr>
          <p:cNvPicPr>
            <a:picLocks noChangeAspect="1"/>
          </p:cNvPicPr>
          <p:nvPr/>
        </p:nvPicPr>
        <p:blipFill rotWithShape="1">
          <a:blip r:embed="rId3"/>
          <a:srcRect l="27703" t="25135" r="8282" b="7838"/>
          <a:stretch/>
        </p:blipFill>
        <p:spPr>
          <a:xfrm>
            <a:off x="754994" y="1536250"/>
            <a:ext cx="7336393" cy="4320853"/>
          </a:xfrm>
          <a:prstGeom prst="rect">
            <a:avLst/>
          </a:prstGeom>
        </p:spPr>
      </p:pic>
    </p:spTree>
    <p:extLst>
      <p:ext uri="{BB962C8B-B14F-4D97-AF65-F5344CB8AC3E}">
        <p14:creationId xmlns:p14="http://schemas.microsoft.com/office/powerpoint/2010/main" val="278113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8CB25-54BF-126A-7541-5258B7A88B77}"/>
              </a:ext>
            </a:extLst>
          </p:cNvPr>
          <p:cNvSpPr txBox="1"/>
          <p:nvPr/>
        </p:nvSpPr>
        <p:spPr>
          <a:xfrm>
            <a:off x="580768" y="5498757"/>
            <a:ext cx="7994821"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t>Data split to ICS Level / LA area level / Regional level</a:t>
            </a:r>
          </a:p>
          <a:p>
            <a:pPr marL="285750" indent="-285750" algn="ctr">
              <a:buFont typeface="Arial" panose="020B0604020202020204" pitchFamily="34" charset="0"/>
              <a:buChar char="•"/>
            </a:pPr>
            <a:r>
              <a:rPr lang="en-US" dirty="0"/>
              <a:t>Freely published online with analysis report available too</a:t>
            </a:r>
          </a:p>
          <a:p>
            <a:pPr marL="285750" indent="-285750" algn="ctr">
              <a:buFont typeface="Arial" panose="020B0604020202020204" pitchFamily="34" charset="0"/>
              <a:buChar char="•"/>
            </a:pPr>
            <a:r>
              <a:rPr lang="en-US" dirty="0"/>
              <a:t>Data drawn down from March each year and published in October</a:t>
            </a:r>
            <a:endParaRPr lang="en-GB" dirty="0"/>
          </a:p>
        </p:txBody>
      </p:sp>
      <p:pic>
        <p:nvPicPr>
          <p:cNvPr id="7" name="Picture 6">
            <a:extLst>
              <a:ext uri="{FF2B5EF4-FFF2-40B4-BE49-F238E27FC236}">
                <a16:creationId xmlns:a16="http://schemas.microsoft.com/office/drawing/2014/main" id="{3D8770CA-2172-2420-4F5D-EF1F266DA4C4}"/>
              </a:ext>
            </a:extLst>
          </p:cNvPr>
          <p:cNvPicPr>
            <a:picLocks noChangeAspect="1"/>
          </p:cNvPicPr>
          <p:nvPr/>
        </p:nvPicPr>
        <p:blipFill rotWithShape="1">
          <a:blip r:embed="rId2"/>
          <a:srcRect l="4865" t="21051" r="20811"/>
          <a:stretch/>
        </p:blipFill>
        <p:spPr>
          <a:xfrm>
            <a:off x="1075037" y="753761"/>
            <a:ext cx="6796217" cy="4060739"/>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087FA-C8AF-4DA6-7037-276107413AAF}"/>
              </a:ext>
            </a:extLst>
          </p:cNvPr>
          <p:cNvSpPr>
            <a:spLocks noGrp="1"/>
          </p:cNvSpPr>
          <p:nvPr>
            <p:ph type="body" sz="quarter" idx="11"/>
          </p:nvPr>
        </p:nvSpPr>
        <p:spPr>
          <a:xfrm>
            <a:off x="428625" y="2140117"/>
            <a:ext cx="6566297" cy="831848"/>
          </a:xfrm>
        </p:spPr>
        <p:txBody>
          <a:bodyPr>
            <a:normAutofit lnSpcReduction="10000"/>
          </a:bodyPr>
          <a:lstStyle/>
          <a:p>
            <a:r>
              <a:rPr lang="en-GB" sz="1800" dirty="0"/>
              <a:t>Our updated Good and Outstanding care guide has been co-produced with The Outstanding Society and covers the new CQC inspection model</a:t>
            </a:r>
          </a:p>
        </p:txBody>
      </p:sp>
      <p:sp>
        <p:nvSpPr>
          <p:cNvPr id="3" name="Text Placeholder 2">
            <a:extLst>
              <a:ext uri="{FF2B5EF4-FFF2-40B4-BE49-F238E27FC236}">
                <a16:creationId xmlns:a16="http://schemas.microsoft.com/office/drawing/2014/main" id="{D5B9D132-8BE6-3524-1AF5-CD377CE80FAB}"/>
              </a:ext>
            </a:extLst>
          </p:cNvPr>
          <p:cNvSpPr>
            <a:spLocks noGrp="1"/>
          </p:cNvSpPr>
          <p:nvPr>
            <p:ph type="body" sz="quarter" idx="12"/>
          </p:nvPr>
        </p:nvSpPr>
        <p:spPr/>
        <p:txBody>
          <a:bodyPr>
            <a:normAutofit fontScale="92500" lnSpcReduction="10000"/>
          </a:bodyPr>
          <a:lstStyle/>
          <a:p>
            <a:r>
              <a:rPr lang="en-GB" dirty="0"/>
              <a:t>Good and outstanding care guide – Single Assessment Framework edition</a:t>
            </a:r>
          </a:p>
        </p:txBody>
      </p:sp>
      <p:sp>
        <p:nvSpPr>
          <p:cNvPr id="4" name="Text Placeholder 3">
            <a:extLst>
              <a:ext uri="{FF2B5EF4-FFF2-40B4-BE49-F238E27FC236}">
                <a16:creationId xmlns:a16="http://schemas.microsoft.com/office/drawing/2014/main" id="{11F39563-CDE8-99E4-F098-8488A333CB54}"/>
              </a:ext>
            </a:extLst>
          </p:cNvPr>
          <p:cNvSpPr>
            <a:spLocks noGrp="1"/>
          </p:cNvSpPr>
          <p:nvPr>
            <p:ph type="body" sz="quarter" idx="13"/>
          </p:nvPr>
        </p:nvSpPr>
        <p:spPr>
          <a:xfrm>
            <a:off x="428625" y="3086100"/>
            <a:ext cx="6623447" cy="2075721"/>
          </a:xfrm>
        </p:spPr>
        <p:txBody>
          <a:bodyPr vert="horz" lIns="68580" tIns="34290" rIns="68580" bIns="34290" rtlCol="0" anchor="t">
            <a:normAutofit fontScale="92500" lnSpcReduction="10000"/>
          </a:bodyPr>
          <a:lstStyle/>
          <a:p>
            <a:r>
              <a:rPr lang="en-GB" dirty="0"/>
              <a:t>Aimed at frontline managers and those supporting regulated services, it helps regulated providers to prepare to evidence to meet the CQC’s 34 new Quality Statements.  </a:t>
            </a:r>
          </a:p>
          <a:p>
            <a:endParaRPr lang="en-GB" dirty="0"/>
          </a:p>
          <a:p>
            <a:r>
              <a:rPr lang="en-GB" dirty="0"/>
              <a:t>An electronic version of this latest edition is available to all our registered manager members. </a:t>
            </a:r>
          </a:p>
          <a:p>
            <a:endParaRPr lang="en-GB" dirty="0"/>
          </a:p>
          <a:p>
            <a:r>
              <a:rPr lang="en-GB" dirty="0">
                <a:latin typeface="Arial"/>
                <a:cs typeface="Arial"/>
              </a:rPr>
              <a:t>You can also purchase a hard copy now from our </a:t>
            </a:r>
            <a:r>
              <a:rPr lang="en-GB" dirty="0">
                <a:latin typeface="Arial"/>
                <a:cs typeface="Arial"/>
                <a:hlinkClick r:id="rId4"/>
              </a:rPr>
              <a:t>bookshop</a:t>
            </a:r>
            <a:r>
              <a:rPr lang="en-GB" dirty="0">
                <a:latin typeface="Arial"/>
                <a:cs typeface="Arial"/>
              </a:rPr>
              <a:t>. A discounted rate is available for members.</a:t>
            </a:r>
          </a:p>
          <a:p>
            <a:endParaRPr lang="en-GB" dirty="0"/>
          </a:p>
        </p:txBody>
      </p:sp>
      <p:pic>
        <p:nvPicPr>
          <p:cNvPr id="6" name="Picture 5">
            <a:hlinkClick r:id="rId5"/>
            <a:extLst>
              <a:ext uri="{FF2B5EF4-FFF2-40B4-BE49-F238E27FC236}">
                <a16:creationId xmlns:a16="http://schemas.microsoft.com/office/drawing/2014/main" id="{696652AB-EBAC-43B2-AD20-6F019AE3398D}"/>
              </a:ext>
            </a:extLst>
          </p:cNvPr>
          <p:cNvPicPr>
            <a:picLocks noChangeAspect="1"/>
          </p:cNvPicPr>
          <p:nvPr/>
        </p:nvPicPr>
        <p:blipFill>
          <a:blip r:embed="rId6"/>
          <a:stretch>
            <a:fillRect/>
          </a:stretch>
        </p:blipFill>
        <p:spPr>
          <a:xfrm>
            <a:off x="6994922" y="2447922"/>
            <a:ext cx="1831016" cy="2546650"/>
          </a:xfrm>
          <a:prstGeom prst="rect">
            <a:avLst/>
          </a:prstGeom>
        </p:spPr>
      </p:pic>
    </p:spTree>
    <p:extLst>
      <p:ext uri="{BB962C8B-B14F-4D97-AF65-F5344CB8AC3E}">
        <p14:creationId xmlns:p14="http://schemas.microsoft.com/office/powerpoint/2010/main" val="376558264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hand of an old person">
            <a:extLst>
              <a:ext uri="{FF2B5EF4-FFF2-40B4-BE49-F238E27FC236}">
                <a16:creationId xmlns:a16="http://schemas.microsoft.com/office/drawing/2014/main" id="{F6969A47-1641-544C-94CC-50EB2388A8D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15625"/>
          <a:stretch/>
        </p:blipFill>
        <p:spPr>
          <a:xfrm flipH="1">
            <a:off x="0" y="857250"/>
            <a:ext cx="9144000" cy="5143500"/>
          </a:xfrm>
          <a:prstGeom prst="rect">
            <a:avLst/>
          </a:prstGeom>
        </p:spPr>
      </p:pic>
      <p:pic>
        <p:nvPicPr>
          <p:cNvPr id="4" name="Picture 3">
            <a:extLst>
              <a:ext uri="{FF2B5EF4-FFF2-40B4-BE49-F238E27FC236}">
                <a16:creationId xmlns:a16="http://schemas.microsoft.com/office/drawing/2014/main" id="{98520CD8-D9C6-5E42-A7CC-11A381D2FA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37207" y="857250"/>
            <a:ext cx="1500096" cy="1500096"/>
          </a:xfrm>
          <a:prstGeom prst="rect">
            <a:avLst/>
          </a:prstGeom>
          <a:ln>
            <a:noFill/>
          </a:ln>
        </p:spPr>
      </p:pic>
      <p:sp>
        <p:nvSpPr>
          <p:cNvPr id="7" name="TextBox 6">
            <a:extLst>
              <a:ext uri="{FF2B5EF4-FFF2-40B4-BE49-F238E27FC236}">
                <a16:creationId xmlns:a16="http://schemas.microsoft.com/office/drawing/2014/main" id="{8AA4E867-A036-6E91-4719-ED2FBC172E19}"/>
              </a:ext>
            </a:extLst>
          </p:cNvPr>
          <p:cNvSpPr txBox="1"/>
          <p:nvPr/>
        </p:nvSpPr>
        <p:spPr>
          <a:xfrm>
            <a:off x="346758" y="3884340"/>
            <a:ext cx="4640428" cy="553998"/>
          </a:xfrm>
          <a:prstGeom prst="rect">
            <a:avLst/>
          </a:prstGeom>
          <a:solidFill>
            <a:srgbClr val="0069B3"/>
          </a:solidFill>
          <a:ln>
            <a:noFill/>
          </a:ln>
        </p:spPr>
        <p:txBody>
          <a:bodyPr wrap="square" rtlCol="0">
            <a:spAutoFit/>
          </a:bodyPr>
          <a:lstStyle/>
          <a:p>
            <a:pPr algn="ctr" defTabSz="342900" fontAlgn="auto">
              <a:spcBef>
                <a:spcPts val="0"/>
              </a:spcBef>
              <a:spcAft>
                <a:spcPts val="0"/>
              </a:spcAft>
            </a:pPr>
            <a:r>
              <a:rPr lang="en-US" sz="3000" b="1">
                <a:solidFill>
                  <a:prstClr val="white"/>
                </a:solidFill>
                <a:latin typeface="Arial" panose="020B0604020202020204" pitchFamily="34" charset="0"/>
                <a:cs typeface="Arial" panose="020B0604020202020204" pitchFamily="34" charset="0"/>
              </a:rPr>
              <a:t>A workforce strategy for</a:t>
            </a:r>
            <a:endParaRPr lang="en-GB" sz="3000" b="1">
              <a:solidFill>
                <a:prstClr val="whit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381CF26-5A33-D808-B17A-80BFF914551F}"/>
              </a:ext>
            </a:extLst>
          </p:cNvPr>
          <p:cNvSpPr txBox="1"/>
          <p:nvPr/>
        </p:nvSpPr>
        <p:spPr>
          <a:xfrm>
            <a:off x="346758" y="5167680"/>
            <a:ext cx="5099302" cy="323165"/>
          </a:xfrm>
          <a:prstGeom prst="rect">
            <a:avLst/>
          </a:prstGeom>
          <a:solidFill>
            <a:srgbClr val="F5F9F8"/>
          </a:solidFill>
        </p:spPr>
        <p:txBody>
          <a:bodyPr wrap="square" rtlCol="0">
            <a:spAutoFit/>
          </a:bodyPr>
          <a:lstStyle/>
          <a:p>
            <a:pPr defTabSz="342900" fontAlgn="auto">
              <a:spcBef>
                <a:spcPts val="0"/>
              </a:spcBef>
              <a:spcAft>
                <a:spcPts val="0"/>
              </a:spcAft>
            </a:pPr>
            <a:r>
              <a:rPr lang="en-US" sz="1500" b="1" dirty="0">
                <a:solidFill>
                  <a:srgbClr val="0069B3"/>
                </a:solidFill>
                <a:latin typeface="Arial" panose="020B0604020202020204" pitchFamily="34" charset="0"/>
                <a:cs typeface="Arial" panose="020B0604020202020204" pitchFamily="34" charset="0"/>
              </a:rPr>
              <a:t>Name and Date</a:t>
            </a:r>
            <a:endParaRPr lang="en-GB" sz="1500" b="1" dirty="0">
              <a:solidFill>
                <a:srgbClr val="0069B3"/>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3B9711-2A05-94AD-CF96-FFC472906199}"/>
              </a:ext>
            </a:extLst>
          </p:cNvPr>
          <p:cNvSpPr txBox="1"/>
          <p:nvPr/>
        </p:nvSpPr>
        <p:spPr>
          <a:xfrm>
            <a:off x="346757" y="4403859"/>
            <a:ext cx="3232016" cy="553998"/>
          </a:xfrm>
          <a:prstGeom prst="rect">
            <a:avLst/>
          </a:prstGeom>
          <a:solidFill>
            <a:srgbClr val="0069B3"/>
          </a:solidFill>
          <a:ln>
            <a:noFill/>
          </a:ln>
        </p:spPr>
        <p:txBody>
          <a:bodyPr wrap="square" rtlCol="0">
            <a:spAutoFit/>
          </a:bodyPr>
          <a:lstStyle/>
          <a:p>
            <a:pPr algn="ctr" defTabSz="342900" fontAlgn="auto">
              <a:spcBef>
                <a:spcPts val="0"/>
              </a:spcBef>
              <a:spcAft>
                <a:spcPts val="0"/>
              </a:spcAft>
            </a:pPr>
            <a:r>
              <a:rPr lang="en-US" sz="3000" b="1">
                <a:solidFill>
                  <a:prstClr val="white"/>
                </a:solidFill>
                <a:latin typeface="Arial" panose="020B0604020202020204" pitchFamily="34" charset="0"/>
                <a:cs typeface="Arial" panose="020B0604020202020204" pitchFamily="34" charset="0"/>
              </a:rPr>
              <a:t>adult social care</a:t>
            </a:r>
            <a:endParaRPr lang="en-GB" sz="30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5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94" y="1407906"/>
            <a:ext cx="9337393" cy="705863"/>
          </a:xfrm>
        </p:spPr>
        <p:txBody>
          <a:bodyPr/>
          <a:lstStyle/>
          <a:p>
            <a:r>
              <a:rPr lang="en-GB" dirty="0"/>
              <a:t>North West Roadshow</a:t>
            </a:r>
            <a:br>
              <a:rPr lang="en-GB" dirty="0"/>
            </a:br>
            <a:r>
              <a:rPr lang="en-GB" dirty="0"/>
              <a:t>7</a:t>
            </a:r>
            <a:r>
              <a:rPr lang="en-GB" baseline="30000" dirty="0"/>
              <a:t>th</a:t>
            </a:r>
            <a:r>
              <a:rPr lang="en-GB" dirty="0"/>
              <a:t> November 10-1.45</a:t>
            </a:r>
            <a:br>
              <a:rPr lang="en-GB" dirty="0"/>
            </a:br>
            <a:r>
              <a:rPr lang="en-GB" dirty="0"/>
              <a:t>Preston</a:t>
            </a:r>
            <a:br>
              <a:rPr lang="en-GB" dirty="0"/>
            </a:br>
            <a:r>
              <a:rPr lang="en-GB" dirty="0"/>
              <a:t>click </a:t>
            </a:r>
            <a:r>
              <a:rPr lang="en-GB" dirty="0">
                <a:hlinkClick r:id="rId3"/>
              </a:rPr>
              <a:t>here</a:t>
            </a:r>
            <a:r>
              <a:rPr lang="en-GB" dirty="0"/>
              <a:t> to book</a:t>
            </a:r>
          </a:p>
        </p:txBody>
      </p:sp>
      <p:sp>
        <p:nvSpPr>
          <p:cNvPr id="4" name="TextBox 3">
            <a:extLst>
              <a:ext uri="{FF2B5EF4-FFF2-40B4-BE49-F238E27FC236}">
                <a16:creationId xmlns:a16="http://schemas.microsoft.com/office/drawing/2014/main" id="{B21DE6B0-C162-EC95-2BC5-187FD3A1A3F2}"/>
              </a:ext>
            </a:extLst>
          </p:cNvPr>
          <p:cNvSpPr txBox="1"/>
          <p:nvPr/>
        </p:nvSpPr>
        <p:spPr>
          <a:xfrm>
            <a:off x="257947" y="3759186"/>
            <a:ext cx="8628105" cy="2862322"/>
          </a:xfrm>
          <a:prstGeom prst="rect">
            <a:avLst/>
          </a:prstGeom>
          <a:noFill/>
        </p:spPr>
        <p:txBody>
          <a:bodyPr wrap="square">
            <a:spAutoFit/>
          </a:bodyPr>
          <a:lstStyle/>
          <a:p>
            <a:pPr algn="l"/>
            <a:r>
              <a:rPr lang="en-US" b="1" dirty="0">
                <a:solidFill>
                  <a:srgbClr val="0065BD"/>
                </a:solidFill>
                <a:effectLst/>
                <a:highlight>
                  <a:srgbClr val="FFFFFF"/>
                </a:highlight>
                <a:latin typeface="Arial" panose="020B0604020202020204" pitchFamily="34" charset="0"/>
              </a:rPr>
              <a:t>From attraction to belonging - supporting line managers to build better workplace relationships</a:t>
            </a:r>
          </a:p>
          <a:p>
            <a:pPr algn="just"/>
            <a:r>
              <a:rPr lang="en-US" b="0" dirty="0">
                <a:solidFill>
                  <a:srgbClr val="000000"/>
                </a:solidFill>
                <a:effectLst/>
                <a:highlight>
                  <a:srgbClr val="FFFFFF"/>
                </a:highlight>
                <a:latin typeface="Arial" panose="020B0604020202020204" pitchFamily="34" charset="0"/>
              </a:rPr>
              <a:t>Join us to explore how focusing on good workplace relationships during recruitment and induction can improve the motivation, performance and retention of new starters. Evidence from leavers surveys and workforce data clearly shows how important it is that new starters and those changing roles, experience good, supportive workplace relationships.</a:t>
            </a:r>
            <a:endParaRPr lang="en-US" b="0" dirty="0">
              <a:solidFill>
                <a:srgbClr val="4D4D4D"/>
              </a:solidFill>
              <a:effectLst/>
              <a:highlight>
                <a:srgbClr val="FFFFFF"/>
              </a:highlight>
              <a:latin typeface="Arial" panose="020B0604020202020204" pitchFamily="34" charset="0"/>
            </a:endParaRPr>
          </a:p>
          <a:p>
            <a:pPr algn="just"/>
            <a:r>
              <a:rPr lang="en-US" b="0" dirty="0">
                <a:solidFill>
                  <a:srgbClr val="000000"/>
                </a:solidFill>
                <a:effectLst/>
                <a:highlight>
                  <a:srgbClr val="FFFFFF"/>
                </a:highlight>
                <a:latin typeface="Arial" panose="020B0604020202020204" pitchFamily="34" charset="0"/>
              </a:rPr>
              <a:t>Using examples from the Skills for Care Induction Toolkit, sector insight and research, delegates will have an opportunity to share good practice and pick up top-tips to support their development.</a:t>
            </a:r>
            <a:endParaRPr lang="en-US" b="0" dirty="0">
              <a:solidFill>
                <a:srgbClr val="4D4D4D"/>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81262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99" y="2989571"/>
            <a:ext cx="8620701" cy="705863"/>
          </a:xfrm>
        </p:spPr>
        <p:txBody>
          <a:bodyPr/>
          <a:lstStyle/>
          <a:p>
            <a:r>
              <a:rPr lang="en-GB" dirty="0"/>
              <a:t>Priorities – Increasing engagement </a:t>
            </a:r>
          </a:p>
        </p:txBody>
      </p:sp>
    </p:spTree>
    <p:extLst>
      <p:ext uri="{BB962C8B-B14F-4D97-AF65-F5344CB8AC3E}">
        <p14:creationId xmlns:p14="http://schemas.microsoft.com/office/powerpoint/2010/main" val="372268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F6368-B863-B09E-E98A-B970FF07A3A2}"/>
              </a:ext>
            </a:extLst>
          </p:cNvPr>
          <p:cNvPicPr>
            <a:picLocks noChangeAspect="1"/>
          </p:cNvPicPr>
          <p:nvPr/>
        </p:nvPicPr>
        <p:blipFill rotWithShape="1">
          <a:blip r:embed="rId3"/>
          <a:srcRect l="27162" t="23454" r="8919" b="7358"/>
          <a:stretch/>
        </p:blipFill>
        <p:spPr>
          <a:xfrm>
            <a:off x="605482" y="1594020"/>
            <a:ext cx="7648832" cy="4657217"/>
          </a:xfrm>
          <a:prstGeom prst="rect">
            <a:avLst/>
          </a:prstGeom>
        </p:spPr>
      </p:pic>
    </p:spTree>
    <p:extLst>
      <p:ext uri="{BB962C8B-B14F-4D97-AF65-F5344CB8AC3E}">
        <p14:creationId xmlns:p14="http://schemas.microsoft.com/office/powerpoint/2010/main" val="373351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CEOs</a:t>
            </a:r>
          </a:p>
        </p:txBody>
      </p:sp>
      <p:sp>
        <p:nvSpPr>
          <p:cNvPr id="3" name="TextBox 2">
            <a:extLst>
              <a:ext uri="{FF2B5EF4-FFF2-40B4-BE49-F238E27FC236}">
                <a16:creationId xmlns:a16="http://schemas.microsoft.com/office/drawing/2014/main" id="{C0A68111-46A7-D605-B6B1-51C22743B16F}"/>
              </a:ext>
            </a:extLst>
          </p:cNvPr>
          <p:cNvSpPr txBox="1"/>
          <p:nvPr/>
        </p:nvSpPr>
        <p:spPr>
          <a:xfrm>
            <a:off x="457200" y="2496065"/>
            <a:ext cx="7500551" cy="3139321"/>
          </a:xfrm>
          <a:prstGeom prst="rect">
            <a:avLst/>
          </a:prstGeom>
          <a:noFill/>
        </p:spPr>
        <p:txBody>
          <a:bodyPr wrap="square" rtlCol="0">
            <a:spAutoFit/>
          </a:bodyPr>
          <a:lstStyle/>
          <a:p>
            <a:endParaRPr lang="en-US" dirty="0"/>
          </a:p>
          <a:p>
            <a:r>
              <a:rPr lang="en-US" u="sng" dirty="0"/>
              <a:t>What do we want them to know?</a:t>
            </a:r>
          </a:p>
          <a:p>
            <a:endParaRPr lang="en-US" u="sng" dirty="0"/>
          </a:p>
          <a:p>
            <a:pPr marL="285750" indent="-285750">
              <a:buFont typeface="Arial" panose="020B0604020202020204" pitchFamily="34" charset="0"/>
              <a:buChar char="•"/>
            </a:pPr>
            <a:r>
              <a:rPr lang="en-US" dirty="0"/>
              <a:t>Attendance / awareness of CEO core network</a:t>
            </a:r>
          </a:p>
          <a:p>
            <a:pPr marL="285750" indent="-285750">
              <a:buFont typeface="Arial" panose="020B0604020202020204" pitchFamily="34" charset="0"/>
              <a:buChar char="•"/>
            </a:pPr>
            <a:r>
              <a:rPr lang="en-US" dirty="0"/>
              <a:t>Promotion of outstanding care offer</a:t>
            </a:r>
          </a:p>
          <a:p>
            <a:pPr marL="285750" indent="-285750">
              <a:buFont typeface="Arial" panose="020B0604020202020204" pitchFamily="34" charset="0"/>
              <a:buChar char="•"/>
            </a:pPr>
            <a:r>
              <a:rPr lang="en-US" dirty="0"/>
              <a:t>Facilitate engagement with ICS’</a:t>
            </a:r>
          </a:p>
          <a:p>
            <a:pPr marL="285750" indent="-285750">
              <a:buFont typeface="Arial" panose="020B0604020202020204" pitchFamily="34" charset="0"/>
              <a:buChar char="•"/>
            </a:pPr>
            <a:r>
              <a:rPr lang="en-US" dirty="0"/>
              <a:t>Promote integration resources and support</a:t>
            </a:r>
          </a:p>
          <a:p>
            <a:pPr marL="285750" indent="-285750">
              <a:buFont typeface="Arial" panose="020B0604020202020204" pitchFamily="34" charset="0"/>
              <a:buChar char="•"/>
            </a:pPr>
            <a:r>
              <a:rPr lang="en-US" dirty="0"/>
              <a:t>Promotion of CQC product range</a:t>
            </a:r>
          </a:p>
          <a:p>
            <a:pPr marL="285750" indent="-285750">
              <a:buFont typeface="Arial" panose="020B0604020202020204" pitchFamily="34" charset="0"/>
              <a:buChar char="•"/>
            </a:pPr>
            <a:r>
              <a:rPr lang="en-US" dirty="0"/>
              <a:t>Promotion of culture toolkit and leadership offer</a:t>
            </a:r>
          </a:p>
          <a:p>
            <a:pPr marL="285750" indent="-285750">
              <a:buFont typeface="Arial" panose="020B0604020202020204" pitchFamily="34" charset="0"/>
              <a:buChar char="•"/>
            </a:pPr>
            <a:r>
              <a:rPr lang="en-US" dirty="0"/>
              <a:t>Promotion of broader </a:t>
            </a:r>
            <a:r>
              <a:rPr lang="en-US" dirty="0" err="1"/>
              <a:t>SfC</a:t>
            </a:r>
            <a:r>
              <a:rPr lang="en-US" dirty="0"/>
              <a:t> work programme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952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Nominated Individuals</a:t>
            </a:r>
          </a:p>
        </p:txBody>
      </p:sp>
      <p:sp>
        <p:nvSpPr>
          <p:cNvPr id="3" name="TextBox 2">
            <a:extLst>
              <a:ext uri="{FF2B5EF4-FFF2-40B4-BE49-F238E27FC236}">
                <a16:creationId xmlns:a16="http://schemas.microsoft.com/office/drawing/2014/main" id="{C0A68111-46A7-D605-B6B1-51C22743B16F}"/>
              </a:ext>
            </a:extLst>
          </p:cNvPr>
          <p:cNvSpPr txBox="1"/>
          <p:nvPr/>
        </p:nvSpPr>
        <p:spPr>
          <a:xfrm>
            <a:off x="444843" y="2237337"/>
            <a:ext cx="7500551" cy="3139321"/>
          </a:xfrm>
          <a:prstGeom prst="rect">
            <a:avLst/>
          </a:prstGeom>
          <a:noFill/>
        </p:spPr>
        <p:txBody>
          <a:bodyPr wrap="square" rtlCol="0">
            <a:spAutoFit/>
          </a:bodyPr>
          <a:lstStyle/>
          <a:p>
            <a:r>
              <a:rPr lang="en-US" dirty="0"/>
              <a:t>Nominated individuals network – meets quarterly </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 / Data for understanding profile of workforce</a:t>
            </a:r>
            <a:r>
              <a:rPr lang="en-GB" dirty="0"/>
              <a:t> / Benchmarking</a:t>
            </a:r>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 for RMs by proxy</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Promotion of Health and wellbeing support / strategies</a:t>
            </a:r>
          </a:p>
          <a:p>
            <a:pPr marL="285750" indent="-285750">
              <a:buFont typeface="Arial" panose="020B0604020202020204" pitchFamily="34" charset="0"/>
              <a:buChar char="•"/>
            </a:pPr>
            <a:r>
              <a:rPr lang="en-GB" dirty="0"/>
              <a:t>Promotion of Recruitment and retention offer</a:t>
            </a:r>
          </a:p>
          <a:p>
            <a:pPr marL="285750" indent="-285750">
              <a:buFont typeface="Arial" panose="020B0604020202020204" pitchFamily="34" charset="0"/>
              <a:buChar char="•"/>
            </a:pPr>
            <a:r>
              <a:rPr lang="en-GB" dirty="0"/>
              <a:t>Revised Culture toolkit </a:t>
            </a:r>
            <a:endParaRPr lang="en-US" dirty="0"/>
          </a:p>
        </p:txBody>
      </p:sp>
    </p:spTree>
    <p:extLst>
      <p:ext uri="{BB962C8B-B14F-4D97-AF65-F5344CB8AC3E}">
        <p14:creationId xmlns:p14="http://schemas.microsoft.com/office/powerpoint/2010/main" val="62124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HR Directors</a:t>
            </a:r>
          </a:p>
        </p:txBody>
      </p:sp>
      <p:sp>
        <p:nvSpPr>
          <p:cNvPr id="3" name="TextBox 2">
            <a:extLst>
              <a:ext uri="{FF2B5EF4-FFF2-40B4-BE49-F238E27FC236}">
                <a16:creationId xmlns:a16="http://schemas.microsoft.com/office/drawing/2014/main" id="{C0A68111-46A7-D605-B6B1-51C22743B16F}"/>
              </a:ext>
            </a:extLst>
          </p:cNvPr>
          <p:cNvSpPr txBox="1"/>
          <p:nvPr/>
        </p:nvSpPr>
        <p:spPr>
          <a:xfrm>
            <a:off x="457200" y="2496065"/>
            <a:ext cx="7500551" cy="3693319"/>
          </a:xfrm>
          <a:prstGeom prst="rect">
            <a:avLst/>
          </a:prstGeom>
          <a:noFill/>
        </p:spPr>
        <p:txBody>
          <a:bodyPr wrap="square" rtlCol="0">
            <a:spAutoFit/>
          </a:bodyPr>
          <a:lstStyle/>
          <a:p>
            <a:r>
              <a:rPr lang="en-US" dirty="0"/>
              <a:t>HR Directors network – meets quarterly </a:t>
            </a:r>
          </a:p>
          <a:p>
            <a:endParaRPr lang="en-US" dirty="0"/>
          </a:p>
          <a:p>
            <a:r>
              <a:rPr lang="en-US" dirty="0"/>
              <a:t>HR directors </a:t>
            </a:r>
            <a:r>
              <a:rPr lang="en-US" dirty="0" err="1"/>
              <a:t>Whatsapp</a:t>
            </a:r>
            <a:r>
              <a:rPr lang="en-US" dirty="0"/>
              <a:t> group</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 / Data for understanding profile of workforce</a:t>
            </a:r>
            <a:r>
              <a:rPr lang="en-GB" dirty="0"/>
              <a:t> / Benchmarking</a:t>
            </a:r>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Promotion of Health and wellbeing support / strategies</a:t>
            </a:r>
          </a:p>
          <a:p>
            <a:pPr marL="285750" indent="-285750">
              <a:buFont typeface="Arial" panose="020B0604020202020204" pitchFamily="34" charset="0"/>
              <a:buChar char="•"/>
            </a:pPr>
            <a:r>
              <a:rPr lang="en-GB" dirty="0"/>
              <a:t>Promotion of Recruitment and retention offer</a:t>
            </a:r>
          </a:p>
          <a:p>
            <a:pPr marL="285750" indent="-285750">
              <a:buFont typeface="Arial" panose="020B0604020202020204" pitchFamily="34" charset="0"/>
              <a:buChar char="•"/>
            </a:pPr>
            <a:r>
              <a:rPr lang="en-GB" dirty="0"/>
              <a:t>Revised Culture toolkit </a:t>
            </a:r>
            <a:endParaRPr lang="en-US" dirty="0"/>
          </a:p>
        </p:txBody>
      </p:sp>
    </p:spTree>
    <p:extLst>
      <p:ext uri="{BB962C8B-B14F-4D97-AF65-F5344CB8AC3E}">
        <p14:creationId xmlns:p14="http://schemas.microsoft.com/office/powerpoint/2010/main" val="414537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Employer L&amp;D leads</a:t>
            </a:r>
          </a:p>
        </p:txBody>
      </p:sp>
      <p:sp>
        <p:nvSpPr>
          <p:cNvPr id="3" name="TextBox 2">
            <a:extLst>
              <a:ext uri="{FF2B5EF4-FFF2-40B4-BE49-F238E27FC236}">
                <a16:creationId xmlns:a16="http://schemas.microsoft.com/office/drawing/2014/main" id="{C0A68111-46A7-D605-B6B1-51C22743B16F}"/>
              </a:ext>
            </a:extLst>
          </p:cNvPr>
          <p:cNvSpPr txBox="1"/>
          <p:nvPr/>
        </p:nvSpPr>
        <p:spPr>
          <a:xfrm>
            <a:off x="457200" y="2496065"/>
            <a:ext cx="7500551" cy="3693319"/>
          </a:xfrm>
          <a:prstGeom prst="rect">
            <a:avLst/>
          </a:prstGeom>
          <a:noFill/>
        </p:spPr>
        <p:txBody>
          <a:bodyPr wrap="square" rtlCol="0">
            <a:spAutoFit/>
          </a:bodyPr>
          <a:lstStyle/>
          <a:p>
            <a:r>
              <a:rPr lang="en-US" dirty="0"/>
              <a:t>Regional L&amp;D leads network – meets quarterly </a:t>
            </a:r>
          </a:p>
          <a:p>
            <a:endParaRPr lang="en-US" dirty="0"/>
          </a:p>
          <a:p>
            <a:r>
              <a:rPr lang="en-US" dirty="0"/>
              <a:t>L&amp;D leads </a:t>
            </a:r>
            <a:r>
              <a:rPr lang="en-US" dirty="0" err="1"/>
              <a:t>Whatsapp</a:t>
            </a:r>
            <a:r>
              <a:rPr lang="en-US" dirty="0"/>
              <a:t> group</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a:t>
            </a:r>
            <a:endParaRPr lang="en-GB" dirty="0"/>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 particularly L&amp;M related WDF training</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VLE for CQC inspections</a:t>
            </a:r>
          </a:p>
          <a:p>
            <a:pPr marL="285750" indent="-285750">
              <a:buFont typeface="Arial" panose="020B0604020202020204" pitchFamily="34" charset="0"/>
              <a:buChar char="•"/>
            </a:pPr>
            <a:r>
              <a:rPr lang="en-GB" dirty="0"/>
              <a:t>Core and Mandatory training guidance</a:t>
            </a:r>
          </a:p>
          <a:p>
            <a:pPr marL="285750" indent="-285750">
              <a:buFont typeface="Arial" panose="020B0604020202020204" pitchFamily="34" charset="0"/>
              <a:buChar char="•"/>
            </a:pPr>
            <a:r>
              <a:rPr lang="en-GB" dirty="0"/>
              <a:t>Care certificate</a:t>
            </a:r>
          </a:p>
          <a:p>
            <a:pPr marL="285750" indent="-285750">
              <a:buFont typeface="Arial" panose="020B0604020202020204" pitchFamily="34" charset="0"/>
              <a:buChar char="•"/>
            </a:pPr>
            <a:r>
              <a:rPr lang="en-GB" dirty="0"/>
              <a:t>Updates on national policy / reform </a:t>
            </a:r>
          </a:p>
        </p:txBody>
      </p:sp>
    </p:spTree>
    <p:extLst>
      <p:ext uri="{BB962C8B-B14F-4D97-AF65-F5344CB8AC3E}">
        <p14:creationId xmlns:p14="http://schemas.microsoft.com/office/powerpoint/2010/main" val="3860606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Employer QA Leads</a:t>
            </a:r>
          </a:p>
        </p:txBody>
      </p:sp>
      <p:sp>
        <p:nvSpPr>
          <p:cNvPr id="3" name="TextBox 2">
            <a:extLst>
              <a:ext uri="{FF2B5EF4-FFF2-40B4-BE49-F238E27FC236}">
                <a16:creationId xmlns:a16="http://schemas.microsoft.com/office/drawing/2014/main" id="{C0A68111-46A7-D605-B6B1-51C22743B16F}"/>
              </a:ext>
            </a:extLst>
          </p:cNvPr>
          <p:cNvSpPr txBox="1"/>
          <p:nvPr/>
        </p:nvSpPr>
        <p:spPr>
          <a:xfrm>
            <a:off x="457200" y="2496065"/>
            <a:ext cx="7500551" cy="2862322"/>
          </a:xfrm>
          <a:prstGeom prst="rect">
            <a:avLst/>
          </a:prstGeom>
          <a:noFill/>
        </p:spPr>
        <p:txBody>
          <a:bodyPr wrap="square" rtlCol="0">
            <a:spAutoFit/>
          </a:bodyPr>
          <a:lstStyle/>
          <a:p>
            <a:endParaRPr lang="en-US" dirty="0"/>
          </a:p>
          <a:p>
            <a:r>
              <a:rPr lang="en-US" u="sng" dirty="0"/>
              <a:t>What do we want them to know?</a:t>
            </a:r>
          </a:p>
          <a:p>
            <a:pPr marL="285750" indent="-285750">
              <a:buFont typeface="Arial" panose="020B0604020202020204" pitchFamily="34" charset="0"/>
              <a:buChar char="•"/>
            </a:pPr>
            <a:r>
              <a:rPr lang="en-US" dirty="0"/>
              <a:t>How to prepare for inspection and best practice</a:t>
            </a:r>
          </a:p>
          <a:p>
            <a:pPr marL="285750" indent="-285750">
              <a:buFont typeface="Arial" panose="020B0604020202020204" pitchFamily="34" charset="0"/>
              <a:buChar char="•"/>
            </a:pPr>
            <a:r>
              <a:rPr lang="en-US" dirty="0"/>
              <a:t>VLE CQC inspection WDF</a:t>
            </a:r>
          </a:p>
          <a:p>
            <a:pPr marL="285750" indent="-285750">
              <a:buFont typeface="Arial" panose="020B0604020202020204" pitchFamily="34" charset="0"/>
              <a:buChar char="•"/>
            </a:pPr>
            <a:r>
              <a:rPr lang="en-US" dirty="0"/>
              <a:t>CQC good and outstanding resources – toolkit</a:t>
            </a:r>
          </a:p>
          <a:p>
            <a:pPr marL="285750" indent="-285750">
              <a:buFont typeface="Arial" panose="020B0604020202020204" pitchFamily="34" charset="0"/>
              <a:buChar char="•"/>
            </a:pPr>
            <a:r>
              <a:rPr lang="en-US" dirty="0"/>
              <a:t>Updates on reform</a:t>
            </a:r>
          </a:p>
          <a:p>
            <a:pPr marL="285750" indent="-285750">
              <a:buFont typeface="Arial" panose="020B0604020202020204" pitchFamily="34" charset="0"/>
              <a:buChar char="•"/>
            </a:pPr>
            <a:r>
              <a:rPr lang="en-US" dirty="0"/>
              <a:t>Linking in to local improvement projects where applicable</a:t>
            </a:r>
          </a:p>
          <a:p>
            <a:pPr marL="285750" indent="-285750">
              <a:buFont typeface="Arial" panose="020B0604020202020204" pitchFamily="34" charset="0"/>
              <a:buChar char="•"/>
            </a:pPr>
            <a:r>
              <a:rPr lang="en-US" dirty="0"/>
              <a:t>Promotion of Leadership support offer</a:t>
            </a:r>
          </a:p>
          <a:p>
            <a:pPr marL="285750" indent="-285750">
              <a:buFont typeface="Arial" panose="020B0604020202020204" pitchFamily="34" charset="0"/>
              <a:buChar char="•"/>
            </a:pPr>
            <a:r>
              <a:rPr lang="en-US" dirty="0"/>
              <a:t>Updates and support on new CQC assessment framework</a:t>
            </a:r>
          </a:p>
          <a:p>
            <a:pPr marL="285750" indent="-285750">
              <a:buFont typeface="Arial" panose="020B0604020202020204" pitchFamily="34" charset="0"/>
              <a:buChar char="•"/>
            </a:pPr>
            <a:r>
              <a:rPr lang="en-US" dirty="0"/>
              <a:t>Promotion / awareness of broader </a:t>
            </a:r>
            <a:r>
              <a:rPr lang="en-US" dirty="0" err="1"/>
              <a:t>SfC</a:t>
            </a:r>
            <a:r>
              <a:rPr lang="en-US" dirty="0"/>
              <a:t> support offer</a:t>
            </a:r>
            <a:endParaRPr lang="en-GB" dirty="0"/>
          </a:p>
        </p:txBody>
      </p:sp>
    </p:spTree>
    <p:extLst>
      <p:ext uri="{BB962C8B-B14F-4D97-AF65-F5344CB8AC3E}">
        <p14:creationId xmlns:p14="http://schemas.microsoft.com/office/powerpoint/2010/main" val="3982925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Nurses</a:t>
            </a:r>
          </a:p>
        </p:txBody>
      </p:sp>
      <p:sp>
        <p:nvSpPr>
          <p:cNvPr id="3" name="TextBox 2">
            <a:extLst>
              <a:ext uri="{FF2B5EF4-FFF2-40B4-BE49-F238E27FC236}">
                <a16:creationId xmlns:a16="http://schemas.microsoft.com/office/drawing/2014/main" id="{C0A68111-46A7-D605-B6B1-51C22743B16F}"/>
              </a:ext>
            </a:extLst>
          </p:cNvPr>
          <p:cNvSpPr txBox="1"/>
          <p:nvPr/>
        </p:nvSpPr>
        <p:spPr>
          <a:xfrm>
            <a:off x="407773" y="2237337"/>
            <a:ext cx="7500551" cy="3693319"/>
          </a:xfrm>
          <a:prstGeom prst="rect">
            <a:avLst/>
          </a:prstGeom>
          <a:noFill/>
        </p:spPr>
        <p:txBody>
          <a:bodyPr wrap="square" rtlCol="0">
            <a:spAutoFit/>
          </a:bodyPr>
          <a:lstStyle/>
          <a:p>
            <a:endParaRPr lang="en-US" dirty="0"/>
          </a:p>
          <a:p>
            <a:r>
              <a:rPr lang="en-US" u="sng" dirty="0"/>
              <a:t>What do we want them to know?</a:t>
            </a:r>
          </a:p>
          <a:p>
            <a:pPr marL="285750" indent="-285750">
              <a:buFont typeface="Arial" panose="020B0604020202020204" pitchFamily="34" charset="0"/>
              <a:buChar char="•"/>
            </a:pPr>
            <a:r>
              <a:rPr lang="en-US" dirty="0"/>
              <a:t>Promotion / sign up to we are social care nursing</a:t>
            </a:r>
          </a:p>
          <a:p>
            <a:pPr marL="285750" indent="-285750">
              <a:buFont typeface="Arial" panose="020B0604020202020204" pitchFamily="34" charset="0"/>
              <a:buChar char="•"/>
            </a:pPr>
            <a:r>
              <a:rPr lang="en-US" dirty="0"/>
              <a:t>Sign up to nursing bulletin</a:t>
            </a:r>
          </a:p>
          <a:p>
            <a:pPr marL="285750" indent="-285750">
              <a:buFont typeface="Arial" panose="020B0604020202020204" pitchFamily="34" charset="0"/>
              <a:buChar char="•"/>
            </a:pPr>
            <a:r>
              <a:rPr lang="en-US" dirty="0"/>
              <a:t>Engagement with Social Care nursing council – SNACs – Jane Green</a:t>
            </a:r>
          </a:p>
          <a:p>
            <a:pPr marL="285750" indent="-285750">
              <a:buFont typeface="Arial" panose="020B0604020202020204" pitchFamily="34" charset="0"/>
              <a:buChar char="•"/>
            </a:pPr>
            <a:r>
              <a:rPr lang="en-US" dirty="0"/>
              <a:t>Engagement / promotion nursing community of practice – Adele </a:t>
            </a:r>
            <a:r>
              <a:rPr lang="en-US" dirty="0" err="1"/>
              <a:t>Thornburn</a:t>
            </a:r>
            <a:endParaRPr lang="en-US" dirty="0"/>
          </a:p>
          <a:p>
            <a:pPr marL="285750" indent="-285750">
              <a:buFont typeface="Arial" panose="020B0604020202020204" pitchFamily="34" charset="0"/>
              <a:buChar char="•"/>
            </a:pPr>
            <a:r>
              <a:rPr lang="en-US" dirty="0"/>
              <a:t>Promotion delegated healthcare interventions</a:t>
            </a:r>
          </a:p>
          <a:p>
            <a:pPr marL="285750" indent="-285750">
              <a:buFont typeface="Arial" panose="020B0604020202020204" pitchFamily="34" charset="0"/>
              <a:buChar char="•"/>
            </a:pPr>
            <a:r>
              <a:rPr lang="en-US" dirty="0"/>
              <a:t>Focus on preceptorship</a:t>
            </a:r>
          </a:p>
          <a:p>
            <a:pPr marL="285750" indent="-285750">
              <a:buFont typeface="Arial" panose="020B0604020202020204" pitchFamily="34" charset="0"/>
              <a:buChar char="•"/>
            </a:pPr>
            <a:r>
              <a:rPr lang="en-US" dirty="0"/>
              <a:t>Promotion of Nurses workforce intelligence</a:t>
            </a:r>
          </a:p>
          <a:p>
            <a:pPr marL="285750" indent="-285750">
              <a:buFont typeface="Arial" panose="020B0604020202020204" pitchFamily="34" charset="0"/>
              <a:buChar char="•"/>
            </a:pPr>
            <a:r>
              <a:rPr lang="en-US" dirty="0"/>
              <a:t>International recruitment</a:t>
            </a:r>
            <a:endParaRPr lang="en-GB" dirty="0"/>
          </a:p>
          <a:p>
            <a:pPr marL="285750" indent="-285750">
              <a:buFont typeface="Arial" panose="020B0604020202020204" pitchFamily="34" charset="0"/>
              <a:buChar char="•"/>
            </a:pPr>
            <a:r>
              <a:rPr lang="en-GB" dirty="0"/>
              <a:t>Facilitated engagement with ICS colleagues</a:t>
            </a:r>
            <a:endParaRPr lang="en-US" dirty="0"/>
          </a:p>
        </p:txBody>
      </p:sp>
    </p:spTree>
    <p:extLst>
      <p:ext uri="{BB962C8B-B14F-4D97-AF65-F5344CB8AC3E}">
        <p14:creationId xmlns:p14="http://schemas.microsoft.com/office/powerpoint/2010/main" val="182622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5F39-3AE9-4BD6-8BBA-CE96232E070D}"/>
              </a:ext>
            </a:extLst>
          </p:cNvPr>
          <p:cNvSpPr>
            <a:spLocks noGrp="1"/>
          </p:cNvSpPr>
          <p:nvPr>
            <p:ph type="title"/>
          </p:nvPr>
        </p:nvSpPr>
        <p:spPr>
          <a:xfrm>
            <a:off x="647960" y="1295932"/>
            <a:ext cx="7475105" cy="705863"/>
          </a:xfrm>
        </p:spPr>
        <p:txBody>
          <a:bodyPr/>
          <a:lstStyle/>
          <a:p>
            <a:pPr algn="ctr"/>
            <a:r>
              <a:rPr lang="en-GB" sz="2800" dirty="0"/>
              <a:t>Other useful updates</a:t>
            </a:r>
          </a:p>
        </p:txBody>
      </p:sp>
      <p:graphicFrame>
        <p:nvGraphicFramePr>
          <p:cNvPr id="4" name="Object 3">
            <a:extLst>
              <a:ext uri="{FF2B5EF4-FFF2-40B4-BE49-F238E27FC236}">
                <a16:creationId xmlns:a16="http://schemas.microsoft.com/office/drawing/2014/main" id="{EFF58CD7-9D91-DEE8-B500-BCE95F44BBE5}"/>
              </a:ext>
            </a:extLst>
          </p:cNvPr>
          <p:cNvGraphicFramePr>
            <a:graphicFrameLocks noChangeAspect="1"/>
          </p:cNvGraphicFramePr>
          <p:nvPr>
            <p:extLst>
              <p:ext uri="{D42A27DB-BD31-4B8C-83A1-F6EECF244321}">
                <p14:modId xmlns:p14="http://schemas.microsoft.com/office/powerpoint/2010/main" val="3569332007"/>
              </p:ext>
            </p:extLst>
          </p:nvPr>
        </p:nvGraphicFramePr>
        <p:xfrm>
          <a:off x="3155637" y="2085725"/>
          <a:ext cx="2459749" cy="1738184"/>
        </p:xfrm>
        <a:graphic>
          <a:graphicData uri="http://schemas.openxmlformats.org/presentationml/2006/ole">
            <mc:AlternateContent xmlns:mc="http://schemas.openxmlformats.org/markup-compatibility/2006">
              <mc:Choice xmlns:v="urn:schemas-microsoft-com:vml" Requires="v">
                <p:oleObj name="Acrobat Document" r:id="rId3" imgW="5346587" imgH="3778135" progId="Acrobat.Document.DC">
                  <p:embed/>
                </p:oleObj>
              </mc:Choice>
              <mc:Fallback>
                <p:oleObj name="Acrobat Document" r:id="rId3" imgW="5346587" imgH="3778135" progId="Acrobat.Document.DC">
                  <p:embed/>
                  <p:pic>
                    <p:nvPicPr>
                      <p:cNvPr id="4" name="Object 3">
                        <a:extLst>
                          <a:ext uri="{FF2B5EF4-FFF2-40B4-BE49-F238E27FC236}">
                            <a16:creationId xmlns:a16="http://schemas.microsoft.com/office/drawing/2014/main" id="{EFF58CD7-9D91-DEE8-B500-BCE95F44BBE5}"/>
                          </a:ext>
                        </a:extLst>
                      </p:cNvPr>
                      <p:cNvPicPr/>
                      <p:nvPr/>
                    </p:nvPicPr>
                    <p:blipFill>
                      <a:blip r:embed="rId4"/>
                      <a:stretch>
                        <a:fillRect/>
                      </a:stretch>
                    </p:blipFill>
                    <p:spPr>
                      <a:xfrm>
                        <a:off x="3155637" y="2085725"/>
                        <a:ext cx="2459749" cy="173818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979B310-6E8B-F6D3-01BC-691476F6E86B}"/>
              </a:ext>
            </a:extLst>
          </p:cNvPr>
          <p:cNvSpPr txBox="1"/>
          <p:nvPr/>
        </p:nvSpPr>
        <p:spPr>
          <a:xfrm>
            <a:off x="1504950" y="5337258"/>
            <a:ext cx="6134100" cy="923330"/>
          </a:xfrm>
          <a:prstGeom prst="rect">
            <a:avLst/>
          </a:prstGeom>
          <a:noFill/>
        </p:spPr>
        <p:txBody>
          <a:bodyPr wrap="square">
            <a:spAutoFit/>
          </a:bodyPr>
          <a:lstStyle/>
          <a:p>
            <a:r>
              <a:rPr lang="en-GB" dirty="0"/>
              <a:t>https://www.skillsforcare.org.uk/Support-for-leaders-and-managers/Managing-a-service/Digital-technology-and-social-care/Digital-Skills-Framework.aspx</a:t>
            </a:r>
          </a:p>
        </p:txBody>
      </p:sp>
      <p:sp>
        <p:nvSpPr>
          <p:cNvPr id="6" name="TextBox 5">
            <a:extLst>
              <a:ext uri="{FF2B5EF4-FFF2-40B4-BE49-F238E27FC236}">
                <a16:creationId xmlns:a16="http://schemas.microsoft.com/office/drawing/2014/main" id="{64EE2873-F828-E52D-3E00-EF438068008C}"/>
              </a:ext>
            </a:extLst>
          </p:cNvPr>
          <p:cNvSpPr txBox="1"/>
          <p:nvPr/>
        </p:nvSpPr>
        <p:spPr>
          <a:xfrm>
            <a:off x="1504950" y="4085967"/>
            <a:ext cx="6134100" cy="923330"/>
          </a:xfrm>
          <a:prstGeom prst="rect">
            <a:avLst/>
          </a:prstGeom>
          <a:noFill/>
        </p:spPr>
        <p:txBody>
          <a:bodyPr wrap="square">
            <a:spAutoFit/>
          </a:bodyPr>
          <a:lstStyle/>
          <a:p>
            <a:r>
              <a:rPr lang="en-GB" dirty="0"/>
              <a:t>https://www.skillsforcare.org.uk/Support-for-leaders-and-managers/Managing-a-service/Delegated-healthcare-activities/Delegated-healthcare-activities.aspx</a:t>
            </a:r>
          </a:p>
        </p:txBody>
      </p:sp>
    </p:spTree>
    <p:extLst>
      <p:ext uri="{BB962C8B-B14F-4D97-AF65-F5344CB8AC3E}">
        <p14:creationId xmlns:p14="http://schemas.microsoft.com/office/powerpoint/2010/main" val="24266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sitting on a couch&#10;&#10;Description automatically generated">
            <a:extLst>
              <a:ext uri="{FF2B5EF4-FFF2-40B4-BE49-F238E27FC236}">
                <a16:creationId xmlns:a16="http://schemas.microsoft.com/office/drawing/2014/main" id="{28793CA0-35FA-70F7-593A-A31B794D9CBB}"/>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857250"/>
            <a:ext cx="9144000" cy="5143500"/>
          </a:xfrm>
          <a:prstGeom prst="rect">
            <a:avLst/>
          </a:prstGeom>
        </p:spPr>
      </p:pic>
      <p:grpSp>
        <p:nvGrpSpPr>
          <p:cNvPr id="5" name="Group 4">
            <a:extLst>
              <a:ext uri="{FF2B5EF4-FFF2-40B4-BE49-F238E27FC236}">
                <a16:creationId xmlns:a16="http://schemas.microsoft.com/office/drawing/2014/main" id="{339DF41E-C77E-ABCF-B46F-2EEE42019560}"/>
              </a:ext>
            </a:extLst>
          </p:cNvPr>
          <p:cNvGrpSpPr/>
          <p:nvPr/>
        </p:nvGrpSpPr>
        <p:grpSpPr>
          <a:xfrm flipH="1">
            <a:off x="-1" y="5450092"/>
            <a:ext cx="9144001" cy="557585"/>
            <a:chOff x="1255000" y="5976816"/>
            <a:chExt cx="14450788" cy="881184"/>
          </a:xfrm>
        </p:grpSpPr>
        <p:pic>
          <p:nvPicPr>
            <p:cNvPr id="6" name="Picture 5">
              <a:extLst>
                <a:ext uri="{FF2B5EF4-FFF2-40B4-BE49-F238E27FC236}">
                  <a16:creationId xmlns:a16="http://schemas.microsoft.com/office/drawing/2014/main" id="{0456DD1D-E41E-700E-FC06-47CBC04DAF91}"/>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7" name="Rectangle 6">
              <a:extLst>
                <a:ext uri="{FF2B5EF4-FFF2-40B4-BE49-F238E27FC236}">
                  <a16:creationId xmlns:a16="http://schemas.microsoft.com/office/drawing/2014/main" id="{FC2D2DA0-810F-C51B-3849-0EB5019798D5}"/>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8" name="TextBox 7">
            <a:extLst>
              <a:ext uri="{FF2B5EF4-FFF2-40B4-BE49-F238E27FC236}">
                <a16:creationId xmlns:a16="http://schemas.microsoft.com/office/drawing/2014/main" id="{22FA5D7A-FA33-C60A-D307-001516534A78}"/>
              </a:ext>
            </a:extLst>
          </p:cNvPr>
          <p:cNvSpPr txBox="1"/>
          <p:nvPr/>
        </p:nvSpPr>
        <p:spPr>
          <a:xfrm>
            <a:off x="277481" y="1091868"/>
            <a:ext cx="3498454"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US" sz="2100" b="1">
                <a:solidFill>
                  <a:prstClr val="white"/>
                </a:solidFill>
                <a:latin typeface="Arial" panose="020B0604020202020204" pitchFamily="34" charset="0"/>
                <a:cs typeface="Arial" panose="020B0604020202020204" pitchFamily="34" charset="0"/>
              </a:rPr>
              <a:t>The context: in 2023-24…</a:t>
            </a:r>
            <a:endParaRPr lang="en-GB" sz="2100" b="1">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34AD6C2-748F-DE22-FD8B-33DA561A0F3C}"/>
              </a:ext>
            </a:extLst>
          </p:cNvPr>
          <p:cNvSpPr/>
          <p:nvPr/>
        </p:nvSpPr>
        <p:spPr>
          <a:xfrm>
            <a:off x="280171" y="3209541"/>
            <a:ext cx="5550443" cy="505501"/>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68BC5AE0-04D6-7F9B-CC1D-B63634FB3A45}"/>
              </a:ext>
            </a:extLst>
          </p:cNvPr>
          <p:cNvSpPr txBox="1"/>
          <p:nvPr/>
        </p:nvSpPr>
        <p:spPr>
          <a:xfrm>
            <a:off x="404138" y="3253565"/>
            <a:ext cx="5426478" cy="415498"/>
          </a:xfrm>
          <a:prstGeom prst="rect">
            <a:avLst/>
          </a:prstGeom>
          <a:noFill/>
        </p:spPr>
        <p:txBody>
          <a:bodyPr wrap="square" rtlCol="0">
            <a:spAutoFit/>
          </a:bodyPr>
          <a:lstStyle/>
          <a:p>
            <a:pPr defTabSz="342900" fontAlgn="auto">
              <a:spcBef>
                <a:spcPts val="0"/>
              </a:spcBef>
              <a:spcAft>
                <a:spcPts val="0"/>
              </a:spcAft>
            </a:pPr>
            <a:r>
              <a:rPr lang="en-US" sz="2100" b="1" u="sng">
                <a:solidFill>
                  <a:srgbClr val="4472C4"/>
                </a:solidFill>
                <a:uFill>
                  <a:solidFill>
                    <a:srgbClr val="FFC000"/>
                  </a:solidFill>
                </a:uFill>
                <a:latin typeface="Arial" panose="020B0604020202020204" pitchFamily="34" charset="0"/>
                <a:cs typeface="Arial" panose="020B0604020202020204" pitchFamily="34" charset="0"/>
              </a:rPr>
              <a:t>131,000</a:t>
            </a:r>
            <a:r>
              <a:rPr lang="en-US" sz="2100" b="1">
                <a:solidFill>
                  <a:srgbClr val="FFC000"/>
                </a:solidFill>
                <a:latin typeface="Arial" panose="020B0604020202020204" pitchFamily="34" charset="0"/>
                <a:cs typeface="Arial" panose="020B0604020202020204" pitchFamily="34" charset="0"/>
              </a:rPr>
              <a:t> </a:t>
            </a:r>
            <a:r>
              <a:rPr lang="en-US" sz="2100">
                <a:solidFill>
                  <a:prstClr val="black"/>
                </a:solidFill>
                <a:latin typeface="Arial" panose="020B0604020202020204" pitchFamily="34" charset="0"/>
                <a:cs typeface="Arial" panose="020B0604020202020204" pitchFamily="34" charset="0"/>
              </a:rPr>
              <a:t>vacancies on any given day </a:t>
            </a:r>
            <a:r>
              <a:rPr lang="en-US" sz="2100" b="1" u="sng">
                <a:solidFill>
                  <a:srgbClr val="4472C4"/>
                </a:solidFill>
                <a:uFill>
                  <a:solidFill>
                    <a:srgbClr val="FFC000"/>
                  </a:solidFill>
                </a:uFill>
                <a:latin typeface="Arial" panose="020B0604020202020204" pitchFamily="34" charset="0"/>
                <a:cs typeface="Arial" panose="020B0604020202020204" pitchFamily="34" charset="0"/>
              </a:rPr>
              <a:t>(8.3%)</a:t>
            </a:r>
            <a:endParaRPr lang="en-GB" sz="2100">
              <a:solidFill>
                <a:prstClr val="black"/>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FD8FF93C-33CF-9112-118F-4F1B480751DC}"/>
              </a:ext>
            </a:extLst>
          </p:cNvPr>
          <p:cNvSpPr/>
          <p:nvPr/>
        </p:nvSpPr>
        <p:spPr>
          <a:xfrm>
            <a:off x="280171" y="3904425"/>
            <a:ext cx="6418032" cy="505501"/>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E22E2402-E205-CF4C-BA32-1C619CDA4129}"/>
              </a:ext>
            </a:extLst>
          </p:cNvPr>
          <p:cNvSpPr txBox="1"/>
          <p:nvPr/>
        </p:nvSpPr>
        <p:spPr>
          <a:xfrm>
            <a:off x="404138" y="3950678"/>
            <a:ext cx="6294065" cy="415498"/>
          </a:xfrm>
          <a:prstGeom prst="rect">
            <a:avLst/>
          </a:prstGeom>
          <a:noFill/>
        </p:spPr>
        <p:txBody>
          <a:bodyPr wrap="square" rtlCol="0">
            <a:spAutoFit/>
          </a:bodyPr>
          <a:lstStyle/>
          <a:p>
            <a:pPr defTabSz="342900" fontAlgn="auto">
              <a:spcBef>
                <a:spcPts val="0"/>
              </a:spcBef>
              <a:spcAft>
                <a:spcPts val="0"/>
              </a:spcAft>
            </a:pPr>
            <a:r>
              <a:rPr lang="en-US" sz="2100" b="1" u="sng">
                <a:solidFill>
                  <a:srgbClr val="4472C4"/>
                </a:solidFill>
                <a:uFill>
                  <a:solidFill>
                    <a:srgbClr val="FFC000"/>
                  </a:solidFill>
                </a:uFill>
                <a:latin typeface="Arial" panose="020B0604020202020204" pitchFamily="34" charset="0"/>
                <a:cs typeface="Arial" panose="020B0604020202020204" pitchFamily="34" charset="0"/>
              </a:rPr>
              <a:t>26%</a:t>
            </a:r>
            <a:r>
              <a:rPr lang="en-US" sz="2100" b="1">
                <a:solidFill>
                  <a:srgbClr val="4472C4"/>
                </a:solidFill>
                <a:uFill>
                  <a:solidFill>
                    <a:srgbClr val="FFC000"/>
                  </a:solidFill>
                </a:uFill>
                <a:latin typeface="Arial" panose="020B0604020202020204" pitchFamily="34" charset="0"/>
                <a:cs typeface="Arial" panose="020B0604020202020204" pitchFamily="34" charset="0"/>
              </a:rPr>
              <a:t> </a:t>
            </a:r>
            <a:r>
              <a:rPr lang="en-US" sz="2100">
                <a:solidFill>
                  <a:prstClr val="black"/>
                </a:solidFill>
                <a:latin typeface="Arial" panose="020B0604020202020204" pitchFamily="34" charset="0"/>
                <a:cs typeface="Arial" panose="020B0604020202020204" pitchFamily="34" charset="0"/>
              </a:rPr>
              <a:t>of staff in the independent sector left their jobs</a:t>
            </a:r>
            <a:endParaRPr lang="en-GB" sz="210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0DADF6-15DA-6C69-0F6F-6D4F39F74090}"/>
              </a:ext>
            </a:extLst>
          </p:cNvPr>
          <p:cNvSpPr/>
          <p:nvPr/>
        </p:nvSpPr>
        <p:spPr>
          <a:xfrm>
            <a:off x="280171" y="2514657"/>
            <a:ext cx="5963520" cy="505501"/>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549A607C-E6F2-12E8-C42E-FD009996C04E}"/>
              </a:ext>
            </a:extLst>
          </p:cNvPr>
          <p:cNvSpPr txBox="1"/>
          <p:nvPr/>
        </p:nvSpPr>
        <p:spPr>
          <a:xfrm>
            <a:off x="404138" y="2558681"/>
            <a:ext cx="5912794" cy="415498"/>
          </a:xfrm>
          <a:prstGeom prst="rect">
            <a:avLst/>
          </a:prstGeom>
          <a:noFill/>
        </p:spPr>
        <p:txBody>
          <a:bodyPr wrap="square" rtlCol="0">
            <a:spAutoFit/>
          </a:bodyPr>
          <a:lstStyle/>
          <a:p>
            <a:pPr defTabSz="342900" fontAlgn="auto">
              <a:spcBef>
                <a:spcPts val="0"/>
              </a:spcBef>
              <a:spcAft>
                <a:spcPts val="0"/>
              </a:spcAft>
            </a:pPr>
            <a:r>
              <a:rPr lang="en-US" sz="2100" b="1" u="sng">
                <a:solidFill>
                  <a:srgbClr val="4472C4"/>
                </a:solidFill>
                <a:uFill>
                  <a:solidFill>
                    <a:srgbClr val="FFC000"/>
                  </a:solidFill>
                </a:uFill>
                <a:latin typeface="Arial" panose="020B0604020202020204" pitchFamily="34" charset="0"/>
                <a:cs typeface="Arial" panose="020B0604020202020204" pitchFamily="34" charset="0"/>
              </a:rPr>
              <a:t>4.2%</a:t>
            </a:r>
            <a:r>
              <a:rPr lang="en-US" sz="2100" b="1">
                <a:solidFill>
                  <a:srgbClr val="4472C4"/>
                </a:solidFill>
                <a:uFill>
                  <a:solidFill>
                    <a:srgbClr val="FFC000"/>
                  </a:solidFill>
                </a:uFill>
                <a:latin typeface="Arial" panose="020B0604020202020204" pitchFamily="34" charset="0"/>
                <a:cs typeface="Arial" panose="020B0604020202020204" pitchFamily="34" charset="0"/>
              </a:rPr>
              <a:t> </a:t>
            </a:r>
            <a:r>
              <a:rPr lang="en-US" sz="2100">
                <a:solidFill>
                  <a:prstClr val="black"/>
                </a:solidFill>
                <a:latin typeface="Arial" panose="020B0604020202020204" pitchFamily="34" charset="0"/>
                <a:cs typeface="Arial" panose="020B0604020202020204" pitchFamily="34" charset="0"/>
              </a:rPr>
              <a:t>more filled posts </a:t>
            </a:r>
            <a:r>
              <a:rPr lang="en-US" sz="2100" b="1" u="sng">
                <a:solidFill>
                  <a:srgbClr val="4472C4"/>
                </a:solidFill>
                <a:uFill>
                  <a:solidFill>
                    <a:srgbClr val="FFC000"/>
                  </a:solidFill>
                </a:uFill>
                <a:latin typeface="Arial" panose="020B0604020202020204" pitchFamily="34" charset="0"/>
                <a:cs typeface="Arial" panose="020B0604020202020204" pitchFamily="34" charset="0"/>
              </a:rPr>
              <a:t>(70,000) </a:t>
            </a:r>
            <a:r>
              <a:rPr lang="en-US" sz="2100">
                <a:solidFill>
                  <a:prstClr val="black"/>
                </a:solidFill>
                <a:latin typeface="Arial" panose="020B0604020202020204" pitchFamily="34" charset="0"/>
                <a:cs typeface="Arial" panose="020B0604020202020204" pitchFamily="34" charset="0"/>
              </a:rPr>
              <a:t>than in 2022-23</a:t>
            </a:r>
            <a:endParaRPr lang="en-GB" sz="210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58B5CC0-017D-1A5B-98FF-61C48D856290}"/>
              </a:ext>
            </a:extLst>
          </p:cNvPr>
          <p:cNvSpPr/>
          <p:nvPr/>
        </p:nvSpPr>
        <p:spPr>
          <a:xfrm>
            <a:off x="275262" y="4596388"/>
            <a:ext cx="6662637" cy="505501"/>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10" name="TextBox 9">
            <a:extLst>
              <a:ext uri="{FF2B5EF4-FFF2-40B4-BE49-F238E27FC236}">
                <a16:creationId xmlns:a16="http://schemas.microsoft.com/office/drawing/2014/main" id="{D98915DB-E1EF-379D-486F-F3F817B88C23}"/>
              </a:ext>
            </a:extLst>
          </p:cNvPr>
          <p:cNvSpPr txBox="1"/>
          <p:nvPr/>
        </p:nvSpPr>
        <p:spPr>
          <a:xfrm>
            <a:off x="399229" y="4642641"/>
            <a:ext cx="6598594" cy="415498"/>
          </a:xfrm>
          <a:prstGeom prst="rect">
            <a:avLst/>
          </a:prstGeom>
          <a:noFill/>
        </p:spPr>
        <p:txBody>
          <a:bodyPr wrap="square" rtlCol="0">
            <a:spAutoFit/>
          </a:bodyPr>
          <a:lstStyle/>
          <a:p>
            <a:pPr defTabSz="342900" fontAlgn="auto">
              <a:spcBef>
                <a:spcPts val="0"/>
              </a:spcBef>
              <a:spcAft>
                <a:spcPts val="0"/>
              </a:spcAft>
            </a:pPr>
            <a:r>
              <a:rPr lang="en-US" sz="2100" b="1" u="sng">
                <a:solidFill>
                  <a:srgbClr val="4472C4"/>
                </a:solidFill>
                <a:uFill>
                  <a:solidFill>
                    <a:srgbClr val="FFC000"/>
                  </a:solidFill>
                </a:uFill>
                <a:latin typeface="Arial" panose="020B0604020202020204" pitchFamily="34" charset="0"/>
                <a:cs typeface="Arial" panose="020B0604020202020204" pitchFamily="34" charset="0"/>
              </a:rPr>
              <a:t>105,000</a:t>
            </a:r>
            <a:r>
              <a:rPr lang="en-US" sz="2100">
                <a:solidFill>
                  <a:srgbClr val="FFC000"/>
                </a:solidFill>
                <a:latin typeface="Arial" panose="020B0604020202020204" pitchFamily="34" charset="0"/>
                <a:cs typeface="Arial" panose="020B0604020202020204" pitchFamily="34" charset="0"/>
              </a:rPr>
              <a:t> </a:t>
            </a:r>
            <a:r>
              <a:rPr lang="en-US" sz="2100">
                <a:solidFill>
                  <a:prstClr val="black"/>
                </a:solidFill>
                <a:latin typeface="Arial" panose="020B0604020202020204" pitchFamily="34" charset="0"/>
                <a:cs typeface="Arial" panose="020B0604020202020204" pitchFamily="34" charset="0"/>
              </a:rPr>
              <a:t>international recruits – up 25,000 on 2022-23</a:t>
            </a:r>
            <a:endParaRPr lang="en-GB" sz="210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3AFBDCC-66D7-B28D-52AD-CABCA760110B}"/>
              </a:ext>
            </a:extLst>
          </p:cNvPr>
          <p:cNvSpPr/>
          <p:nvPr/>
        </p:nvSpPr>
        <p:spPr>
          <a:xfrm>
            <a:off x="275263" y="1815837"/>
            <a:ext cx="3596189" cy="505501"/>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66C4950F-C5BC-CDE5-2AA1-800E6FC7A580}"/>
              </a:ext>
            </a:extLst>
          </p:cNvPr>
          <p:cNvSpPr txBox="1"/>
          <p:nvPr/>
        </p:nvSpPr>
        <p:spPr>
          <a:xfrm>
            <a:off x="399229" y="1862089"/>
            <a:ext cx="3376706" cy="738664"/>
          </a:xfrm>
          <a:prstGeom prst="rect">
            <a:avLst/>
          </a:prstGeom>
          <a:noFill/>
        </p:spPr>
        <p:txBody>
          <a:bodyPr wrap="square" rtlCol="0">
            <a:spAutoFit/>
          </a:bodyPr>
          <a:lstStyle/>
          <a:p>
            <a:pPr defTabSz="342900" fontAlgn="auto">
              <a:spcBef>
                <a:spcPts val="0"/>
              </a:spcBef>
              <a:spcAft>
                <a:spcPts val="0"/>
              </a:spcAft>
            </a:pPr>
            <a:r>
              <a:rPr lang="en-US" sz="2100">
                <a:solidFill>
                  <a:prstClr val="black"/>
                </a:solidFill>
                <a:latin typeface="Arial" panose="020B0604020202020204" pitchFamily="34" charset="0"/>
                <a:cs typeface="Arial" panose="020B0604020202020204" pitchFamily="34" charset="0"/>
              </a:rPr>
              <a:t>A workforce of </a:t>
            </a:r>
            <a:r>
              <a:rPr lang="en-US" sz="2100" b="1" u="sng">
                <a:solidFill>
                  <a:srgbClr val="4472C4"/>
                </a:solidFill>
                <a:uFill>
                  <a:solidFill>
                    <a:srgbClr val="FFC000"/>
                  </a:solidFill>
                </a:uFill>
                <a:latin typeface="Arial" panose="020B0604020202020204" pitchFamily="34" charset="0"/>
                <a:cs typeface="Arial" panose="020B0604020202020204" pitchFamily="34" charset="0"/>
              </a:rPr>
              <a:t>1.59 million</a:t>
            </a:r>
            <a:endParaRPr lang="en-GB" sz="21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8362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7" grpId="0" animBg="1"/>
      <p:bldP spid="28" grpId="0"/>
      <p:bldP spid="2" grpId="0" animBg="1"/>
      <p:bldP spid="3" grpId="0"/>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in chairs&#10;&#10;Description automatically generated">
            <a:extLst>
              <a:ext uri="{FF2B5EF4-FFF2-40B4-BE49-F238E27FC236}">
                <a16:creationId xmlns:a16="http://schemas.microsoft.com/office/drawing/2014/main" id="{D8437D13-12F0-DD69-5934-7D8AC1F445E8}"/>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44" r="1544" b="16934"/>
          <a:stretch/>
        </p:blipFill>
        <p:spPr>
          <a:xfrm>
            <a:off x="-14288" y="857250"/>
            <a:ext cx="9157335" cy="5143500"/>
          </a:xfrm>
          <a:prstGeom prst="rect">
            <a:avLst/>
          </a:prstGeom>
        </p:spPr>
      </p:pic>
      <p:grpSp>
        <p:nvGrpSpPr>
          <p:cNvPr id="4" name="Group 3">
            <a:extLst>
              <a:ext uri="{FF2B5EF4-FFF2-40B4-BE49-F238E27FC236}">
                <a16:creationId xmlns:a16="http://schemas.microsoft.com/office/drawing/2014/main" id="{9FF01A31-A272-1E05-5633-87B5775379BD}"/>
              </a:ext>
            </a:extLst>
          </p:cNvPr>
          <p:cNvGrpSpPr/>
          <p:nvPr/>
        </p:nvGrpSpPr>
        <p:grpSpPr>
          <a:xfrm flipH="1">
            <a:off x="-1" y="5450092"/>
            <a:ext cx="9144001" cy="557585"/>
            <a:chOff x="1255000" y="5976816"/>
            <a:chExt cx="14450788" cy="881184"/>
          </a:xfrm>
        </p:grpSpPr>
        <p:pic>
          <p:nvPicPr>
            <p:cNvPr id="5" name="Picture 4">
              <a:extLst>
                <a:ext uri="{FF2B5EF4-FFF2-40B4-BE49-F238E27FC236}">
                  <a16:creationId xmlns:a16="http://schemas.microsoft.com/office/drawing/2014/main" id="{650C18E6-FA9E-C127-526D-50DB3B501FEC}"/>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6" name="Rectangle 5">
              <a:extLst>
                <a:ext uri="{FF2B5EF4-FFF2-40B4-BE49-F238E27FC236}">
                  <a16:creationId xmlns:a16="http://schemas.microsoft.com/office/drawing/2014/main" id="{EB277F4A-AF77-C9EF-9E42-D52ABB172CC2}"/>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9" name="TextBox 8">
            <a:extLst>
              <a:ext uri="{FF2B5EF4-FFF2-40B4-BE49-F238E27FC236}">
                <a16:creationId xmlns:a16="http://schemas.microsoft.com/office/drawing/2014/main" id="{3FBBDBFA-C826-195A-888B-76E06114AB6F}"/>
              </a:ext>
            </a:extLst>
          </p:cNvPr>
          <p:cNvSpPr txBox="1"/>
          <p:nvPr/>
        </p:nvSpPr>
        <p:spPr>
          <a:xfrm>
            <a:off x="346758" y="3884340"/>
            <a:ext cx="4478048" cy="553998"/>
          </a:xfrm>
          <a:prstGeom prst="rect">
            <a:avLst/>
          </a:prstGeom>
          <a:solidFill>
            <a:srgbClr val="0069B3"/>
          </a:solidFill>
          <a:ln>
            <a:noFill/>
          </a:ln>
        </p:spPr>
        <p:txBody>
          <a:bodyPr wrap="square" rtlCol="0">
            <a:spAutoFit/>
          </a:bodyPr>
          <a:lstStyle/>
          <a:p>
            <a:pPr algn="ctr" defTabSz="342900" fontAlgn="auto">
              <a:spcBef>
                <a:spcPts val="0"/>
              </a:spcBef>
              <a:spcAft>
                <a:spcPts val="0"/>
              </a:spcAft>
            </a:pPr>
            <a:r>
              <a:rPr lang="en-US" sz="3000" b="1">
                <a:solidFill>
                  <a:prstClr val="white"/>
                </a:solidFill>
                <a:latin typeface="Arial" panose="020B0604020202020204" pitchFamily="34" charset="0"/>
                <a:cs typeface="Arial" panose="020B0604020202020204" pitchFamily="34" charset="0"/>
              </a:rPr>
              <a:t>The recommendations</a:t>
            </a:r>
            <a:endParaRPr lang="en-GB" sz="3000" b="1">
              <a:solidFill>
                <a:prstClr val="white"/>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2FE198F-5641-2FEE-8269-590913AAD76A}"/>
              </a:ext>
            </a:extLst>
          </p:cNvPr>
          <p:cNvSpPr txBox="1"/>
          <p:nvPr/>
        </p:nvSpPr>
        <p:spPr>
          <a:xfrm>
            <a:off x="346757" y="4403859"/>
            <a:ext cx="3735770" cy="553998"/>
          </a:xfrm>
          <a:prstGeom prst="rect">
            <a:avLst/>
          </a:prstGeom>
          <a:solidFill>
            <a:srgbClr val="0069B3"/>
          </a:solidFill>
          <a:ln>
            <a:noFill/>
          </a:ln>
        </p:spPr>
        <p:txBody>
          <a:bodyPr wrap="square" rtlCol="0">
            <a:spAutoFit/>
          </a:bodyPr>
          <a:lstStyle/>
          <a:p>
            <a:pPr algn="ctr" defTabSz="342900" fontAlgn="auto">
              <a:spcBef>
                <a:spcPts val="0"/>
              </a:spcBef>
              <a:spcAft>
                <a:spcPts val="0"/>
              </a:spcAft>
            </a:pPr>
            <a:r>
              <a:rPr lang="en-US" sz="3000" b="1">
                <a:solidFill>
                  <a:prstClr val="white"/>
                </a:solidFill>
                <a:latin typeface="Arial" panose="020B0604020202020204" pitchFamily="34" charset="0"/>
                <a:cs typeface="Arial" panose="020B0604020202020204" pitchFamily="34" charset="0"/>
              </a:rPr>
              <a:t>and commitments</a:t>
            </a:r>
            <a:endParaRPr lang="en-GB" sz="3000" b="1">
              <a:solidFill>
                <a:prstClr val="white"/>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77B944B-F7C8-5B7A-3C8B-ECFED5CCAE9E}"/>
              </a:ext>
            </a:extLst>
          </p:cNvPr>
          <p:cNvGrpSpPr/>
          <p:nvPr/>
        </p:nvGrpSpPr>
        <p:grpSpPr>
          <a:xfrm flipH="1">
            <a:off x="0" y="5446628"/>
            <a:ext cx="9144001" cy="557585"/>
            <a:chOff x="1255000" y="5976816"/>
            <a:chExt cx="14450788" cy="881184"/>
          </a:xfrm>
        </p:grpSpPr>
        <p:pic>
          <p:nvPicPr>
            <p:cNvPr id="14" name="Picture 13">
              <a:extLst>
                <a:ext uri="{FF2B5EF4-FFF2-40B4-BE49-F238E27FC236}">
                  <a16:creationId xmlns:a16="http://schemas.microsoft.com/office/drawing/2014/main" id="{99D9BF46-A5F2-C2EE-058C-6DE9D048CD89}"/>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5" name="Rectangle 14">
              <a:extLst>
                <a:ext uri="{FF2B5EF4-FFF2-40B4-BE49-F238E27FC236}">
                  <a16:creationId xmlns:a16="http://schemas.microsoft.com/office/drawing/2014/main" id="{219723C5-BC0F-6062-43EC-EC990CA10BE6}"/>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Tree>
    <p:extLst>
      <p:ext uri="{BB962C8B-B14F-4D97-AF65-F5344CB8AC3E}">
        <p14:creationId xmlns:p14="http://schemas.microsoft.com/office/powerpoint/2010/main" val="4278517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0C2DCDEE-C80A-FEE8-052B-9A326EC761C0}"/>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8113" b="8113"/>
          <a:stretch/>
        </p:blipFill>
        <p:spPr>
          <a:xfrm>
            <a:off x="0" y="857250"/>
            <a:ext cx="9144000" cy="5143501"/>
          </a:xfrm>
          <a:prstGeom prst="rect">
            <a:avLst/>
          </a:prstGeom>
        </p:spPr>
      </p:pic>
      <p:sp>
        <p:nvSpPr>
          <p:cNvPr id="5" name="TextBox 4">
            <a:extLst>
              <a:ext uri="{FF2B5EF4-FFF2-40B4-BE49-F238E27FC236}">
                <a16:creationId xmlns:a16="http://schemas.microsoft.com/office/drawing/2014/main" id="{FAC3DF4C-C07F-40C4-14E9-51A142697D64}"/>
              </a:ext>
            </a:extLst>
          </p:cNvPr>
          <p:cNvSpPr txBox="1"/>
          <p:nvPr/>
        </p:nvSpPr>
        <p:spPr>
          <a:xfrm>
            <a:off x="641268" y="1299571"/>
            <a:ext cx="1701883" cy="300082"/>
          </a:xfrm>
          <a:prstGeom prst="rect">
            <a:avLst/>
          </a:prstGeom>
          <a:solidFill>
            <a:schemeClr val="bg1">
              <a:lumMod val="95000"/>
            </a:schemeClr>
          </a:solidFill>
        </p:spPr>
        <p:txBody>
          <a:bodyPr wrap="square" rtlCol="0">
            <a:spAutoFit/>
          </a:bodyPr>
          <a:lstStyle/>
          <a:p>
            <a:pPr defTabSz="342900" fontAlgn="auto">
              <a:spcBef>
                <a:spcPts val="0"/>
              </a:spcBef>
              <a:spcAft>
                <a:spcPts val="0"/>
              </a:spcAft>
            </a:pPr>
            <a:endParaRPr lang="en-GB" sz="1350">
              <a:solidFill>
                <a:prstClr val="black"/>
              </a:solidFill>
              <a:latin typeface="Calibri" panose="020F0502020204030204"/>
            </a:endParaRPr>
          </a:p>
        </p:txBody>
      </p:sp>
      <p:sp>
        <p:nvSpPr>
          <p:cNvPr id="9" name="TextBox 8">
            <a:extLst>
              <a:ext uri="{FF2B5EF4-FFF2-40B4-BE49-F238E27FC236}">
                <a16:creationId xmlns:a16="http://schemas.microsoft.com/office/drawing/2014/main" id="{6F8B5C2B-7F74-FD10-B7DF-C33093446ACA}"/>
              </a:ext>
            </a:extLst>
          </p:cNvPr>
          <p:cNvSpPr txBox="1"/>
          <p:nvPr/>
        </p:nvSpPr>
        <p:spPr>
          <a:xfrm>
            <a:off x="277481" y="1091868"/>
            <a:ext cx="2559650"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US" sz="2100" b="1">
                <a:solidFill>
                  <a:prstClr val="white"/>
                </a:solidFill>
                <a:latin typeface="Arial" panose="020B0604020202020204" pitchFamily="34" charset="0"/>
                <a:cs typeface="Arial" panose="020B0604020202020204" pitchFamily="34" charset="0"/>
              </a:rPr>
              <a:t>Attract and retain</a:t>
            </a:r>
            <a:endParaRPr lang="en-GB" sz="2100" b="1">
              <a:solidFill>
                <a:prstClr val="whit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53593AC-CE5B-A651-EB54-31E9726B0DE8}"/>
              </a:ext>
            </a:extLst>
          </p:cNvPr>
          <p:cNvGrpSpPr/>
          <p:nvPr/>
        </p:nvGrpSpPr>
        <p:grpSpPr>
          <a:xfrm flipH="1">
            <a:off x="-1" y="5450092"/>
            <a:ext cx="9144001" cy="557585"/>
            <a:chOff x="1255000" y="5976816"/>
            <a:chExt cx="14450788" cy="881184"/>
          </a:xfrm>
        </p:grpSpPr>
        <p:pic>
          <p:nvPicPr>
            <p:cNvPr id="3" name="Picture 2">
              <a:extLst>
                <a:ext uri="{FF2B5EF4-FFF2-40B4-BE49-F238E27FC236}">
                  <a16:creationId xmlns:a16="http://schemas.microsoft.com/office/drawing/2014/main" id="{289ED780-4DC5-7C42-DAEA-0BF66C2087E3}"/>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6" name="Rectangle 15">
              <a:extLst>
                <a:ext uri="{FF2B5EF4-FFF2-40B4-BE49-F238E27FC236}">
                  <a16:creationId xmlns:a16="http://schemas.microsoft.com/office/drawing/2014/main" id="{088FBA8E-3DC7-7D8C-B60F-15D3BE4D60BA}"/>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8" name="Rectangle 7">
            <a:extLst>
              <a:ext uri="{FF2B5EF4-FFF2-40B4-BE49-F238E27FC236}">
                <a16:creationId xmlns:a16="http://schemas.microsoft.com/office/drawing/2014/main" id="{1CB6C3FB-0E98-0D4F-E25C-694725BE5738}"/>
              </a:ext>
            </a:extLst>
          </p:cNvPr>
          <p:cNvSpPr/>
          <p:nvPr/>
        </p:nvSpPr>
        <p:spPr>
          <a:xfrm>
            <a:off x="277482"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Pay and T&amp;Cs</a:t>
            </a:r>
            <a:endParaRPr lang="en-GB" sz="1500" dirty="0">
              <a:solidFill>
                <a:prstClr val="black"/>
              </a:solidFill>
              <a:latin typeface="Calibri" panose="020F0502020204030204"/>
            </a:endParaRPr>
          </a:p>
        </p:txBody>
      </p:sp>
      <p:pic>
        <p:nvPicPr>
          <p:cNvPr id="7" name="Graphic 6" descr="Transfer1 outline">
            <a:extLst>
              <a:ext uri="{FF2B5EF4-FFF2-40B4-BE49-F238E27FC236}">
                <a16:creationId xmlns:a16="http://schemas.microsoft.com/office/drawing/2014/main" id="{064EFA13-E811-4EAD-BBCF-BDCCC21D8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960" y="2419844"/>
            <a:ext cx="774416" cy="774416"/>
          </a:xfrm>
          <a:prstGeom prst="rect">
            <a:avLst/>
          </a:prstGeom>
        </p:spPr>
      </p:pic>
      <p:sp>
        <p:nvSpPr>
          <p:cNvPr id="10" name="Rectangle 9">
            <a:extLst>
              <a:ext uri="{FF2B5EF4-FFF2-40B4-BE49-F238E27FC236}">
                <a16:creationId xmlns:a16="http://schemas.microsoft.com/office/drawing/2014/main" id="{80A4FCC9-1B90-3781-B9E9-7E720E3F2CDC}"/>
              </a:ext>
            </a:extLst>
          </p:cNvPr>
          <p:cNvSpPr/>
          <p:nvPr/>
        </p:nvSpPr>
        <p:spPr>
          <a:xfrm>
            <a:off x="2469428" y="1976917"/>
            <a:ext cx="1964854" cy="1217343"/>
          </a:xfrm>
          <a:prstGeom prst="rect">
            <a:avLst/>
          </a:prstGeom>
          <a:solidFill>
            <a:srgbClr val="FFFFFF">
              <a:alpha val="94902"/>
            </a:srgbClr>
          </a:solidFill>
          <a:ln w="19050">
            <a:solidFill>
              <a:srgbClr val="FFB81C"/>
            </a:solid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International recruitment</a:t>
            </a:r>
            <a:endParaRPr lang="en-GB" sz="15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54905467-557C-2AF5-966A-C3178CF7BA2F}"/>
              </a:ext>
            </a:extLst>
          </p:cNvPr>
          <p:cNvSpPr/>
          <p:nvPr/>
        </p:nvSpPr>
        <p:spPr>
          <a:xfrm>
            <a:off x="4709719"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Regulator actions</a:t>
            </a:r>
            <a:endParaRPr lang="en-GB" sz="15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B0283E3F-AE94-AE40-94C2-557572F552B0}"/>
              </a:ext>
            </a:extLst>
          </p:cNvPr>
          <p:cNvSpPr/>
          <p:nvPr/>
        </p:nvSpPr>
        <p:spPr>
          <a:xfrm>
            <a:off x="6926859"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10-year attraction plan</a:t>
            </a:r>
            <a:endParaRPr lang="en-GB" sz="1500" dirty="0">
              <a:solidFill>
                <a:prstClr val="black"/>
              </a:solidFill>
              <a:latin typeface="Calibri" panose="020F0502020204030204"/>
            </a:endParaRPr>
          </a:p>
        </p:txBody>
      </p:sp>
      <p:pic>
        <p:nvPicPr>
          <p:cNvPr id="14" name="Graphic 13" descr="Globe outline">
            <a:extLst>
              <a:ext uri="{FF2B5EF4-FFF2-40B4-BE49-F238E27FC236}">
                <a16:creationId xmlns:a16="http://schemas.microsoft.com/office/drawing/2014/main" id="{BC526FE3-125B-0678-7EFC-E921CD981E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2760" y="2517958"/>
            <a:ext cx="578189" cy="578189"/>
          </a:xfrm>
          <a:prstGeom prst="rect">
            <a:avLst/>
          </a:prstGeom>
        </p:spPr>
      </p:pic>
      <p:sp>
        <p:nvSpPr>
          <p:cNvPr id="15" name="Rectangle 14">
            <a:extLst>
              <a:ext uri="{FF2B5EF4-FFF2-40B4-BE49-F238E27FC236}">
                <a16:creationId xmlns:a16="http://schemas.microsoft.com/office/drawing/2014/main" id="{F7A5A1B3-999D-DE38-D191-F2BF8BD1FF5C}"/>
              </a:ext>
            </a:extLst>
          </p:cNvPr>
          <p:cNvSpPr/>
          <p:nvPr/>
        </p:nvSpPr>
        <p:spPr>
          <a:xfrm>
            <a:off x="277482"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Individual employers</a:t>
            </a:r>
            <a:endParaRPr lang="en-GB" sz="150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14350217-98E7-F5D6-110F-E278A0FFD756}"/>
              </a:ext>
            </a:extLst>
          </p:cNvPr>
          <p:cNvSpPr/>
          <p:nvPr/>
        </p:nvSpPr>
        <p:spPr>
          <a:xfrm>
            <a:off x="2469426" y="3587573"/>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Attracting leaders</a:t>
            </a:r>
            <a:endParaRPr lang="en-GB" sz="150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851D13B7-4654-5A46-C345-63336895BFC2}"/>
              </a:ext>
            </a:extLst>
          </p:cNvPr>
          <p:cNvSpPr/>
          <p:nvPr/>
        </p:nvSpPr>
        <p:spPr>
          <a:xfrm>
            <a:off x="4711407"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Regulated professionals</a:t>
            </a:r>
            <a:endParaRPr lang="en-GB" sz="150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0DB3143C-0523-95D9-936A-A71BB00090FB}"/>
              </a:ext>
            </a:extLst>
          </p:cNvPr>
          <p:cNvSpPr/>
          <p:nvPr/>
        </p:nvSpPr>
        <p:spPr>
          <a:xfrm>
            <a:off x="6928714"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Wellbeing &amp; EDI</a:t>
            </a:r>
            <a:endParaRPr lang="en-GB" sz="1500" dirty="0">
              <a:solidFill>
                <a:prstClr val="black"/>
              </a:solidFill>
              <a:latin typeface="Calibri" panose="020F0502020204030204"/>
            </a:endParaRPr>
          </a:p>
        </p:txBody>
      </p:sp>
      <p:pic>
        <p:nvPicPr>
          <p:cNvPr id="21" name="Graphic 20" descr="Universal access outline">
            <a:extLst>
              <a:ext uri="{FF2B5EF4-FFF2-40B4-BE49-F238E27FC236}">
                <a16:creationId xmlns:a16="http://schemas.microsoft.com/office/drawing/2014/main" id="{F081A305-8DA7-3CA5-097B-4D66C34379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8576" y="4081465"/>
            <a:ext cx="685800" cy="685800"/>
          </a:xfrm>
          <a:prstGeom prst="rect">
            <a:avLst/>
          </a:prstGeom>
        </p:spPr>
      </p:pic>
      <p:pic>
        <p:nvPicPr>
          <p:cNvPr id="23" name="Graphic 22" descr="Business Growth outline">
            <a:extLst>
              <a:ext uri="{FF2B5EF4-FFF2-40B4-BE49-F238E27FC236}">
                <a16:creationId xmlns:a16="http://schemas.microsoft.com/office/drawing/2014/main" id="{9982CD6A-5A84-6FCA-B369-DA23720405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66386" y="2484404"/>
            <a:ext cx="685800" cy="685800"/>
          </a:xfrm>
          <a:prstGeom prst="rect">
            <a:avLst/>
          </a:prstGeom>
        </p:spPr>
      </p:pic>
      <p:pic>
        <p:nvPicPr>
          <p:cNvPr id="25" name="Graphic 24" descr="Aspiration outline">
            <a:extLst>
              <a:ext uri="{FF2B5EF4-FFF2-40B4-BE49-F238E27FC236}">
                <a16:creationId xmlns:a16="http://schemas.microsoft.com/office/drawing/2014/main" id="{E0EB3882-DB6E-1A70-3AF6-2DEFBA3E55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5421" y="4003069"/>
            <a:ext cx="685800" cy="685800"/>
          </a:xfrm>
          <a:prstGeom prst="rect">
            <a:avLst/>
          </a:prstGeom>
        </p:spPr>
      </p:pic>
      <p:pic>
        <p:nvPicPr>
          <p:cNvPr id="29" name="Graphic 28" descr="Scales of justice outline">
            <a:extLst>
              <a:ext uri="{FF2B5EF4-FFF2-40B4-BE49-F238E27FC236}">
                <a16:creationId xmlns:a16="http://schemas.microsoft.com/office/drawing/2014/main" id="{65D84582-A638-26FB-6650-57D1B26F0BE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66386" y="3968353"/>
            <a:ext cx="685800" cy="685800"/>
          </a:xfrm>
          <a:prstGeom prst="rect">
            <a:avLst/>
          </a:prstGeom>
        </p:spPr>
      </p:pic>
      <p:pic>
        <p:nvPicPr>
          <p:cNvPr id="31" name="Graphic 30" descr="Briefcase outline">
            <a:extLst>
              <a:ext uri="{FF2B5EF4-FFF2-40B4-BE49-F238E27FC236}">
                <a16:creationId xmlns:a16="http://schemas.microsoft.com/office/drawing/2014/main" id="{9F1E7533-1CA2-555F-9EB2-448DA4F2E51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49245" y="4115843"/>
            <a:ext cx="685800" cy="685800"/>
          </a:xfrm>
          <a:prstGeom prst="rect">
            <a:avLst/>
          </a:prstGeom>
        </p:spPr>
      </p:pic>
      <p:pic>
        <p:nvPicPr>
          <p:cNvPr id="33" name="Graphic 32" descr="Clipboard Checked outline">
            <a:extLst>
              <a:ext uri="{FF2B5EF4-FFF2-40B4-BE49-F238E27FC236}">
                <a16:creationId xmlns:a16="http://schemas.microsoft.com/office/drawing/2014/main" id="{6D04B8B3-36E6-0D7E-984B-70EEB649942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349245" y="2429697"/>
            <a:ext cx="685800" cy="685800"/>
          </a:xfrm>
          <a:prstGeom prst="rect">
            <a:avLst/>
          </a:prstGeom>
        </p:spPr>
      </p:pic>
    </p:spTree>
    <p:extLst>
      <p:ext uri="{BB962C8B-B14F-4D97-AF65-F5344CB8AC3E}">
        <p14:creationId xmlns:p14="http://schemas.microsoft.com/office/powerpoint/2010/main" val="20563451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500"/>
                            </p:stCondLst>
                            <p:childTnLst>
                              <p:par>
                                <p:cTn id="9" presetID="14" presetClass="entr" presetSubtype="1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3000"/>
                            </p:stCondLst>
                            <p:childTnLst>
                              <p:par>
                                <p:cTn id="13" presetID="14" presetClass="entr" presetSubtype="1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4500"/>
                            </p:stCondLst>
                            <p:childTnLst>
                              <p:par>
                                <p:cTn id="17" presetID="14" presetClass="entr" presetSubtype="1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6000"/>
                            </p:stCondLst>
                            <p:childTnLst>
                              <p:par>
                                <p:cTn id="21" presetID="14" presetClass="entr" presetSubtype="1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7500"/>
                            </p:stCondLst>
                            <p:childTnLst>
                              <p:par>
                                <p:cTn id="25" presetID="14" presetClass="entr" presetSubtype="1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9000"/>
                            </p:stCondLst>
                            <p:childTnLst>
                              <p:par>
                                <p:cTn id="29" presetID="14" presetClass="entr" presetSubtype="1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10500"/>
                            </p:stCondLst>
                            <p:childTnLst>
                              <p:par>
                                <p:cTn id="33" presetID="14" presetClass="entr" presetSubtype="10" fill="hold" grpId="0" nodeType="afterEffect">
                                  <p:stCondLst>
                                    <p:cond delay="100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omen sitting on a couch&#10;&#10;Description automatically generated">
            <a:extLst>
              <a:ext uri="{FF2B5EF4-FFF2-40B4-BE49-F238E27FC236}">
                <a16:creationId xmlns:a16="http://schemas.microsoft.com/office/drawing/2014/main" id="{77CD42A6-3CFE-0A95-7066-57A6C599FDE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857250"/>
            <a:ext cx="9144000" cy="5143500"/>
          </a:xfrm>
          <a:prstGeom prst="rect">
            <a:avLst/>
          </a:prstGeom>
        </p:spPr>
      </p:pic>
      <p:sp>
        <p:nvSpPr>
          <p:cNvPr id="9" name="TextBox 8">
            <a:extLst>
              <a:ext uri="{FF2B5EF4-FFF2-40B4-BE49-F238E27FC236}">
                <a16:creationId xmlns:a16="http://schemas.microsoft.com/office/drawing/2014/main" id="{6F8B5C2B-7F74-FD10-B7DF-C33093446ACA}"/>
              </a:ext>
            </a:extLst>
          </p:cNvPr>
          <p:cNvSpPr txBox="1"/>
          <p:nvPr/>
        </p:nvSpPr>
        <p:spPr>
          <a:xfrm>
            <a:off x="277481" y="1091868"/>
            <a:ext cx="1032474"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US" sz="2100" b="1" dirty="0">
                <a:solidFill>
                  <a:prstClr val="white"/>
                </a:solidFill>
                <a:latin typeface="Arial" panose="020B0604020202020204" pitchFamily="34" charset="0"/>
                <a:cs typeface="Arial" panose="020B0604020202020204" pitchFamily="34" charset="0"/>
              </a:rPr>
              <a:t>Train</a:t>
            </a:r>
            <a:endParaRPr lang="en-GB" sz="2100" b="1" dirty="0">
              <a:solidFill>
                <a:prstClr val="whit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53593AC-CE5B-A651-EB54-31E9726B0DE8}"/>
              </a:ext>
            </a:extLst>
          </p:cNvPr>
          <p:cNvGrpSpPr/>
          <p:nvPr/>
        </p:nvGrpSpPr>
        <p:grpSpPr>
          <a:xfrm flipH="1">
            <a:off x="-1" y="5450092"/>
            <a:ext cx="9144001" cy="557585"/>
            <a:chOff x="1255000" y="5976816"/>
            <a:chExt cx="14450788" cy="881184"/>
          </a:xfrm>
        </p:grpSpPr>
        <p:pic>
          <p:nvPicPr>
            <p:cNvPr id="3" name="Picture 2">
              <a:extLst>
                <a:ext uri="{FF2B5EF4-FFF2-40B4-BE49-F238E27FC236}">
                  <a16:creationId xmlns:a16="http://schemas.microsoft.com/office/drawing/2014/main" id="{289ED780-4DC5-7C42-DAEA-0BF66C2087E3}"/>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6" name="Rectangle 15">
              <a:extLst>
                <a:ext uri="{FF2B5EF4-FFF2-40B4-BE49-F238E27FC236}">
                  <a16:creationId xmlns:a16="http://schemas.microsoft.com/office/drawing/2014/main" id="{088FBA8E-3DC7-7D8C-B60F-15D3BE4D60BA}"/>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8" name="Rectangle 7">
            <a:extLst>
              <a:ext uri="{FF2B5EF4-FFF2-40B4-BE49-F238E27FC236}">
                <a16:creationId xmlns:a16="http://schemas.microsoft.com/office/drawing/2014/main" id="{1CB6C3FB-0E98-0D4F-E25C-694725BE5738}"/>
              </a:ext>
            </a:extLst>
          </p:cNvPr>
          <p:cNvSpPr/>
          <p:nvPr/>
        </p:nvSpPr>
        <p:spPr>
          <a:xfrm>
            <a:off x="279170" y="1978136"/>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Career development</a:t>
            </a:r>
            <a:endParaRPr lang="en-GB" sz="150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80A4FCC9-1B90-3781-B9E9-7E720E3F2CDC}"/>
              </a:ext>
            </a:extLst>
          </p:cNvPr>
          <p:cNvSpPr/>
          <p:nvPr/>
        </p:nvSpPr>
        <p:spPr>
          <a:xfrm>
            <a:off x="2471116" y="1978136"/>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Competency</a:t>
            </a:r>
            <a:endParaRPr lang="en-GB" sz="15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54905467-557C-2AF5-966A-C3178CF7BA2F}"/>
              </a:ext>
            </a:extLst>
          </p:cNvPr>
          <p:cNvSpPr/>
          <p:nvPr/>
        </p:nvSpPr>
        <p:spPr>
          <a:xfrm>
            <a:off x="4711407" y="1978136"/>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Regulator actions</a:t>
            </a:r>
            <a:endParaRPr lang="en-GB" sz="15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B0283E3F-AE94-AE40-94C2-557572F552B0}"/>
              </a:ext>
            </a:extLst>
          </p:cNvPr>
          <p:cNvSpPr/>
          <p:nvPr/>
        </p:nvSpPr>
        <p:spPr>
          <a:xfrm>
            <a:off x="6928548" y="1978136"/>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Apprenticeships</a:t>
            </a:r>
            <a:endParaRPr lang="en-GB" sz="150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F7A5A1B3-999D-DE38-D191-F2BF8BD1FF5C}"/>
              </a:ext>
            </a:extLst>
          </p:cNvPr>
          <p:cNvSpPr/>
          <p:nvPr/>
        </p:nvSpPr>
        <p:spPr>
          <a:xfrm>
            <a:off x="277482"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High-quality training</a:t>
            </a:r>
            <a:endParaRPr lang="en-GB" sz="150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14350217-98E7-F5D6-110F-E278A0FFD756}"/>
              </a:ext>
            </a:extLst>
          </p:cNvPr>
          <p:cNvSpPr/>
          <p:nvPr/>
        </p:nvSpPr>
        <p:spPr>
          <a:xfrm>
            <a:off x="2469426" y="3587573"/>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Training</a:t>
            </a:r>
          </a:p>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funding</a:t>
            </a:r>
            <a:endParaRPr lang="en-GB" sz="150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851D13B7-4654-5A46-C345-63336895BFC2}"/>
              </a:ext>
            </a:extLst>
          </p:cNvPr>
          <p:cNvSpPr/>
          <p:nvPr/>
        </p:nvSpPr>
        <p:spPr>
          <a:xfrm>
            <a:off x="4711407"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Registered managers</a:t>
            </a:r>
            <a:endParaRPr lang="en-GB" sz="1500" dirty="0">
              <a:solidFill>
                <a:prstClr val="black"/>
              </a:solidFill>
              <a:latin typeface="Calibri" panose="020F0502020204030204"/>
            </a:endParaRPr>
          </a:p>
        </p:txBody>
      </p:sp>
      <p:pic>
        <p:nvPicPr>
          <p:cNvPr id="21" name="Graphic 20" descr="Classroom outline">
            <a:extLst>
              <a:ext uri="{FF2B5EF4-FFF2-40B4-BE49-F238E27FC236}">
                <a16:creationId xmlns:a16="http://schemas.microsoft.com/office/drawing/2014/main" id="{F081A305-8DA7-3CA5-097B-4D66C343796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8576" y="4081465"/>
            <a:ext cx="685800" cy="685800"/>
          </a:xfrm>
          <a:prstGeom prst="rect">
            <a:avLst/>
          </a:prstGeom>
          <a:effectLst/>
        </p:spPr>
      </p:pic>
      <p:pic>
        <p:nvPicPr>
          <p:cNvPr id="23" name="Graphic 22" descr="Business Growth outline">
            <a:extLst>
              <a:ext uri="{FF2B5EF4-FFF2-40B4-BE49-F238E27FC236}">
                <a16:creationId xmlns:a16="http://schemas.microsoft.com/office/drawing/2014/main" id="{9982CD6A-5A84-6FCA-B369-DA23720405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0264" y="2529033"/>
            <a:ext cx="685800" cy="685800"/>
          </a:xfrm>
          <a:prstGeom prst="rect">
            <a:avLst/>
          </a:prstGeom>
          <a:effectLst/>
        </p:spPr>
      </p:pic>
      <p:pic>
        <p:nvPicPr>
          <p:cNvPr id="25" name="Graphic 24" descr="Aspiration outline">
            <a:extLst>
              <a:ext uri="{FF2B5EF4-FFF2-40B4-BE49-F238E27FC236}">
                <a16:creationId xmlns:a16="http://schemas.microsoft.com/office/drawing/2014/main" id="{E0EB3882-DB6E-1A70-3AF6-2DEFBA3E55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00895" y="2410952"/>
            <a:ext cx="685800" cy="685800"/>
          </a:xfrm>
          <a:prstGeom prst="rect">
            <a:avLst/>
          </a:prstGeom>
          <a:effectLst/>
        </p:spPr>
      </p:pic>
      <p:pic>
        <p:nvPicPr>
          <p:cNvPr id="31" name="Graphic 30" descr="Briefcase outline">
            <a:extLst>
              <a:ext uri="{FF2B5EF4-FFF2-40B4-BE49-F238E27FC236}">
                <a16:creationId xmlns:a16="http://schemas.microsoft.com/office/drawing/2014/main" id="{9F1E7533-1CA2-555F-9EB2-448DA4F2E5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49245" y="4112378"/>
            <a:ext cx="685800" cy="685800"/>
          </a:xfrm>
          <a:prstGeom prst="rect">
            <a:avLst/>
          </a:prstGeom>
          <a:effectLst/>
        </p:spPr>
      </p:pic>
      <p:pic>
        <p:nvPicPr>
          <p:cNvPr id="33" name="Graphic 32" descr="Clipboard Checked outline">
            <a:extLst>
              <a:ext uri="{FF2B5EF4-FFF2-40B4-BE49-F238E27FC236}">
                <a16:creationId xmlns:a16="http://schemas.microsoft.com/office/drawing/2014/main" id="{6D04B8B3-36E6-0D7E-984B-70EEB64994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0934" y="2399742"/>
            <a:ext cx="685800" cy="685800"/>
          </a:xfrm>
          <a:prstGeom prst="rect">
            <a:avLst/>
          </a:prstGeom>
          <a:effectLst/>
        </p:spPr>
      </p:pic>
      <p:pic>
        <p:nvPicPr>
          <p:cNvPr id="7" name="Graphic 6" descr="Transfer1 outline">
            <a:extLst>
              <a:ext uri="{FF2B5EF4-FFF2-40B4-BE49-F238E27FC236}">
                <a16:creationId xmlns:a16="http://schemas.microsoft.com/office/drawing/2014/main" id="{064EFA13-E811-4EAD-BBCF-BDCCC21D8E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02564" y="4031210"/>
            <a:ext cx="774416" cy="774416"/>
          </a:xfrm>
          <a:prstGeom prst="rect">
            <a:avLst/>
          </a:prstGeom>
          <a:effectLst/>
        </p:spPr>
      </p:pic>
      <p:pic>
        <p:nvPicPr>
          <p:cNvPr id="20" name="Graphic 19" descr="Graduation cap outline">
            <a:extLst>
              <a:ext uri="{FF2B5EF4-FFF2-40B4-BE49-F238E27FC236}">
                <a16:creationId xmlns:a16="http://schemas.microsoft.com/office/drawing/2014/main" id="{60BF5D8E-47A0-E531-FCB6-41A4AEA4530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68074" y="2348605"/>
            <a:ext cx="685800" cy="685800"/>
          </a:xfrm>
          <a:prstGeom prst="rect">
            <a:avLst/>
          </a:prstGeom>
          <a:effectLst/>
        </p:spPr>
      </p:pic>
    </p:spTree>
    <p:extLst>
      <p:ext uri="{BB962C8B-B14F-4D97-AF65-F5344CB8AC3E}">
        <p14:creationId xmlns:p14="http://schemas.microsoft.com/office/powerpoint/2010/main" val="27558986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500"/>
                            </p:stCondLst>
                            <p:childTnLst>
                              <p:par>
                                <p:cTn id="9" presetID="14" presetClass="entr" presetSubtype="1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3000"/>
                            </p:stCondLst>
                            <p:childTnLst>
                              <p:par>
                                <p:cTn id="13" presetID="14" presetClass="entr" presetSubtype="1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4500"/>
                            </p:stCondLst>
                            <p:childTnLst>
                              <p:par>
                                <p:cTn id="17" presetID="14" presetClass="entr" presetSubtype="1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6000"/>
                            </p:stCondLst>
                            <p:childTnLst>
                              <p:par>
                                <p:cTn id="21" presetID="14" presetClass="entr" presetSubtype="1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7500"/>
                            </p:stCondLst>
                            <p:childTnLst>
                              <p:par>
                                <p:cTn id="25" presetID="14" presetClass="entr" presetSubtype="1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9000"/>
                            </p:stCondLst>
                            <p:childTnLst>
                              <p:par>
                                <p:cTn id="29" presetID="14" presetClass="entr" presetSubtype="1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chairs&#10;&#10;Description automatically generated">
            <a:extLst>
              <a:ext uri="{FF2B5EF4-FFF2-40B4-BE49-F238E27FC236}">
                <a16:creationId xmlns:a16="http://schemas.microsoft.com/office/drawing/2014/main" id="{365376A0-0DA9-03B9-208D-1357BEADA43A}"/>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44" r="1544" b="16934"/>
          <a:stretch/>
        </p:blipFill>
        <p:spPr>
          <a:xfrm>
            <a:off x="-14288" y="857250"/>
            <a:ext cx="9157335" cy="5143500"/>
          </a:xfrm>
          <a:prstGeom prst="rect">
            <a:avLst/>
          </a:prstGeom>
        </p:spPr>
      </p:pic>
      <p:sp>
        <p:nvSpPr>
          <p:cNvPr id="5" name="TextBox 4">
            <a:extLst>
              <a:ext uri="{FF2B5EF4-FFF2-40B4-BE49-F238E27FC236}">
                <a16:creationId xmlns:a16="http://schemas.microsoft.com/office/drawing/2014/main" id="{FAC3DF4C-C07F-40C4-14E9-51A142697D64}"/>
              </a:ext>
            </a:extLst>
          </p:cNvPr>
          <p:cNvSpPr txBox="1"/>
          <p:nvPr/>
        </p:nvSpPr>
        <p:spPr>
          <a:xfrm>
            <a:off x="641268" y="1299571"/>
            <a:ext cx="1701883" cy="300082"/>
          </a:xfrm>
          <a:prstGeom prst="rect">
            <a:avLst/>
          </a:prstGeom>
          <a:solidFill>
            <a:schemeClr val="bg1">
              <a:lumMod val="95000"/>
            </a:schemeClr>
          </a:solidFill>
        </p:spPr>
        <p:txBody>
          <a:bodyPr wrap="square" rtlCol="0">
            <a:spAutoFit/>
          </a:bodyPr>
          <a:lstStyle/>
          <a:p>
            <a:pPr defTabSz="342900" fontAlgn="auto">
              <a:spcBef>
                <a:spcPts val="0"/>
              </a:spcBef>
              <a:spcAft>
                <a:spcPts val="0"/>
              </a:spcAft>
            </a:pPr>
            <a:endParaRPr lang="en-GB" sz="1350">
              <a:solidFill>
                <a:prstClr val="black"/>
              </a:solidFill>
              <a:latin typeface="Calibri" panose="020F0502020204030204"/>
            </a:endParaRPr>
          </a:p>
        </p:txBody>
      </p:sp>
      <p:sp>
        <p:nvSpPr>
          <p:cNvPr id="9" name="TextBox 8">
            <a:extLst>
              <a:ext uri="{FF2B5EF4-FFF2-40B4-BE49-F238E27FC236}">
                <a16:creationId xmlns:a16="http://schemas.microsoft.com/office/drawing/2014/main" id="{6F8B5C2B-7F74-FD10-B7DF-C33093446ACA}"/>
              </a:ext>
            </a:extLst>
          </p:cNvPr>
          <p:cNvSpPr txBox="1"/>
          <p:nvPr/>
        </p:nvSpPr>
        <p:spPr>
          <a:xfrm>
            <a:off x="277481" y="1091868"/>
            <a:ext cx="1533339"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US" sz="2100" b="1" dirty="0">
                <a:solidFill>
                  <a:prstClr val="white"/>
                </a:solidFill>
                <a:latin typeface="Arial" panose="020B0604020202020204" pitchFamily="34" charset="0"/>
                <a:cs typeface="Arial" panose="020B0604020202020204" pitchFamily="34" charset="0"/>
              </a:rPr>
              <a:t>Transform</a:t>
            </a:r>
            <a:endParaRPr lang="en-GB" sz="2100" b="1" dirty="0">
              <a:solidFill>
                <a:prstClr val="whit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53593AC-CE5B-A651-EB54-31E9726B0DE8}"/>
              </a:ext>
            </a:extLst>
          </p:cNvPr>
          <p:cNvGrpSpPr/>
          <p:nvPr/>
        </p:nvGrpSpPr>
        <p:grpSpPr>
          <a:xfrm flipH="1">
            <a:off x="-1" y="5450092"/>
            <a:ext cx="9144001" cy="557585"/>
            <a:chOff x="1255000" y="5976816"/>
            <a:chExt cx="14450788" cy="881184"/>
          </a:xfrm>
        </p:grpSpPr>
        <p:pic>
          <p:nvPicPr>
            <p:cNvPr id="3" name="Picture 2">
              <a:extLst>
                <a:ext uri="{FF2B5EF4-FFF2-40B4-BE49-F238E27FC236}">
                  <a16:creationId xmlns:a16="http://schemas.microsoft.com/office/drawing/2014/main" id="{289ED780-4DC5-7C42-DAEA-0BF66C2087E3}"/>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6" name="Rectangle 15">
              <a:extLst>
                <a:ext uri="{FF2B5EF4-FFF2-40B4-BE49-F238E27FC236}">
                  <a16:creationId xmlns:a16="http://schemas.microsoft.com/office/drawing/2014/main" id="{088FBA8E-3DC7-7D8C-B60F-15D3BE4D60BA}"/>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8" name="Rectangle 7">
            <a:extLst>
              <a:ext uri="{FF2B5EF4-FFF2-40B4-BE49-F238E27FC236}">
                <a16:creationId xmlns:a16="http://schemas.microsoft.com/office/drawing/2014/main" id="{1CB6C3FB-0E98-0D4F-E25C-694725BE5738}"/>
              </a:ext>
            </a:extLst>
          </p:cNvPr>
          <p:cNvSpPr/>
          <p:nvPr/>
        </p:nvSpPr>
        <p:spPr>
          <a:xfrm>
            <a:off x="283633"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Workforce planning</a:t>
            </a:r>
            <a:endParaRPr lang="en-GB" sz="150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80A4FCC9-1B90-3781-B9E9-7E720E3F2CDC}"/>
              </a:ext>
            </a:extLst>
          </p:cNvPr>
          <p:cNvSpPr/>
          <p:nvPr/>
        </p:nvSpPr>
        <p:spPr>
          <a:xfrm>
            <a:off x="2471116"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Training infrastructure</a:t>
            </a:r>
            <a:endParaRPr lang="en-GB" sz="15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54905467-557C-2AF5-966A-C3178CF7BA2F}"/>
              </a:ext>
            </a:extLst>
          </p:cNvPr>
          <p:cNvSpPr/>
          <p:nvPr/>
        </p:nvSpPr>
        <p:spPr>
          <a:xfrm>
            <a:off x="4711407"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10-yr transformation</a:t>
            </a:r>
            <a:endParaRPr lang="en-GB" sz="15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B0283E3F-AE94-AE40-94C2-557572F552B0}"/>
              </a:ext>
            </a:extLst>
          </p:cNvPr>
          <p:cNvSpPr/>
          <p:nvPr/>
        </p:nvSpPr>
        <p:spPr>
          <a:xfrm>
            <a:off x="6928548" y="1976917"/>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Coastal &amp; rural</a:t>
            </a:r>
            <a:endParaRPr lang="en-GB" sz="150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F7A5A1B3-999D-DE38-D191-F2BF8BD1FF5C}"/>
              </a:ext>
            </a:extLst>
          </p:cNvPr>
          <p:cNvSpPr/>
          <p:nvPr/>
        </p:nvSpPr>
        <p:spPr>
          <a:xfrm>
            <a:off x="277482"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New roles</a:t>
            </a:r>
            <a:endParaRPr lang="en-GB" sz="150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14350217-98E7-F5D6-110F-E278A0FFD756}"/>
              </a:ext>
            </a:extLst>
          </p:cNvPr>
          <p:cNvSpPr/>
          <p:nvPr/>
        </p:nvSpPr>
        <p:spPr>
          <a:xfrm>
            <a:off x="2469426" y="3587573"/>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Digital skills</a:t>
            </a:r>
            <a:endParaRPr lang="en-GB" sz="150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851D13B7-4654-5A46-C345-63336895BFC2}"/>
              </a:ext>
            </a:extLst>
          </p:cNvPr>
          <p:cNvSpPr/>
          <p:nvPr/>
        </p:nvSpPr>
        <p:spPr>
          <a:xfrm>
            <a:off x="4711407"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Care technologist</a:t>
            </a:r>
            <a:endParaRPr lang="en-GB" sz="150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0DB3143C-0523-95D9-936A-A71BB00090FB}"/>
              </a:ext>
            </a:extLst>
          </p:cNvPr>
          <p:cNvSpPr/>
          <p:nvPr/>
        </p:nvSpPr>
        <p:spPr>
          <a:xfrm>
            <a:off x="6928714" y="3595060"/>
            <a:ext cx="1964854" cy="1217343"/>
          </a:xfrm>
          <a:prstGeom prst="rect">
            <a:avLst/>
          </a:prstGeom>
          <a:solidFill>
            <a:srgbClr val="FFFFFF">
              <a:alpha val="94902"/>
            </a:srgbClr>
          </a:solidFill>
          <a:ln w="19050">
            <a:solidFill>
              <a:srgbClr val="FFB81C"/>
            </a:solidFill>
          </a:ln>
          <a:effectLst>
            <a:outerShdw blurRad="50800" dist="127000" dir="27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342900" fontAlgn="auto">
              <a:spcBef>
                <a:spcPts val="0"/>
              </a:spcBef>
              <a:spcAft>
                <a:spcPts val="0"/>
              </a:spcAft>
            </a:pPr>
            <a:r>
              <a:rPr lang="en-US" sz="1500" b="1" dirty="0">
                <a:solidFill>
                  <a:prstClr val="black"/>
                </a:solidFill>
                <a:uFill>
                  <a:solidFill>
                    <a:srgbClr val="FFC000"/>
                  </a:solidFill>
                </a:uFill>
                <a:latin typeface="Arial" panose="020B0604020202020204" pitchFamily="34" charset="0"/>
                <a:cs typeface="Arial" panose="020B0604020202020204" pitchFamily="34" charset="0"/>
              </a:rPr>
              <a:t>Registration</a:t>
            </a:r>
            <a:endParaRPr lang="en-GB" sz="1500" dirty="0">
              <a:solidFill>
                <a:prstClr val="black"/>
              </a:solidFill>
              <a:latin typeface="Calibri" panose="020F0502020204030204"/>
            </a:endParaRPr>
          </a:p>
        </p:txBody>
      </p:sp>
      <p:pic>
        <p:nvPicPr>
          <p:cNvPr id="23" name="Graphic 22" descr="Business Growth outline">
            <a:extLst>
              <a:ext uri="{FF2B5EF4-FFF2-40B4-BE49-F238E27FC236}">
                <a16:creationId xmlns:a16="http://schemas.microsoft.com/office/drawing/2014/main" id="{9982CD6A-5A84-6FCA-B369-DA23720405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0934" y="2508460"/>
            <a:ext cx="685800" cy="685800"/>
          </a:xfrm>
          <a:prstGeom prst="rect">
            <a:avLst/>
          </a:prstGeom>
        </p:spPr>
      </p:pic>
      <p:pic>
        <p:nvPicPr>
          <p:cNvPr id="25" name="Graphic 24" descr="Aspiration outline">
            <a:extLst>
              <a:ext uri="{FF2B5EF4-FFF2-40B4-BE49-F238E27FC236}">
                <a16:creationId xmlns:a16="http://schemas.microsoft.com/office/drawing/2014/main" id="{E0EB3882-DB6E-1A70-3AF6-2DEFBA3E5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348" y="3989876"/>
            <a:ext cx="685800" cy="685800"/>
          </a:xfrm>
          <a:prstGeom prst="rect">
            <a:avLst/>
          </a:prstGeom>
        </p:spPr>
      </p:pic>
      <p:pic>
        <p:nvPicPr>
          <p:cNvPr id="31" name="Graphic 30" descr="Briefcase outline">
            <a:extLst>
              <a:ext uri="{FF2B5EF4-FFF2-40B4-BE49-F238E27FC236}">
                <a16:creationId xmlns:a16="http://schemas.microsoft.com/office/drawing/2014/main" id="{9F1E7533-1CA2-555F-9EB2-448DA4F2E5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66386" y="3980612"/>
            <a:ext cx="685800" cy="685800"/>
          </a:xfrm>
          <a:prstGeom prst="rect">
            <a:avLst/>
          </a:prstGeom>
        </p:spPr>
      </p:pic>
      <p:pic>
        <p:nvPicPr>
          <p:cNvPr id="33" name="Graphic 32" descr="Clipboard Checked outline">
            <a:extLst>
              <a:ext uri="{FF2B5EF4-FFF2-40B4-BE49-F238E27FC236}">
                <a16:creationId xmlns:a16="http://schemas.microsoft.com/office/drawing/2014/main" id="{6D04B8B3-36E6-0D7E-984B-70EEB64994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3503" y="2433978"/>
            <a:ext cx="685800" cy="685800"/>
          </a:xfrm>
          <a:prstGeom prst="rect">
            <a:avLst/>
          </a:prstGeom>
        </p:spPr>
      </p:pic>
      <p:pic>
        <p:nvPicPr>
          <p:cNvPr id="20" name="Graphic 19" descr="Internet with solid fill">
            <a:extLst>
              <a:ext uri="{FF2B5EF4-FFF2-40B4-BE49-F238E27FC236}">
                <a16:creationId xmlns:a16="http://schemas.microsoft.com/office/drawing/2014/main" id="{B283FA67-4A0C-7142-DD31-6DE019F235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08953" y="3989876"/>
            <a:ext cx="685800" cy="685800"/>
          </a:xfrm>
          <a:prstGeom prst="rect">
            <a:avLst/>
          </a:prstGeom>
        </p:spPr>
      </p:pic>
      <p:pic>
        <p:nvPicPr>
          <p:cNvPr id="24" name="Graphic 23" descr="Classroom outline">
            <a:extLst>
              <a:ext uri="{FF2B5EF4-FFF2-40B4-BE49-F238E27FC236}">
                <a16:creationId xmlns:a16="http://schemas.microsoft.com/office/drawing/2014/main" id="{2A1BD007-6BD0-5F6F-A809-E15F0D360A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10641" y="2508460"/>
            <a:ext cx="685800" cy="685800"/>
          </a:xfrm>
          <a:prstGeom prst="rect">
            <a:avLst/>
          </a:prstGeom>
        </p:spPr>
      </p:pic>
      <p:pic>
        <p:nvPicPr>
          <p:cNvPr id="27" name="Graphic 26" descr="Online meeting outline">
            <a:extLst>
              <a:ext uri="{FF2B5EF4-FFF2-40B4-BE49-F238E27FC236}">
                <a16:creationId xmlns:a16="http://schemas.microsoft.com/office/drawing/2014/main" id="{404D2021-C2D1-ABC5-D72A-F4FBB823CEC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49245" y="3989876"/>
            <a:ext cx="685800" cy="685800"/>
          </a:xfrm>
          <a:prstGeom prst="rect">
            <a:avLst/>
          </a:prstGeom>
        </p:spPr>
      </p:pic>
      <p:pic>
        <p:nvPicPr>
          <p:cNvPr id="30" name="Graphic 29" descr="Bridge scene outline">
            <a:extLst>
              <a:ext uri="{FF2B5EF4-FFF2-40B4-BE49-F238E27FC236}">
                <a16:creationId xmlns:a16="http://schemas.microsoft.com/office/drawing/2014/main" id="{2B2F41E0-2BC0-B5C0-8349-9BB057A1819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67663" y="2348267"/>
            <a:ext cx="685800" cy="685800"/>
          </a:xfrm>
          <a:prstGeom prst="rect">
            <a:avLst/>
          </a:prstGeom>
        </p:spPr>
      </p:pic>
    </p:spTree>
    <p:extLst>
      <p:ext uri="{BB962C8B-B14F-4D97-AF65-F5344CB8AC3E}">
        <p14:creationId xmlns:p14="http://schemas.microsoft.com/office/powerpoint/2010/main" val="1331676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500"/>
                            </p:stCondLst>
                            <p:childTnLst>
                              <p:par>
                                <p:cTn id="9" presetID="14" presetClass="entr" presetSubtype="1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3000"/>
                            </p:stCondLst>
                            <p:childTnLst>
                              <p:par>
                                <p:cTn id="13" presetID="14" presetClass="entr" presetSubtype="1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4500"/>
                            </p:stCondLst>
                            <p:childTnLst>
                              <p:par>
                                <p:cTn id="17" presetID="14" presetClass="entr" presetSubtype="1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6000"/>
                            </p:stCondLst>
                            <p:childTnLst>
                              <p:par>
                                <p:cTn id="21" presetID="14" presetClass="entr" presetSubtype="1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7500"/>
                            </p:stCondLst>
                            <p:childTnLst>
                              <p:par>
                                <p:cTn id="25" presetID="14" presetClass="entr" presetSubtype="1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9000"/>
                            </p:stCondLst>
                            <p:childTnLst>
                              <p:par>
                                <p:cTn id="29" presetID="14" presetClass="entr" presetSubtype="1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10500"/>
                            </p:stCondLst>
                            <p:childTnLst>
                              <p:par>
                                <p:cTn id="33" presetID="14" presetClass="entr" presetSubtype="10" fill="hold" grpId="0" nodeType="afterEffect">
                                  <p:stCondLst>
                                    <p:cond delay="100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a:extLst>
              <a:ext uri="{FF2B5EF4-FFF2-40B4-BE49-F238E27FC236}">
                <a16:creationId xmlns:a16="http://schemas.microsoft.com/office/drawing/2014/main" id="{DEEB7CD3-E2BB-44D2-5915-C96219229C3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44" r="1544" b="16934"/>
          <a:stretch/>
        </p:blipFill>
        <p:spPr>
          <a:xfrm>
            <a:off x="-14288" y="857250"/>
            <a:ext cx="9157335" cy="5143500"/>
          </a:xfrm>
          <a:prstGeom prst="rect">
            <a:avLst/>
          </a:prstGeom>
        </p:spPr>
      </p:pic>
      <p:grpSp>
        <p:nvGrpSpPr>
          <p:cNvPr id="4" name="Group 3">
            <a:extLst>
              <a:ext uri="{FF2B5EF4-FFF2-40B4-BE49-F238E27FC236}">
                <a16:creationId xmlns:a16="http://schemas.microsoft.com/office/drawing/2014/main" id="{9FF01A31-A272-1E05-5633-87B5775379BD}"/>
              </a:ext>
            </a:extLst>
          </p:cNvPr>
          <p:cNvGrpSpPr/>
          <p:nvPr/>
        </p:nvGrpSpPr>
        <p:grpSpPr>
          <a:xfrm flipH="1">
            <a:off x="-1" y="5450092"/>
            <a:ext cx="9144001" cy="557585"/>
            <a:chOff x="1255000" y="5976816"/>
            <a:chExt cx="14450788" cy="881184"/>
          </a:xfrm>
        </p:grpSpPr>
        <p:pic>
          <p:nvPicPr>
            <p:cNvPr id="5" name="Picture 4">
              <a:extLst>
                <a:ext uri="{FF2B5EF4-FFF2-40B4-BE49-F238E27FC236}">
                  <a16:creationId xmlns:a16="http://schemas.microsoft.com/office/drawing/2014/main" id="{650C18E6-FA9E-C127-526D-50DB3B501FEC}"/>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6" name="Rectangle 5">
              <a:extLst>
                <a:ext uri="{FF2B5EF4-FFF2-40B4-BE49-F238E27FC236}">
                  <a16:creationId xmlns:a16="http://schemas.microsoft.com/office/drawing/2014/main" id="{EB277F4A-AF77-C9EF-9E42-D52ABB172CC2}"/>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65FCF190-F224-5DCF-B816-18DC97202ABA}"/>
              </a:ext>
            </a:extLst>
          </p:cNvPr>
          <p:cNvSpPr txBox="1"/>
          <p:nvPr/>
        </p:nvSpPr>
        <p:spPr>
          <a:xfrm>
            <a:off x="277481" y="1091868"/>
            <a:ext cx="2990155"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US" sz="2100" b="1">
                <a:solidFill>
                  <a:prstClr val="white"/>
                </a:solidFill>
                <a:latin typeface="Arial" panose="020B0604020202020204" pitchFamily="34" charset="0"/>
                <a:cs typeface="Arial" panose="020B0604020202020204" pitchFamily="34" charset="0"/>
              </a:rPr>
              <a:t>Who’s been involved</a:t>
            </a:r>
            <a:endParaRPr lang="en-GB" sz="2100" b="1">
              <a:solidFill>
                <a:prstClr val="whit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9B49C2C-712F-37CA-0CCE-CDD21BC07E00}"/>
              </a:ext>
            </a:extLst>
          </p:cNvPr>
          <p:cNvSpPr txBox="1"/>
          <p:nvPr/>
        </p:nvSpPr>
        <p:spPr>
          <a:xfrm>
            <a:off x="1686261" y="2527375"/>
            <a:ext cx="3533888" cy="1477328"/>
          </a:xfrm>
          <a:prstGeom prst="rect">
            <a:avLst/>
          </a:prstGeom>
          <a:noFill/>
        </p:spPr>
        <p:txBody>
          <a:bodyPr wrap="square" rtlCol="0">
            <a:spAutoFit/>
          </a:bodyPr>
          <a:lstStyle/>
          <a:p>
            <a:pPr defTabSz="342900" fontAlgn="auto">
              <a:spcBef>
                <a:spcPts val="0"/>
              </a:spcBef>
              <a:spcAft>
                <a:spcPts val="0"/>
              </a:spcAft>
            </a:pPr>
            <a:r>
              <a:rPr lang="en-US" sz="3000">
                <a:solidFill>
                  <a:prstClr val="black"/>
                </a:solidFill>
                <a:latin typeface="Calibri" panose="020F0502020204030204"/>
              </a:rPr>
              <a:t>Logos, each one fading in separately for effect</a:t>
            </a:r>
            <a:endParaRPr lang="en-GB" sz="3000">
              <a:solidFill>
                <a:prstClr val="black"/>
              </a:solidFill>
              <a:latin typeface="Calibri" panose="020F0502020204030204"/>
            </a:endParaRPr>
          </a:p>
        </p:txBody>
      </p:sp>
      <p:pic>
        <p:nvPicPr>
          <p:cNvPr id="8" name="Picture 7" descr="A person holding a hand of an old person">
            <a:extLst>
              <a:ext uri="{FF2B5EF4-FFF2-40B4-BE49-F238E27FC236}">
                <a16:creationId xmlns:a16="http://schemas.microsoft.com/office/drawing/2014/main" id="{92B67307-6ED0-E8CE-5874-24E646AF2D54}"/>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b="15625"/>
          <a:stretch/>
        </p:blipFill>
        <p:spPr>
          <a:xfrm>
            <a:off x="0" y="857250"/>
            <a:ext cx="9144000" cy="5143500"/>
          </a:xfrm>
          <a:prstGeom prst="rect">
            <a:avLst/>
          </a:prstGeom>
        </p:spPr>
      </p:pic>
      <p:sp>
        <p:nvSpPr>
          <p:cNvPr id="9" name="TextBox 8">
            <a:extLst>
              <a:ext uri="{FF2B5EF4-FFF2-40B4-BE49-F238E27FC236}">
                <a16:creationId xmlns:a16="http://schemas.microsoft.com/office/drawing/2014/main" id="{3FBBDBFA-C826-195A-888B-76E06114AB6F}"/>
              </a:ext>
            </a:extLst>
          </p:cNvPr>
          <p:cNvSpPr txBox="1"/>
          <p:nvPr/>
        </p:nvSpPr>
        <p:spPr>
          <a:xfrm>
            <a:off x="346758" y="4449118"/>
            <a:ext cx="5160424" cy="553998"/>
          </a:xfrm>
          <a:prstGeom prst="rect">
            <a:avLst/>
          </a:prstGeom>
          <a:solidFill>
            <a:srgbClr val="0069B3"/>
          </a:solidFill>
          <a:ln>
            <a:noFill/>
          </a:ln>
        </p:spPr>
        <p:txBody>
          <a:bodyPr wrap="square" rtlCol="0">
            <a:spAutoFit/>
          </a:bodyPr>
          <a:lstStyle/>
          <a:p>
            <a:pPr algn="ctr" defTabSz="342900" fontAlgn="auto">
              <a:spcBef>
                <a:spcPts val="0"/>
              </a:spcBef>
              <a:spcAft>
                <a:spcPts val="0"/>
              </a:spcAft>
            </a:pPr>
            <a:r>
              <a:rPr lang="en-US" sz="3000" b="1" dirty="0">
                <a:solidFill>
                  <a:prstClr val="white"/>
                </a:solidFill>
                <a:latin typeface="Arial" panose="020B0604020202020204" pitchFamily="34" charset="0"/>
                <a:cs typeface="Arial" panose="020B0604020202020204" pitchFamily="34" charset="0"/>
              </a:rPr>
              <a:t>What could good look like?</a:t>
            </a:r>
            <a:endParaRPr lang="en-GB" sz="3000" b="1" dirty="0">
              <a:solidFill>
                <a:prstClr val="white"/>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77B944B-F7C8-5B7A-3C8B-ECFED5CCAE9E}"/>
              </a:ext>
            </a:extLst>
          </p:cNvPr>
          <p:cNvGrpSpPr/>
          <p:nvPr/>
        </p:nvGrpSpPr>
        <p:grpSpPr>
          <a:xfrm flipH="1">
            <a:off x="0" y="5446628"/>
            <a:ext cx="9144001" cy="557585"/>
            <a:chOff x="1255000" y="5976816"/>
            <a:chExt cx="14450788" cy="881184"/>
          </a:xfrm>
        </p:grpSpPr>
        <p:pic>
          <p:nvPicPr>
            <p:cNvPr id="14" name="Picture 13">
              <a:extLst>
                <a:ext uri="{FF2B5EF4-FFF2-40B4-BE49-F238E27FC236}">
                  <a16:creationId xmlns:a16="http://schemas.microsoft.com/office/drawing/2014/main" id="{99D9BF46-A5F2-C2EE-058C-6DE9D048CD89}"/>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15" name="Rectangle 14">
              <a:extLst>
                <a:ext uri="{FF2B5EF4-FFF2-40B4-BE49-F238E27FC236}">
                  <a16:creationId xmlns:a16="http://schemas.microsoft.com/office/drawing/2014/main" id="{219723C5-BC0F-6062-43EC-EC990CA10BE6}"/>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Tree>
    <p:extLst>
      <p:ext uri="{BB962C8B-B14F-4D97-AF65-F5344CB8AC3E}">
        <p14:creationId xmlns:p14="http://schemas.microsoft.com/office/powerpoint/2010/main" val="40484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sitting on a couch&#10;&#10;Description automatically generated">
            <a:extLst>
              <a:ext uri="{FF2B5EF4-FFF2-40B4-BE49-F238E27FC236}">
                <a16:creationId xmlns:a16="http://schemas.microsoft.com/office/drawing/2014/main" id="{28793CA0-35FA-70F7-593A-A31B794D9CBB}"/>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2" y="864176"/>
            <a:ext cx="9144000" cy="5143500"/>
          </a:xfrm>
          <a:prstGeom prst="rect">
            <a:avLst/>
          </a:prstGeom>
        </p:spPr>
      </p:pic>
      <p:grpSp>
        <p:nvGrpSpPr>
          <p:cNvPr id="5" name="Group 4">
            <a:extLst>
              <a:ext uri="{FF2B5EF4-FFF2-40B4-BE49-F238E27FC236}">
                <a16:creationId xmlns:a16="http://schemas.microsoft.com/office/drawing/2014/main" id="{339DF41E-C77E-ABCF-B46F-2EEE42019560}"/>
              </a:ext>
            </a:extLst>
          </p:cNvPr>
          <p:cNvGrpSpPr/>
          <p:nvPr/>
        </p:nvGrpSpPr>
        <p:grpSpPr>
          <a:xfrm flipH="1">
            <a:off x="-1" y="5450092"/>
            <a:ext cx="9144001" cy="557585"/>
            <a:chOff x="1255000" y="5976816"/>
            <a:chExt cx="14450788" cy="881184"/>
          </a:xfrm>
        </p:grpSpPr>
        <p:pic>
          <p:nvPicPr>
            <p:cNvPr id="6" name="Picture 5">
              <a:extLst>
                <a:ext uri="{FF2B5EF4-FFF2-40B4-BE49-F238E27FC236}">
                  <a16:creationId xmlns:a16="http://schemas.microsoft.com/office/drawing/2014/main" id="{0456DD1D-E41E-700E-FC06-47CBC04DAF91}"/>
                </a:ext>
              </a:extLst>
            </p:cNvPr>
            <p:cNvPicPr>
              <a:picLocks noChangeAspect="1"/>
            </p:cNvPicPr>
            <p:nvPr/>
          </p:nvPicPr>
          <p:blipFill rotWithShape="1">
            <a:blip r:embed="rId4"/>
            <a:srcRect r="40171"/>
            <a:stretch/>
          </p:blipFill>
          <p:spPr>
            <a:xfrm flipH="1">
              <a:off x="1255000" y="5976816"/>
              <a:ext cx="1869200" cy="881184"/>
            </a:xfrm>
            <a:prstGeom prst="rect">
              <a:avLst/>
            </a:prstGeom>
            <a:gradFill>
              <a:gsLst>
                <a:gs pos="0">
                  <a:srgbClr val="0069B3"/>
                </a:gs>
                <a:gs pos="100000">
                  <a:srgbClr val="0069B3">
                    <a:alpha val="0"/>
                  </a:srgbClr>
                </a:gs>
              </a:gsLst>
              <a:lin ang="0" scaled="1"/>
            </a:gradFill>
          </p:spPr>
        </p:pic>
        <p:sp>
          <p:nvSpPr>
            <p:cNvPr id="7" name="Rectangle 6">
              <a:extLst>
                <a:ext uri="{FF2B5EF4-FFF2-40B4-BE49-F238E27FC236}">
                  <a16:creationId xmlns:a16="http://schemas.microsoft.com/office/drawing/2014/main" id="{FC2D2DA0-810F-C51B-3849-0EB5019798D5}"/>
                </a:ext>
              </a:extLst>
            </p:cNvPr>
            <p:cNvSpPr/>
            <p:nvPr/>
          </p:nvSpPr>
          <p:spPr>
            <a:xfrm>
              <a:off x="3124201" y="5976816"/>
              <a:ext cx="12581587" cy="881184"/>
            </a:xfrm>
            <a:prstGeom prst="rect">
              <a:avLst/>
            </a:prstGeom>
            <a:gradFill>
              <a:gsLst>
                <a:gs pos="0">
                  <a:srgbClr val="0069B3"/>
                </a:gs>
                <a:gs pos="100000">
                  <a:srgbClr val="0069B3">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grpSp>
      <p:sp>
        <p:nvSpPr>
          <p:cNvPr id="8" name="TextBox 7">
            <a:extLst>
              <a:ext uri="{FF2B5EF4-FFF2-40B4-BE49-F238E27FC236}">
                <a16:creationId xmlns:a16="http://schemas.microsoft.com/office/drawing/2014/main" id="{22FA5D7A-FA33-C60A-D307-001516534A78}"/>
              </a:ext>
            </a:extLst>
          </p:cNvPr>
          <p:cNvSpPr txBox="1"/>
          <p:nvPr/>
        </p:nvSpPr>
        <p:spPr>
          <a:xfrm>
            <a:off x="277481" y="1091868"/>
            <a:ext cx="1671195" cy="415498"/>
          </a:xfrm>
          <a:prstGeom prst="rect">
            <a:avLst/>
          </a:prstGeom>
          <a:solidFill>
            <a:srgbClr val="606060"/>
          </a:solidFill>
        </p:spPr>
        <p:txBody>
          <a:bodyPr wrap="square" rtlCol="0">
            <a:spAutoFit/>
          </a:bodyPr>
          <a:lstStyle/>
          <a:p>
            <a:pPr algn="ctr" defTabSz="342900" fontAlgn="auto">
              <a:spcBef>
                <a:spcPts val="0"/>
              </a:spcBef>
              <a:spcAft>
                <a:spcPts val="0"/>
              </a:spcAft>
            </a:pPr>
            <a:r>
              <a:rPr lang="en-GB" sz="2100" b="1" dirty="0">
                <a:solidFill>
                  <a:prstClr val="white"/>
                </a:solidFill>
                <a:latin typeface="Arial" panose="020B0604020202020204" pitchFamily="34" charset="0"/>
                <a:cs typeface="Arial" panose="020B0604020202020204" pitchFamily="34" charset="0"/>
              </a:rPr>
              <a:t>What next?</a:t>
            </a:r>
          </a:p>
        </p:txBody>
      </p:sp>
      <p:sp>
        <p:nvSpPr>
          <p:cNvPr id="15" name="Rectangle 14">
            <a:extLst>
              <a:ext uri="{FF2B5EF4-FFF2-40B4-BE49-F238E27FC236}">
                <a16:creationId xmlns:a16="http://schemas.microsoft.com/office/drawing/2014/main" id="{E34AD6C2-748F-DE22-FD8B-33DA561A0F3C}"/>
              </a:ext>
            </a:extLst>
          </p:cNvPr>
          <p:cNvSpPr/>
          <p:nvPr/>
        </p:nvSpPr>
        <p:spPr>
          <a:xfrm>
            <a:off x="277480" y="1579008"/>
            <a:ext cx="7326832" cy="728167"/>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68BC5AE0-04D6-7F9B-CC1D-B63634FB3A45}"/>
              </a:ext>
            </a:extLst>
          </p:cNvPr>
          <p:cNvSpPr txBox="1"/>
          <p:nvPr/>
        </p:nvSpPr>
        <p:spPr>
          <a:xfrm>
            <a:off x="349561" y="1626495"/>
            <a:ext cx="7254751" cy="646331"/>
          </a:xfrm>
          <a:prstGeom prst="rect">
            <a:avLst/>
          </a:prstGeom>
          <a:noFill/>
        </p:spPr>
        <p:txBody>
          <a:bodyPr wrap="square" rtlCol="0">
            <a:spAutoFit/>
          </a:bodyPr>
          <a:lstStyle/>
          <a:p>
            <a:pPr defTabSz="342900" fontAlgn="auto">
              <a:spcBef>
                <a:spcPts val="0"/>
              </a:spcBef>
              <a:spcAft>
                <a:spcPts val="0"/>
              </a:spcAft>
            </a:pPr>
            <a:r>
              <a:rPr lang="en-GB" dirty="0">
                <a:solidFill>
                  <a:prstClr val="black"/>
                </a:solidFill>
                <a:latin typeface="Arial" panose="020B0604020202020204" pitchFamily="34" charset="0"/>
                <a:cs typeface="Arial" panose="020B0604020202020204" pitchFamily="34" charset="0"/>
              </a:rPr>
              <a:t>Autumn will see Skills for Care and partners kick off the </a:t>
            </a:r>
            <a:r>
              <a:rPr lang="en-GB" b="1" u="sng" dirty="0">
                <a:solidFill>
                  <a:srgbClr val="4472C4"/>
                </a:solidFill>
                <a:uFill>
                  <a:solidFill>
                    <a:srgbClr val="FFB81C"/>
                  </a:solidFill>
                </a:uFill>
                <a:latin typeface="Arial" panose="020B0604020202020204" pitchFamily="34" charset="0"/>
                <a:cs typeface="Arial" panose="020B0604020202020204" pitchFamily="34" charset="0"/>
              </a:rPr>
              <a:t>delivery and implementation phase</a:t>
            </a:r>
          </a:p>
        </p:txBody>
      </p:sp>
      <p:sp>
        <p:nvSpPr>
          <p:cNvPr id="27" name="Rectangle 26">
            <a:extLst>
              <a:ext uri="{FF2B5EF4-FFF2-40B4-BE49-F238E27FC236}">
                <a16:creationId xmlns:a16="http://schemas.microsoft.com/office/drawing/2014/main" id="{FD8FF93C-33CF-9112-118F-4F1B480751DC}"/>
              </a:ext>
            </a:extLst>
          </p:cNvPr>
          <p:cNvSpPr/>
          <p:nvPr/>
        </p:nvSpPr>
        <p:spPr>
          <a:xfrm>
            <a:off x="277480" y="2434121"/>
            <a:ext cx="7548710" cy="464610"/>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E22E2402-E205-CF4C-BA32-1C619CDA4129}"/>
              </a:ext>
            </a:extLst>
          </p:cNvPr>
          <p:cNvSpPr txBox="1"/>
          <p:nvPr/>
        </p:nvSpPr>
        <p:spPr>
          <a:xfrm>
            <a:off x="349562" y="2495304"/>
            <a:ext cx="7476627" cy="646331"/>
          </a:xfrm>
          <a:prstGeom prst="rect">
            <a:avLst/>
          </a:prstGeom>
          <a:noFill/>
        </p:spPr>
        <p:txBody>
          <a:bodyPr wrap="square" rtlCol="0">
            <a:spAutoFit/>
          </a:bodyPr>
          <a:lstStyle/>
          <a:p>
            <a:pPr defTabSz="342900"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There will be several </a:t>
            </a:r>
            <a:r>
              <a:rPr lang="en-US" b="1" u="sng" dirty="0">
                <a:solidFill>
                  <a:srgbClr val="4472C4"/>
                </a:solidFill>
                <a:uFill>
                  <a:solidFill>
                    <a:srgbClr val="FFB81C"/>
                  </a:solidFill>
                </a:uFill>
                <a:latin typeface="Arial" panose="020B0604020202020204" pitchFamily="34" charset="0"/>
                <a:cs typeface="Arial" panose="020B0604020202020204" pitchFamily="34" charset="0"/>
              </a:rPr>
              <a:t>virtual events</a:t>
            </a:r>
            <a:r>
              <a:rPr lang="en-US" dirty="0">
                <a:solidFill>
                  <a:prstClr val="black"/>
                </a:solidFill>
                <a:latin typeface="Arial" panose="020B0604020202020204" pitchFamily="34" charset="0"/>
                <a:cs typeface="Arial" panose="020B0604020202020204" pitchFamily="34" charset="0"/>
              </a:rPr>
              <a:t>, regional or themed, for all to attend</a:t>
            </a:r>
            <a:endParaRPr lang="en-GB" dirty="0">
              <a:solidFill>
                <a:prstClr val="black"/>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0B07A3F-46C8-53F2-99C2-A3811C78EB61}"/>
              </a:ext>
            </a:extLst>
          </p:cNvPr>
          <p:cNvSpPr/>
          <p:nvPr/>
        </p:nvSpPr>
        <p:spPr>
          <a:xfrm>
            <a:off x="277480" y="3034829"/>
            <a:ext cx="5995574" cy="464610"/>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a:solidFill>
                <a:prstClr val="white"/>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610AE6-EE8A-E0E4-354D-56678B75D183}"/>
              </a:ext>
            </a:extLst>
          </p:cNvPr>
          <p:cNvSpPr txBox="1"/>
          <p:nvPr/>
        </p:nvSpPr>
        <p:spPr>
          <a:xfrm>
            <a:off x="349561" y="3083852"/>
            <a:ext cx="5923493" cy="369332"/>
          </a:xfrm>
          <a:prstGeom prst="rect">
            <a:avLst/>
          </a:prstGeom>
          <a:noFill/>
        </p:spPr>
        <p:txBody>
          <a:bodyPr wrap="square" rtlCol="0">
            <a:spAutoFit/>
          </a:bodyPr>
          <a:lstStyle/>
          <a:p>
            <a:pPr defTabSz="342900"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Skills for Care will launch some </a:t>
            </a:r>
            <a:r>
              <a:rPr lang="en-US" b="1" u="sng" dirty="0">
                <a:solidFill>
                  <a:srgbClr val="4472C4"/>
                </a:solidFill>
                <a:uFill>
                  <a:solidFill>
                    <a:srgbClr val="FFB81C"/>
                  </a:solidFill>
                </a:uFill>
                <a:latin typeface="Arial" panose="020B0604020202020204" pitchFamily="34" charset="0"/>
                <a:cs typeface="Arial" panose="020B0604020202020204" pitchFamily="34" charset="0"/>
              </a:rPr>
              <a:t>supporting resources</a:t>
            </a:r>
            <a:endParaRPr lang="en-GB" dirty="0">
              <a:solidFill>
                <a:prstClr val="black"/>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0A8D687-53E3-B295-1078-9F6F6EBE67B9}"/>
              </a:ext>
            </a:extLst>
          </p:cNvPr>
          <p:cNvSpPr/>
          <p:nvPr/>
        </p:nvSpPr>
        <p:spPr>
          <a:xfrm>
            <a:off x="277479" y="3621876"/>
            <a:ext cx="8649693" cy="774419"/>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a:solidFill>
                <a:prstClr val="white"/>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9E3C2A1-7C27-BAA6-4C33-6BA752689E9E}"/>
              </a:ext>
            </a:extLst>
          </p:cNvPr>
          <p:cNvSpPr txBox="1"/>
          <p:nvPr/>
        </p:nvSpPr>
        <p:spPr>
          <a:xfrm>
            <a:off x="349561" y="3670078"/>
            <a:ext cx="8525141" cy="623248"/>
          </a:xfrm>
          <a:prstGeom prst="rect">
            <a:avLst/>
          </a:prstGeom>
          <a:noFill/>
        </p:spPr>
        <p:txBody>
          <a:bodyPr wrap="square" lIns="68580" tIns="34290" rIns="68580" bIns="34290" rtlCol="0" anchor="t">
            <a:spAutoFit/>
          </a:bodyPr>
          <a:lstStyle/>
          <a:p>
            <a:pPr defTabSz="342900" fontAlgn="auto">
              <a:spcBef>
                <a:spcPts val="0"/>
              </a:spcBef>
              <a:spcAft>
                <a:spcPts val="0"/>
              </a:spcAft>
            </a:pPr>
            <a:r>
              <a:rPr lang="en-US" b="1" u="sng" dirty="0">
                <a:solidFill>
                  <a:srgbClr val="4472C4"/>
                </a:solidFill>
                <a:uFill>
                  <a:solidFill>
                    <a:srgbClr val="FFC000"/>
                  </a:solidFill>
                </a:uFill>
                <a:latin typeface="Arial"/>
                <a:cs typeface="Arial"/>
              </a:rPr>
              <a:t>The Steering Group</a:t>
            </a:r>
            <a:r>
              <a:rPr lang="en-US" b="1" dirty="0">
                <a:solidFill>
                  <a:srgbClr val="4472C4"/>
                </a:solidFill>
                <a:uFill>
                  <a:solidFill>
                    <a:srgbClr val="FFC000"/>
                  </a:solidFill>
                </a:uFill>
                <a:latin typeface="Arial"/>
                <a:cs typeface="Arial"/>
              </a:rPr>
              <a:t> </a:t>
            </a:r>
            <a:r>
              <a:rPr lang="en-GB" dirty="0">
                <a:solidFill>
                  <a:prstClr val="black"/>
                </a:solidFill>
                <a:latin typeface="Arial"/>
                <a:cs typeface="Arial"/>
              </a:rPr>
              <a:t>will become Workforce Strategy Delivery Board and continue to meet and will plan in regular strategy review points.</a:t>
            </a:r>
          </a:p>
        </p:txBody>
      </p:sp>
      <p:sp>
        <p:nvSpPr>
          <p:cNvPr id="3" name="Rectangle 2">
            <a:extLst>
              <a:ext uri="{FF2B5EF4-FFF2-40B4-BE49-F238E27FC236}">
                <a16:creationId xmlns:a16="http://schemas.microsoft.com/office/drawing/2014/main" id="{357B7FC1-CA81-FA47-024B-5F8306FC8A8A}"/>
              </a:ext>
            </a:extLst>
          </p:cNvPr>
          <p:cNvSpPr/>
          <p:nvPr/>
        </p:nvSpPr>
        <p:spPr>
          <a:xfrm>
            <a:off x="277479" y="4524900"/>
            <a:ext cx="7683750" cy="717616"/>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GB">
              <a:solidFill>
                <a:prstClr val="whit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59B6541-E8D4-4471-3C2D-A593E5213000}"/>
              </a:ext>
            </a:extLst>
          </p:cNvPr>
          <p:cNvSpPr txBox="1"/>
          <p:nvPr/>
        </p:nvSpPr>
        <p:spPr>
          <a:xfrm>
            <a:off x="349561" y="4573102"/>
            <a:ext cx="8232606" cy="646331"/>
          </a:xfrm>
          <a:prstGeom prst="rect">
            <a:avLst/>
          </a:prstGeom>
          <a:noFill/>
        </p:spPr>
        <p:txBody>
          <a:bodyPr wrap="square" rtlCol="0">
            <a:spAutoFit/>
          </a:bodyPr>
          <a:lstStyle/>
          <a:p>
            <a:pPr defTabSz="342900" fontAlgn="auto">
              <a:spcBef>
                <a:spcPts val="0"/>
              </a:spcBef>
              <a:spcAft>
                <a:spcPts val="0"/>
              </a:spcAft>
            </a:pPr>
            <a:r>
              <a:rPr lang="en-GB" dirty="0">
                <a:solidFill>
                  <a:prstClr val="black"/>
                </a:solidFill>
                <a:latin typeface="Arial" panose="020B0604020202020204" pitchFamily="34" charset="0"/>
                <a:cs typeface="Arial" panose="020B0604020202020204" pitchFamily="34" charset="0"/>
              </a:rPr>
              <a:t>Focused work with new Government and DHSC officials to </a:t>
            </a:r>
            <a:r>
              <a:rPr lang="en-GB" b="1" u="sng" dirty="0">
                <a:solidFill>
                  <a:srgbClr val="4472C4"/>
                </a:solidFill>
                <a:uFill>
                  <a:solidFill>
                    <a:srgbClr val="FFB81C"/>
                  </a:solidFill>
                </a:uFill>
                <a:latin typeface="Arial" panose="020B0604020202020204" pitchFamily="34" charset="0"/>
                <a:cs typeface="Arial" panose="020B0604020202020204" pitchFamily="34" charset="0"/>
              </a:rPr>
              <a:t>get a formal mandate for the Strategy</a:t>
            </a:r>
          </a:p>
        </p:txBody>
      </p:sp>
    </p:spTree>
    <p:extLst>
      <p:ext uri="{BB962C8B-B14F-4D97-AF65-F5344CB8AC3E}">
        <p14:creationId xmlns:p14="http://schemas.microsoft.com/office/powerpoint/2010/main" val="32431650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7" grpId="0" animBg="1"/>
      <p:bldP spid="28" grpId="0"/>
      <p:bldP spid="33" grpId="0" animBg="1"/>
      <p:bldP spid="34" grpId="0"/>
      <p:bldP spid="35" grpId="0" animBg="1"/>
      <p:bldP spid="36" grpId="0"/>
      <p:bldP spid="3" grpId="0" animBg="1"/>
      <p:bldP spid="2" grpId="0"/>
    </p:bldLst>
  </p:timing>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8a119b1-e7c4-41c8-9edb-1b7a34ba34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6B0BD3801966499AC39459DEA4E041" ma:contentTypeVersion="19" ma:contentTypeDescription="Create a new document." ma:contentTypeScope="" ma:versionID="33e1d68d27e8668b434131b5d7215fe6">
  <xsd:schema xmlns:xsd="http://www.w3.org/2001/XMLSchema" xmlns:xs="http://www.w3.org/2001/XMLSchema" xmlns:p="http://schemas.microsoft.com/office/2006/metadata/properties" xmlns:ns1="http://schemas.microsoft.com/sharepoint/v3" xmlns:ns3="f8a119b1-e7c4-41c8-9edb-1b7a34ba3452" xmlns:ns4="9623d71d-c739-40f9-b375-cd33744ebe16" targetNamespace="http://schemas.microsoft.com/office/2006/metadata/properties" ma:root="true" ma:fieldsID="1a61a222e48e878b1ad9b4996a1d90bb" ns1:_="" ns3:_="" ns4:_="">
    <xsd:import namespace="http://schemas.microsoft.com/sharepoint/v3"/>
    <xsd:import namespace="f8a119b1-e7c4-41c8-9edb-1b7a34ba3452"/>
    <xsd:import namespace="9623d71d-c739-40f9-b375-cd33744ebe1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element ref="ns3:_activity" minOccurs="0"/>
                <xsd:element ref="ns3:MediaServiceObjectDetectorVersions" minOccurs="0"/>
                <xsd:element ref="ns3:MediaServiceSystemTag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a119b1-e7c4-41c8-9edb-1b7a34ba34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3d71d-c739-40f9-b375-cd33744e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C1B20-94CF-4CC9-9EBB-E2E5F01D0017}">
  <ds:schemaRefs>
    <ds:schemaRef ds:uri="http://schemas.microsoft.com/sharepoint/v3/contenttype/forms"/>
  </ds:schemaRefs>
</ds:datastoreItem>
</file>

<file path=customXml/itemProps2.xml><?xml version="1.0" encoding="utf-8"?>
<ds:datastoreItem xmlns:ds="http://schemas.openxmlformats.org/officeDocument/2006/customXml" ds:itemID="{FF1478D9-C05D-43E0-9730-E49EE6A551F7}">
  <ds:schemaRefs>
    <ds:schemaRef ds:uri="9623d71d-c739-40f9-b375-cd33744ebe16"/>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8a119b1-e7c4-41c8-9edb-1b7a34ba3452"/>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865FD60E-56C0-4571-9700-E825B9027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a119b1-e7c4-41c8-9edb-1b7a34ba3452"/>
    <ds:schemaRef ds:uri="9623d71d-c739-40f9-b375-cd33744eb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Slides Template</Template>
  <TotalTime>9670</TotalTime>
  <Words>5668</Words>
  <Application>Microsoft Office PowerPoint</Application>
  <PresentationFormat>On-screen Show (4:3)</PresentationFormat>
  <Paragraphs>431</Paragraphs>
  <Slides>29</Slides>
  <Notes>27</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49" baseType="lpstr">
      <vt:lpstr>Aptos</vt:lpstr>
      <vt:lpstr>Arial</vt:lpstr>
      <vt:lpstr>Calibri</vt:lpstr>
      <vt:lpstr>Calibri Light</vt:lpstr>
      <vt:lpstr>Courier New</vt:lpstr>
      <vt:lpstr>font-regular</vt:lpstr>
      <vt:lpstr>font-semibold</vt:lpstr>
      <vt:lpstr>HelveticaNeueLTStd-Bd</vt:lpstr>
      <vt:lpstr>Symbol</vt:lpstr>
      <vt:lpstr>Times New Roman</vt:lpstr>
      <vt:lpstr>Wingdings</vt:lpstr>
      <vt:lpstr>Title Slides</vt:lpstr>
      <vt:lpstr>Colour slides</vt:lpstr>
      <vt:lpstr>1_Colour slides</vt:lpstr>
      <vt:lpstr>Office Theme</vt:lpstr>
      <vt:lpstr>Office 2013 - 2022 Theme</vt:lpstr>
      <vt:lpstr>Bespoke title slides</vt:lpstr>
      <vt:lpstr>1_Office Theme</vt:lpstr>
      <vt:lpstr>Content slides</vt:lpstr>
      <vt:lpstr>Acrobat Document</vt:lpstr>
      <vt:lpstr>Skills for Care – Lancs forum October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the care workforce </vt:lpstr>
      <vt:lpstr>Care Workforce Pathway</vt:lpstr>
      <vt:lpstr>PowerPoint Presentation</vt:lpstr>
      <vt:lpstr>Priorities – Raising Completion of ASC-WDS and improving data quality project</vt:lpstr>
      <vt:lpstr>Lancashire coverage – ASC-WDS</vt:lpstr>
      <vt:lpstr>PowerPoint Presentation</vt:lpstr>
      <vt:lpstr>PowerPoint Presentation</vt:lpstr>
      <vt:lpstr>North West Roadshow 7th November 10-1.45 Preston click here to book</vt:lpstr>
      <vt:lpstr>Priorities – Increasing engagement </vt:lpstr>
      <vt:lpstr>PowerPoint Presentation</vt:lpstr>
      <vt:lpstr>Priorities – CEOs</vt:lpstr>
      <vt:lpstr>Priorities – Nominated Individuals</vt:lpstr>
      <vt:lpstr>Priorities – HR Directors</vt:lpstr>
      <vt:lpstr>Priorities – Employer L&amp;D leads</vt:lpstr>
      <vt:lpstr>Priorities – Employer QA Leads</vt:lpstr>
      <vt:lpstr>Priorities – Nurses</vt:lpstr>
      <vt:lpstr>Other useful updates</vt:lpstr>
    </vt:vector>
  </TitlesOfParts>
  <Company>Skills for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Yates</dc:creator>
  <cp:lastModifiedBy>Matthew Errington</cp:lastModifiedBy>
  <cp:revision>97</cp:revision>
  <dcterms:created xsi:type="dcterms:W3CDTF">2014-09-03T17:02:27Z</dcterms:created>
  <dcterms:modified xsi:type="dcterms:W3CDTF">2024-10-10T09:34:36Z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0x010100D26B0BD3801966499AC39459DEA4E041</vt:lpwstr>
  </property>
  <property fmtid="{D5CDD505-2E9C-101B-9397-08002B2CF9AE}" pid="3" name="_dlc_DocIdItemGuid">
    <vt:lpwstr>dbe0fc3a-f22c-47a0-8275-425d16178a02</vt:lpwstr>
  </property>
  <property fmtid="{D5CDD505-2E9C-101B-9397-08002B2CF9AE}" pid="4" name="MSIP_Label_f194113b-ecba-4458-8e2e-fa038bf17a69_Enabled">
    <vt:lpwstr>true</vt:lpwstr>
  </property>
  <property fmtid="{D5CDD505-2E9C-101B-9397-08002B2CF9AE}" pid="5" name="MSIP_Label_f194113b-ecba-4458-8e2e-fa038bf17a69_SetDate">
    <vt:lpwstr>2023-06-12T09:52:57Z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465973ac-5099-4fc3-946a-8ff82e2e8dcd</vt:lpwstr>
  </property>
  <property fmtid="{D5CDD505-2E9C-101B-9397-08002B2CF9AE}" pid="10" name="MSIP_Label_f194113b-ecba-4458-8e2e-fa038bf17a69_ContentBits">
    <vt:lpwstr>0</vt:lpwstr>
  </property>
</Properties>
</file>