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1" r:id="rId4"/>
    <p:sldMasterId id="2147483678" r:id="rId5"/>
  </p:sldMasterIdLst>
  <p:notesMasterIdLst>
    <p:notesMasterId r:id="rId36"/>
  </p:notesMasterIdLst>
  <p:handoutMasterIdLst>
    <p:handoutMasterId r:id="rId37"/>
  </p:handoutMasterIdLst>
  <p:sldIdLst>
    <p:sldId id="256" r:id="rId6"/>
    <p:sldId id="257" r:id="rId7"/>
    <p:sldId id="258" r:id="rId8"/>
    <p:sldId id="259" r:id="rId9"/>
    <p:sldId id="260" r:id="rId10"/>
    <p:sldId id="261" r:id="rId11"/>
    <p:sldId id="262" r:id="rId12"/>
    <p:sldId id="331" r:id="rId13"/>
    <p:sldId id="321" r:id="rId14"/>
    <p:sldId id="319" r:id="rId15"/>
    <p:sldId id="320" r:id="rId16"/>
    <p:sldId id="324" r:id="rId17"/>
    <p:sldId id="519" r:id="rId18"/>
    <p:sldId id="332" r:id="rId19"/>
    <p:sldId id="329" r:id="rId20"/>
    <p:sldId id="335" r:id="rId21"/>
    <p:sldId id="334" r:id="rId22"/>
    <p:sldId id="336" r:id="rId23"/>
    <p:sldId id="337" r:id="rId24"/>
    <p:sldId id="338" r:id="rId25"/>
    <p:sldId id="339" r:id="rId26"/>
    <p:sldId id="340" r:id="rId27"/>
    <p:sldId id="263" r:id="rId28"/>
    <p:sldId id="264" r:id="rId29"/>
    <p:sldId id="265" r:id="rId30"/>
    <p:sldId id="266" r:id="rId31"/>
    <p:sldId id="341" r:id="rId32"/>
    <p:sldId id="342" r:id="rId33"/>
    <p:sldId id="343" r:id="rId34"/>
    <p:sldId id="520" r:id="rId35"/>
  </p:sldIdLst>
  <p:sldSz cx="13004800" cy="9753600"/>
  <p:notesSz cx="6858000" cy="9144000"/>
  <p:defaultTextStyle>
    <a:defPPr marL="0" marR="0" indent="0" algn="l" defTabSz="914119"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1pPr>
    <a:lvl2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2pPr>
    <a:lvl3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3pPr>
    <a:lvl4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4pPr>
    <a:lvl5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5pPr>
    <a:lvl6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6pPr>
    <a:lvl7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7pPr>
    <a:lvl8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8pPr>
    <a:lvl9pPr marL="0" marR="0" indent="0" algn="l" defTabSz="1087899"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80"/>
    <a:srgbClr val="E73437"/>
    <a:srgbClr val="3D8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C6C6C"/>
        </a:fontRef>
        <a:srgbClr val="6C6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6C6C6C"/>
        </a:fontRef>
        <a:srgbClr val="6C6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6C6C6C"/>
        </a:fontRef>
        <a:srgbClr val="6C6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6C6C6C"/>
        </a:fontRef>
        <a:srgbClr val="6C6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6C6C6C"/>
        </a:fontRef>
        <a:srgbClr val="6C6C6C"/>
      </a:tcTxStyle>
      <a:tcStyle>
        <a:tcBdr>
          <a:left>
            <a:ln w="12700" cap="flat">
              <a:noFill/>
              <a:miter lim="400000"/>
            </a:ln>
          </a:left>
          <a:right>
            <a:ln w="12700" cap="flat">
              <a:noFill/>
              <a:miter lim="400000"/>
            </a:ln>
          </a:right>
          <a:top>
            <a:ln w="50800" cap="flat">
              <a:solidFill>
                <a:srgbClr val="6C6C6C"/>
              </a:solidFill>
              <a:prstDash val="solid"/>
              <a:round/>
            </a:ln>
          </a:top>
          <a:bottom>
            <a:ln w="25400" cap="flat">
              <a:solidFill>
                <a:srgbClr val="6C6C6C"/>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6C6C6C"/>
              </a:solidFill>
              <a:prstDash val="solid"/>
              <a:round/>
            </a:ln>
          </a:top>
          <a:bottom>
            <a:ln w="25400" cap="flat">
              <a:solidFill>
                <a:srgbClr val="6C6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6C6C6C"/>
        </a:fontRef>
        <a:srgbClr val="6C6C6C"/>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D3D3"/>
          </a:solidFill>
        </a:fill>
      </a:tcStyle>
    </a:wholeTbl>
    <a:band2H>
      <a:tcTxStyle/>
      <a:tcStyle>
        <a:tcBdr/>
        <a:fill>
          <a:solidFill>
            <a:srgbClr val="EAEA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C6C6C"/>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C6C6C"/>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6C6C6C"/>
          </a:solidFill>
        </a:fill>
      </a:tcStyle>
    </a:firstRow>
  </a:tblStyle>
  <a:tblStyle styleId="{2708684C-4D16-4618-839F-0558EEFCDFE6}" styleName="">
    <a:tblBg/>
    <a:wholeTbl>
      <a:tcTxStyle b="off" i="off">
        <a:fontRef idx="major">
          <a:srgbClr val="6C6C6C"/>
        </a:fontRef>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6C6C6C">
              <a:alpha val="20000"/>
            </a:srgbClr>
          </a:solidFill>
        </a:fill>
      </a:tcStyle>
    </a:wholeTbl>
    <a:band2H>
      <a:tcTxStyle/>
      <a:tcStyle>
        <a:tcBdr/>
        <a:fill>
          <a:solidFill>
            <a:srgbClr val="FFFFFF"/>
          </a:solidFill>
        </a:fill>
      </a:tcStyle>
    </a:band2H>
    <a:firstCol>
      <a:tcTxStyle b="on" i="off">
        <a:fontRef idx="major">
          <a:srgbClr val="6C6C6C"/>
        </a:fontRef>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solidFill>
            <a:srgbClr val="6C6C6C">
              <a:alpha val="20000"/>
            </a:srgbClr>
          </a:solidFill>
        </a:fill>
      </a:tcStyle>
    </a:firstCol>
    <a:lastRow>
      <a:tcTxStyle b="on" i="off">
        <a:fontRef idx="major">
          <a:srgbClr val="6C6C6C"/>
        </a:fontRef>
        <a:srgbClr val="6C6C6C"/>
      </a:tcTxStyle>
      <a:tcStyle>
        <a:tcBdr>
          <a:left>
            <a:ln w="12700" cap="flat">
              <a:solidFill>
                <a:srgbClr val="6C6C6C"/>
              </a:solidFill>
              <a:prstDash val="solid"/>
              <a:round/>
            </a:ln>
          </a:left>
          <a:right>
            <a:ln w="12700" cap="flat">
              <a:solidFill>
                <a:srgbClr val="6C6C6C"/>
              </a:solidFill>
              <a:prstDash val="solid"/>
              <a:round/>
            </a:ln>
          </a:right>
          <a:top>
            <a:ln w="50800" cap="flat">
              <a:solidFill>
                <a:srgbClr val="6C6C6C"/>
              </a:solidFill>
              <a:prstDash val="solid"/>
              <a:round/>
            </a:ln>
          </a:top>
          <a:bottom>
            <a:ln w="127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noFill/>
        </a:fill>
      </a:tcStyle>
    </a:lastRow>
    <a:firstRow>
      <a:tcTxStyle b="on" i="off">
        <a:fontRef idx="major">
          <a:srgbClr val="6C6C6C"/>
        </a:fontRef>
        <a:srgbClr val="6C6C6C"/>
      </a:tcTxStyle>
      <a:tcStyle>
        <a:tcBdr>
          <a:left>
            <a:ln w="12700" cap="flat">
              <a:solidFill>
                <a:srgbClr val="6C6C6C"/>
              </a:solidFill>
              <a:prstDash val="solid"/>
              <a:round/>
            </a:ln>
          </a:left>
          <a:right>
            <a:ln w="12700" cap="flat">
              <a:solidFill>
                <a:srgbClr val="6C6C6C"/>
              </a:solidFill>
              <a:prstDash val="solid"/>
              <a:round/>
            </a:ln>
          </a:right>
          <a:top>
            <a:ln w="12700" cap="flat">
              <a:solidFill>
                <a:srgbClr val="6C6C6C"/>
              </a:solidFill>
              <a:prstDash val="solid"/>
              <a:round/>
            </a:ln>
          </a:top>
          <a:bottom>
            <a:ln w="25400" cap="flat">
              <a:solidFill>
                <a:srgbClr val="6C6C6C"/>
              </a:solidFill>
              <a:prstDash val="solid"/>
              <a:round/>
            </a:ln>
          </a:bottom>
          <a:insideH>
            <a:ln w="12700" cap="flat">
              <a:solidFill>
                <a:srgbClr val="6C6C6C"/>
              </a:solidFill>
              <a:prstDash val="solid"/>
              <a:round/>
            </a:ln>
          </a:insideH>
          <a:insideV>
            <a:ln w="12700" cap="flat">
              <a:solidFill>
                <a:srgbClr val="6C6C6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83774" autoAdjust="0"/>
  </p:normalViewPr>
  <p:slideViewPr>
    <p:cSldViewPr>
      <p:cViewPr varScale="1">
        <p:scale>
          <a:sx n="69" d="100"/>
          <a:sy n="69" d="100"/>
        </p:scale>
        <p:origin x="1794" y="72"/>
      </p:cViewPr>
      <p:guideLst>
        <p:guide orient="horz" pos="3072"/>
        <p:guide pos="4096"/>
      </p:guideLst>
    </p:cSldViewPr>
  </p:slideViewPr>
  <p:notesTextViewPr>
    <p:cViewPr>
      <p:scale>
        <a:sx n="1" d="1"/>
        <a:sy n="1" d="1"/>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sek" userId="S::nikki.pasek@surreycc.gov.uk::3b3609de-41a7-45c6-85ab-aeea9cb8e52d" providerId="AD" clId="Web-{0AB579CA-F720-4BDF-A772-8E4B1D4D1F7C}"/>
    <pc:docChg chg="modSld">
      <pc:chgData name="Nikki Pasek" userId="S::nikki.pasek@surreycc.gov.uk::3b3609de-41a7-45c6-85ab-aeea9cb8e52d" providerId="AD" clId="Web-{0AB579CA-F720-4BDF-A772-8E4B1D4D1F7C}" dt="2019-05-21T11:11:57.865" v="100"/>
      <pc:docMkLst>
        <pc:docMk/>
      </pc:docMkLst>
      <pc:sldChg chg="modNotes">
        <pc:chgData name="Nikki Pasek" userId="S::nikki.pasek@surreycc.gov.uk::3b3609de-41a7-45c6-85ab-aeea9cb8e52d" providerId="AD" clId="Web-{0AB579CA-F720-4BDF-A772-8E4B1D4D1F7C}" dt="2019-05-21T11:00:51.825" v="2"/>
        <pc:sldMkLst>
          <pc:docMk/>
          <pc:sldMk cId="0" sldId="256"/>
        </pc:sldMkLst>
      </pc:sldChg>
      <pc:sldChg chg="modNotes">
        <pc:chgData name="Nikki Pasek" userId="S::nikki.pasek@surreycc.gov.uk::3b3609de-41a7-45c6-85ab-aeea9cb8e52d" providerId="AD" clId="Web-{0AB579CA-F720-4BDF-A772-8E4B1D4D1F7C}" dt="2019-05-21T11:01:17.231" v="4"/>
        <pc:sldMkLst>
          <pc:docMk/>
          <pc:sldMk cId="0" sldId="257"/>
        </pc:sldMkLst>
      </pc:sldChg>
      <pc:sldChg chg="modNotes">
        <pc:chgData name="Nikki Pasek" userId="S::nikki.pasek@surreycc.gov.uk::3b3609de-41a7-45c6-85ab-aeea9cb8e52d" providerId="AD" clId="Web-{0AB579CA-F720-4BDF-A772-8E4B1D4D1F7C}" dt="2019-05-21T11:01:39.652" v="6"/>
        <pc:sldMkLst>
          <pc:docMk/>
          <pc:sldMk cId="0" sldId="258"/>
        </pc:sldMkLst>
      </pc:sldChg>
      <pc:sldChg chg="modNotes">
        <pc:chgData name="Nikki Pasek" userId="S::nikki.pasek@surreycc.gov.uk::3b3609de-41a7-45c6-85ab-aeea9cb8e52d" providerId="AD" clId="Web-{0AB579CA-F720-4BDF-A772-8E4B1D4D1F7C}" dt="2019-05-21T11:01:57.136" v="9"/>
        <pc:sldMkLst>
          <pc:docMk/>
          <pc:sldMk cId="0" sldId="259"/>
        </pc:sldMkLst>
      </pc:sldChg>
      <pc:sldChg chg="modNotes">
        <pc:chgData name="Nikki Pasek" userId="S::nikki.pasek@surreycc.gov.uk::3b3609de-41a7-45c6-85ab-aeea9cb8e52d" providerId="AD" clId="Web-{0AB579CA-F720-4BDF-A772-8E4B1D4D1F7C}" dt="2019-05-21T11:02:20.980" v="11"/>
        <pc:sldMkLst>
          <pc:docMk/>
          <pc:sldMk cId="0" sldId="260"/>
        </pc:sldMkLst>
      </pc:sldChg>
      <pc:sldChg chg="modNotes">
        <pc:chgData name="Nikki Pasek" userId="S::nikki.pasek@surreycc.gov.uk::3b3609de-41a7-45c6-85ab-aeea9cb8e52d" providerId="AD" clId="Web-{0AB579CA-F720-4BDF-A772-8E4B1D4D1F7C}" dt="2019-05-21T11:02:37.292" v="13"/>
        <pc:sldMkLst>
          <pc:docMk/>
          <pc:sldMk cId="0" sldId="261"/>
        </pc:sldMkLst>
      </pc:sldChg>
      <pc:sldChg chg="modNotes">
        <pc:chgData name="Nikki Pasek" userId="S::nikki.pasek@surreycc.gov.uk::3b3609de-41a7-45c6-85ab-aeea9cb8e52d" providerId="AD" clId="Web-{0AB579CA-F720-4BDF-A772-8E4B1D4D1F7C}" dt="2019-05-21T11:02:53.980" v="15"/>
        <pc:sldMkLst>
          <pc:docMk/>
          <pc:sldMk cId="0" sldId="262"/>
        </pc:sldMkLst>
      </pc:sldChg>
      <pc:sldChg chg="modNotes">
        <pc:chgData name="Nikki Pasek" userId="S::nikki.pasek@surreycc.gov.uk::3b3609de-41a7-45c6-85ab-aeea9cb8e52d" providerId="AD" clId="Web-{0AB579CA-F720-4BDF-A772-8E4B1D4D1F7C}" dt="2019-05-21T11:08:48.867" v="21"/>
        <pc:sldMkLst>
          <pc:docMk/>
          <pc:sldMk cId="3212965744" sldId="319"/>
        </pc:sldMkLst>
      </pc:sldChg>
      <pc:sldChg chg="modNotes">
        <pc:chgData name="Nikki Pasek" userId="S::nikki.pasek@surreycc.gov.uk::3b3609de-41a7-45c6-85ab-aeea9cb8e52d" providerId="AD" clId="Web-{0AB579CA-F720-4BDF-A772-8E4B1D4D1F7C}" dt="2019-05-21T11:09:08.648" v="23"/>
        <pc:sldMkLst>
          <pc:docMk/>
          <pc:sldMk cId="3243072812" sldId="320"/>
        </pc:sldMkLst>
      </pc:sldChg>
      <pc:sldChg chg="modNotes">
        <pc:chgData name="Nikki Pasek" userId="S::nikki.pasek@surreycc.gov.uk::3b3609de-41a7-45c6-85ab-aeea9cb8e52d" providerId="AD" clId="Web-{0AB579CA-F720-4BDF-A772-8E4B1D4D1F7C}" dt="2019-05-21T11:08:27.336" v="19"/>
        <pc:sldMkLst>
          <pc:docMk/>
          <pc:sldMk cId="4048602275" sldId="321"/>
        </pc:sldMkLst>
      </pc:sldChg>
      <pc:sldChg chg="modNotes">
        <pc:chgData name="Nikki Pasek" userId="S::nikki.pasek@surreycc.gov.uk::3b3609de-41a7-45c6-85ab-aeea9cb8e52d" providerId="AD" clId="Web-{0AB579CA-F720-4BDF-A772-8E4B1D4D1F7C}" dt="2019-05-21T11:09:23.402" v="25"/>
        <pc:sldMkLst>
          <pc:docMk/>
          <pc:sldMk cId="1390595824" sldId="324"/>
        </pc:sldMkLst>
      </pc:sldChg>
      <pc:sldChg chg="modNotes">
        <pc:chgData name="Nikki Pasek" userId="S::nikki.pasek@surreycc.gov.uk::3b3609de-41a7-45c6-85ab-aeea9cb8e52d" providerId="AD" clId="Web-{0AB579CA-F720-4BDF-A772-8E4B1D4D1F7C}" dt="2019-05-21T11:11:47.490" v="97"/>
        <pc:sldMkLst>
          <pc:docMk/>
          <pc:sldMk cId="2082967685" sldId="329"/>
        </pc:sldMkLst>
      </pc:sldChg>
      <pc:sldChg chg="modNotes">
        <pc:chgData name="Nikki Pasek" userId="S::nikki.pasek@surreycc.gov.uk::3b3609de-41a7-45c6-85ab-aeea9cb8e52d" providerId="AD" clId="Web-{0AB579CA-F720-4BDF-A772-8E4B1D4D1F7C}" dt="2019-05-21T11:03:10.011" v="17"/>
        <pc:sldMkLst>
          <pc:docMk/>
          <pc:sldMk cId="1999951060" sldId="331"/>
        </pc:sldMkLst>
      </pc:sldChg>
      <pc:sldChg chg="modNotes">
        <pc:chgData name="Nikki Pasek" userId="S::nikki.pasek@surreycc.gov.uk::3b3609de-41a7-45c6-85ab-aeea9cb8e52d" providerId="AD" clId="Web-{0AB579CA-F720-4BDF-A772-8E4B1D4D1F7C}" dt="2019-05-21T11:10:58.772" v="95"/>
        <pc:sldMkLst>
          <pc:docMk/>
          <pc:sldMk cId="4119713977" sldId="332"/>
        </pc:sldMkLst>
      </pc:sldChg>
      <pc:sldChg chg="modNotes">
        <pc:chgData name="Nikki Pasek" userId="S::nikki.pasek@surreycc.gov.uk::3b3609de-41a7-45c6-85ab-aeea9cb8e52d" providerId="AD" clId="Web-{0AB579CA-F720-4BDF-A772-8E4B1D4D1F7C}" dt="2019-05-21T11:09:39.476" v="27"/>
        <pc:sldMkLst>
          <pc:docMk/>
          <pc:sldMk cId="2986058779" sldId="517"/>
        </pc:sldMkLst>
      </pc:sldChg>
      <pc:sldChg chg="modNotes">
        <pc:chgData name="Nikki Pasek" userId="S::nikki.pasek@surreycc.gov.uk::3b3609de-41a7-45c6-85ab-aeea9cb8e52d" providerId="AD" clId="Web-{0AB579CA-F720-4BDF-A772-8E4B1D4D1F7C}" dt="2019-05-21T11:11:57.865" v="100"/>
        <pc:sldMkLst>
          <pc:docMk/>
          <pc:sldMk cId="4293913274" sldId="5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9FD330-A326-41C6-8145-977672B3C93D}" type="datetimeFigureOut">
              <a:rPr lang="en-GB" smtClean="0"/>
              <a:t>20/06/2019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6B543C-75BB-4925-818E-58E64FD1E1BB}" type="slidenum">
              <a:rPr lang="en-GB" smtClean="0"/>
              <a:t>‹#›</a:t>
            </a:fld>
            <a:endParaRPr lang="en-GB"/>
          </a:p>
        </p:txBody>
      </p:sp>
    </p:spTree>
    <p:extLst>
      <p:ext uri="{BB962C8B-B14F-4D97-AF65-F5344CB8AC3E}">
        <p14:creationId xmlns:p14="http://schemas.microsoft.com/office/powerpoint/2010/main" val="321799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192815723"/>
      </p:ext>
    </p:extLst>
  </p:cSld>
  <p:clrMap bg1="lt1" tx1="dk1" bg2="lt2" tx2="dk2" accent1="accent1" accent2="accent2" accent3="accent3" accent4="accent4" accent5="accent5" accent6="accent6" hlink="hlink" folHlink="folHlink"/>
  <p:notesStyle>
    <a:lvl1pPr defTabSz="457058" latinLnBrk="0">
      <a:defRPr sz="2100">
        <a:latin typeface="+mn-lt"/>
        <a:ea typeface="+mn-ea"/>
        <a:cs typeface="+mn-cs"/>
        <a:sym typeface="Lucida Grande"/>
      </a:defRPr>
    </a:lvl1pPr>
    <a:lvl2pPr indent="228530" defTabSz="457058" latinLnBrk="0">
      <a:defRPr sz="2100">
        <a:latin typeface="+mn-lt"/>
        <a:ea typeface="+mn-ea"/>
        <a:cs typeface="+mn-cs"/>
        <a:sym typeface="Lucida Grande"/>
      </a:defRPr>
    </a:lvl2pPr>
    <a:lvl3pPr indent="457058" defTabSz="457058" latinLnBrk="0">
      <a:defRPr sz="2100">
        <a:latin typeface="+mn-lt"/>
        <a:ea typeface="+mn-ea"/>
        <a:cs typeface="+mn-cs"/>
        <a:sym typeface="Lucida Grande"/>
      </a:defRPr>
    </a:lvl3pPr>
    <a:lvl4pPr indent="685589" defTabSz="457058" latinLnBrk="0">
      <a:defRPr sz="2100">
        <a:latin typeface="+mn-lt"/>
        <a:ea typeface="+mn-ea"/>
        <a:cs typeface="+mn-cs"/>
        <a:sym typeface="Lucida Grande"/>
      </a:defRPr>
    </a:lvl4pPr>
    <a:lvl5pPr indent="914119" defTabSz="457058" latinLnBrk="0">
      <a:defRPr sz="2100">
        <a:latin typeface="+mn-lt"/>
        <a:ea typeface="+mn-ea"/>
        <a:cs typeface="+mn-cs"/>
        <a:sym typeface="Lucida Grande"/>
      </a:defRPr>
    </a:lvl5pPr>
    <a:lvl6pPr indent="1142650" defTabSz="457058" latinLnBrk="0">
      <a:defRPr sz="2100">
        <a:latin typeface="+mn-lt"/>
        <a:ea typeface="+mn-ea"/>
        <a:cs typeface="+mn-cs"/>
        <a:sym typeface="Lucida Grande"/>
      </a:defRPr>
    </a:lvl6pPr>
    <a:lvl7pPr indent="1371177" defTabSz="457058" latinLnBrk="0">
      <a:defRPr sz="2100">
        <a:latin typeface="+mn-lt"/>
        <a:ea typeface="+mn-ea"/>
        <a:cs typeface="+mn-cs"/>
        <a:sym typeface="Lucida Grande"/>
      </a:defRPr>
    </a:lvl7pPr>
    <a:lvl8pPr indent="1599710" defTabSz="457058" latinLnBrk="0">
      <a:defRPr sz="2100">
        <a:latin typeface="+mn-lt"/>
        <a:ea typeface="+mn-ea"/>
        <a:cs typeface="+mn-cs"/>
        <a:sym typeface="Lucida Grande"/>
      </a:defRPr>
    </a:lvl8pPr>
    <a:lvl9pPr indent="1828238" defTabSz="457058" latinLnBrk="0">
      <a:defRPr sz="21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Start by making introductions.  Explain to the students that you are going to talk to them about Friends Against Scams. </a:t>
            </a:r>
          </a:p>
          <a:p>
            <a:pPr algn="l"/>
            <a:endParaRPr lang="en-US" dirty="0">
              <a:solidFill>
                <a:srgbClr val="000000"/>
              </a:solidFill>
              <a:latin typeface="Lucida Grande"/>
            </a:endParaRPr>
          </a:p>
          <a:p>
            <a:pPr algn="l"/>
            <a:r>
              <a:rPr lang="en-US" dirty="0"/>
              <a:t>Explain that Friends Against Scams was created by the National Trading Standards Scams Team to protect and prevent people from becoming victims of scams by empowering people to take a stand against scams. </a:t>
            </a:r>
          </a:p>
          <a:p>
            <a:pPr algn="l"/>
            <a:r>
              <a:rPr lang="en-US" dirty="0"/>
              <a:t> </a:t>
            </a:r>
          </a:p>
          <a:p>
            <a:pPr algn="l"/>
            <a:r>
              <a:rPr lang="en-US" dirty="0"/>
              <a:t>Explain that they will learn about the different types of scams and how to spot a victim. With increased knowledge and awareness, they can have conversations with their family and friends about scams to help protect themselves and others.</a:t>
            </a:r>
          </a:p>
          <a:p>
            <a:endParaRPr lang="en-US" dirty="0">
              <a:latin typeface="Calibri"/>
              <a:cs typeface="Calibri"/>
            </a:endParaRPr>
          </a:p>
        </p:txBody>
      </p:sp>
    </p:spTree>
    <p:extLst>
      <p:ext uri="{BB962C8B-B14F-4D97-AF65-F5344CB8AC3E}">
        <p14:creationId xmlns:p14="http://schemas.microsoft.com/office/powerpoint/2010/main" val="19425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Sometimes postal scams will send you free gifts to encourage you to enter into a ‘fake’ prize draw.  </a:t>
            </a:r>
            <a:endParaRPr lang="en-US"/>
          </a:p>
          <a:p>
            <a:pPr algn="l"/>
            <a:r>
              <a:rPr lang="en-US" dirty="0"/>
              <a:t> </a:t>
            </a:r>
          </a:p>
          <a:p>
            <a:pPr algn="l"/>
            <a:r>
              <a:rPr lang="en-US" dirty="0"/>
              <a:t>Explain to the students that this a picture taken from a victim to show how many products they ended up with when they got into the cycle of being scammed.  The more they spent, the more they needed to win money, so they kept entering and paying over and over.  They never won the big case prize but ended up with lots of worthless and useless products.</a:t>
            </a:r>
          </a:p>
          <a:p>
            <a:endParaRPr lang="en-US" dirty="0">
              <a:latin typeface="Calibri"/>
              <a:cs typeface="Calibri"/>
            </a:endParaRPr>
          </a:p>
        </p:txBody>
      </p:sp>
    </p:spTree>
    <p:extLst>
      <p:ext uri="{BB962C8B-B14F-4D97-AF65-F5344CB8AC3E}">
        <p14:creationId xmlns:p14="http://schemas.microsoft.com/office/powerpoint/2010/main" val="177806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is another example – ask the students what they think they should do if they went into someone’s house and say lots of things like this?</a:t>
            </a:r>
          </a:p>
          <a:p>
            <a:pPr algn="l"/>
            <a:r>
              <a:rPr lang="en-US" dirty="0"/>
              <a:t> </a:t>
            </a:r>
          </a:p>
          <a:p>
            <a:pPr algn="l"/>
            <a:r>
              <a:rPr lang="en-US" dirty="0"/>
              <a:t>Have a conversation with the class about the importance of telling someone they trust if they are worried someone else is the victim of a scam.</a:t>
            </a:r>
          </a:p>
          <a:p>
            <a:endParaRPr lang="en-US" dirty="0">
              <a:latin typeface="Calibri"/>
              <a:cs typeface="Calibri"/>
            </a:endParaRPr>
          </a:p>
        </p:txBody>
      </p:sp>
    </p:spTree>
    <p:extLst>
      <p:ext uri="{BB962C8B-B14F-4D97-AF65-F5344CB8AC3E}">
        <p14:creationId xmlns:p14="http://schemas.microsoft.com/office/powerpoint/2010/main" val="3684707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Give a brief recap on online scams and what they are.  This information is available in the Young Friends Background Information document.  </a:t>
            </a:r>
            <a:endParaRPr lang="en-US"/>
          </a:p>
          <a:p>
            <a:pPr algn="l"/>
            <a:r>
              <a:rPr lang="en-US" dirty="0"/>
              <a:t> </a:t>
            </a:r>
          </a:p>
          <a:p>
            <a:pPr algn="l"/>
            <a:r>
              <a:rPr lang="en-US" dirty="0"/>
              <a:t>Ask the students about what could be a sign of a scam online or sent via email.   Think about things like – links that you are asked to click, request for password information, pressure to respond.</a:t>
            </a:r>
          </a:p>
          <a:p>
            <a:endParaRPr lang="en-US" dirty="0">
              <a:latin typeface="Calibri"/>
              <a:cs typeface="Calibri"/>
            </a:endParaRPr>
          </a:p>
        </p:txBody>
      </p:sp>
    </p:spTree>
    <p:extLst>
      <p:ext uri="{BB962C8B-B14F-4D97-AF65-F5344CB8AC3E}">
        <p14:creationId xmlns:p14="http://schemas.microsoft.com/office/powerpoint/2010/main" val="353692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F9688AD0-87F1-4A9F-933A-94A6A7DFB42C}" type="slidenum">
              <a:rPr lang="en-GB" smtClean="0"/>
              <a:t>13</a:t>
            </a:fld>
            <a:endParaRPr lang="en-GB" dirty="0"/>
          </a:p>
        </p:txBody>
      </p:sp>
    </p:spTree>
    <p:extLst>
      <p:ext uri="{BB962C8B-B14F-4D97-AF65-F5344CB8AC3E}">
        <p14:creationId xmlns:p14="http://schemas.microsoft.com/office/powerpoint/2010/main" val="426646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work undertake on this slide will depend on the time you have available.  You can just talk to the students about some of the key messages they have learnt today.  </a:t>
            </a:r>
            <a:endParaRPr lang="en-US"/>
          </a:p>
          <a:p>
            <a:pPr algn="l"/>
            <a:r>
              <a:rPr lang="en-US" dirty="0"/>
              <a:t> </a:t>
            </a:r>
            <a:endParaRPr lang="en-GB"/>
          </a:p>
          <a:p>
            <a:pPr algn="l"/>
            <a:r>
              <a:rPr lang="en-US" dirty="0"/>
              <a:t>Depending on the time you have available, then you may wish to make use of the games and activities in our files. </a:t>
            </a:r>
            <a:endParaRPr lang="en-GB" dirty="0"/>
          </a:p>
          <a:p>
            <a:endParaRPr lang="en-GB" dirty="0">
              <a:solidFill>
                <a:srgbClr val="000000"/>
              </a:solidFill>
              <a:latin typeface="Lucida Grande"/>
            </a:endParaRPr>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pPr marL="0" marR="0" lvl="0" indent="0" algn="l" defTabSz="1087899" rtl="0" eaLnBrk="1" fontAlgn="auto" latinLnBrk="0" hangingPunct="0">
              <a:lnSpc>
                <a:spcPct val="100000"/>
              </a:lnSpc>
              <a:spcBef>
                <a:spcPts val="0"/>
              </a:spcBef>
              <a:spcAft>
                <a:spcPts val="0"/>
              </a:spcAft>
              <a:buClrTx/>
              <a:buSzTx/>
              <a:buFontTx/>
              <a:buNone/>
              <a:tabLst/>
              <a:defRPr/>
            </a:pPr>
            <a:fld id="{F9688AD0-87F1-4A9F-933A-94A6A7DFB42C}" type="slidenum">
              <a:rPr kumimoji="0" lang="en-GB" sz="5000" b="0" i="0" u="none" strike="noStrike" kern="0" cap="none" spc="-208" normalizeH="0" baseline="0" noProof="0" smtClean="0">
                <a:ln>
                  <a:noFill/>
                </a:ln>
                <a:solidFill>
                  <a:prstClr val="black"/>
                </a:solidFill>
                <a:effectLst/>
                <a:uLnTx/>
                <a:uFill>
                  <a:solidFill>
                    <a:srgbClr val="6C6C6C"/>
                  </a:solidFill>
                </a:uFill>
                <a:latin typeface="Calibri"/>
                <a:cs typeface="Helvetica"/>
                <a:sym typeface="Helvetica"/>
              </a:rPr>
              <a:pPr marL="0" marR="0" lvl="0" indent="0" algn="l" defTabSz="1087899" rtl="0" eaLnBrk="1" fontAlgn="auto" latinLnBrk="0" hangingPunct="0">
                <a:lnSpc>
                  <a:spcPct val="100000"/>
                </a:lnSpc>
                <a:spcBef>
                  <a:spcPts val="0"/>
                </a:spcBef>
                <a:spcAft>
                  <a:spcPts val="0"/>
                </a:spcAft>
                <a:buClrTx/>
                <a:buSzTx/>
                <a:buFontTx/>
                <a:buNone/>
                <a:tabLst/>
                <a:defRPr/>
              </a:pPr>
              <a:t>14</a:t>
            </a:fld>
            <a:endParaRPr kumimoji="0" lang="en-GB" sz="5000" b="0" i="0" u="none" strike="noStrike" kern="0" cap="none" spc="-208" normalizeH="0" baseline="0" noProof="0" dirty="0">
              <a:ln>
                <a:noFill/>
              </a:ln>
              <a:solidFill>
                <a:prstClr val="black"/>
              </a:solidFill>
              <a:effectLst/>
              <a:uLnTx/>
              <a:uFill>
                <a:solidFill>
                  <a:srgbClr val="6C6C6C"/>
                </a:solidFill>
              </a:uFill>
              <a:latin typeface="Calibri"/>
              <a:cs typeface="Helvetica"/>
              <a:sym typeface="Helvetica"/>
            </a:endParaRPr>
          </a:p>
        </p:txBody>
      </p:sp>
    </p:spTree>
    <p:extLst>
      <p:ext uri="{BB962C8B-B14F-4D97-AF65-F5344CB8AC3E}">
        <p14:creationId xmlns:p14="http://schemas.microsoft.com/office/powerpoint/2010/main" val="1907793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Explain to the students that Friends works alongside the Take Five campaign and they have 5 important messages that you can try to remember to keep you safe from scams:</a:t>
            </a:r>
          </a:p>
          <a:p>
            <a:pPr algn="l"/>
            <a:r>
              <a:rPr lang="en-US" dirty="0"/>
              <a:t> </a:t>
            </a:r>
          </a:p>
          <a:p>
            <a:pPr marL="285750" indent="-285750" algn="l">
              <a:buFont typeface="Arial"/>
              <a:buChar char="•"/>
            </a:pPr>
            <a:r>
              <a:rPr lang="en-US" dirty="0"/>
              <a:t>Never tell people your personal details</a:t>
            </a:r>
          </a:p>
          <a:p>
            <a:pPr marL="285750" indent="-285750" algn="l">
              <a:buFont typeface="Arial"/>
              <a:buChar char="•"/>
            </a:pPr>
            <a:r>
              <a:rPr lang="en-US" dirty="0"/>
              <a:t>Don’t assume everyone is genuine</a:t>
            </a:r>
          </a:p>
          <a:p>
            <a:pPr marL="285750" indent="-285750" algn="l">
              <a:buFont typeface="Arial"/>
              <a:buChar char="•"/>
            </a:pPr>
            <a:r>
              <a:rPr lang="en-US" dirty="0"/>
              <a:t>Don’t be rushed</a:t>
            </a:r>
          </a:p>
          <a:p>
            <a:pPr marL="285750" indent="-285750" algn="l">
              <a:buFont typeface="Arial"/>
              <a:buChar char="•"/>
            </a:pPr>
            <a:r>
              <a:rPr lang="en-US" dirty="0"/>
              <a:t>Listen to your instincts</a:t>
            </a:r>
          </a:p>
          <a:p>
            <a:pPr marL="285750" indent="-285750" algn="l">
              <a:buFont typeface="Arial"/>
              <a:buChar char="•"/>
            </a:pPr>
            <a:r>
              <a:rPr lang="en-US" dirty="0"/>
              <a:t>Stay in control</a:t>
            </a:r>
          </a:p>
          <a:p>
            <a:pPr algn="l"/>
            <a:r>
              <a:rPr lang="en-US" b="1" dirty="0"/>
              <a:t> </a:t>
            </a:r>
            <a:endParaRPr lang="en-US" dirty="0"/>
          </a:p>
          <a:p>
            <a:pPr algn="l"/>
            <a:r>
              <a:rPr lang="en-US" b="1" dirty="0"/>
              <a:t>NB – Please note that when you move on to the next slide, a short film with music will play automatically, so only move on when you are ready to complete the session</a:t>
            </a:r>
            <a:endParaRPr lang="en-US" dirty="0"/>
          </a:p>
          <a:p>
            <a:pPr algn="l"/>
            <a:r>
              <a:rPr lang="en-US" b="1" dirty="0"/>
              <a:t> </a:t>
            </a:r>
            <a:endParaRPr lang="en-US" dirty="0"/>
          </a:p>
          <a:p>
            <a:pPr algn="l"/>
            <a:r>
              <a:rPr lang="en-US" dirty="0"/>
              <a:t>Before moving on to the final slide, you may wish to thank everyone for listening and participating in the session.  Explain that you are now going to show them some final slides explaining how they can spread the word about scams and make a promise to share the friends messages with other people. </a:t>
            </a:r>
          </a:p>
          <a:p>
            <a:endParaRPr lang="en-US" dirty="0">
              <a:latin typeface="Calibri"/>
              <a:cs typeface="Calibri"/>
            </a:endParaRPr>
          </a:p>
        </p:txBody>
      </p:sp>
    </p:spTree>
    <p:extLst>
      <p:ext uri="{BB962C8B-B14F-4D97-AF65-F5344CB8AC3E}">
        <p14:creationId xmlns:p14="http://schemas.microsoft.com/office/powerpoint/2010/main" val="347004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Tell the students that you are now going to have a short quiz to see what they already know about scams.  Ask for answers to encourage discussion.</a:t>
            </a:r>
            <a:endParaRPr lang="en-US" dirty="0"/>
          </a:p>
          <a:p>
            <a:pPr algn="l"/>
            <a:r>
              <a:rPr lang="en-GB" dirty="0"/>
              <a:t> </a:t>
            </a:r>
          </a:p>
          <a:p>
            <a:pPr algn="l"/>
            <a:r>
              <a:rPr lang="en-GB" dirty="0"/>
              <a:t>Start by asking the students what they think a scam is?  </a:t>
            </a:r>
          </a:p>
          <a:p>
            <a:endParaRPr lang="en-GB" dirty="0">
              <a:solidFill>
                <a:srgbClr val="000000"/>
              </a:solidFill>
              <a:latin typeface="Lucida Grande"/>
            </a:endParaRPr>
          </a:p>
        </p:txBody>
      </p:sp>
    </p:spTree>
    <p:extLst>
      <p:ext uri="{BB962C8B-B14F-4D97-AF65-F5344CB8AC3E}">
        <p14:creationId xmlns:p14="http://schemas.microsoft.com/office/powerpoint/2010/main" val="172462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Ask the students if they can tell you the four types of scam before revealing the four answers.   Some answers will be known, offer them a label in your response - for example “person selling dodgy stuff at your door” this can be answered by identifying it with the label “Doorstep Scam”.</a:t>
            </a:r>
          </a:p>
          <a:p>
            <a:pPr algn="l"/>
            <a:r>
              <a:rPr lang="en-US" dirty="0"/>
              <a:t> </a:t>
            </a:r>
          </a:p>
          <a:p>
            <a:pPr algn="l"/>
            <a:r>
              <a:rPr lang="en-US" dirty="0"/>
              <a:t>Talk to the students in more detail about the four types of scam as you bring them up on the </a:t>
            </a:r>
            <a:r>
              <a:rPr lang="en-US" dirty="0" err="1"/>
              <a:t>powerpoint</a:t>
            </a:r>
            <a:r>
              <a:rPr lang="en-US" dirty="0"/>
              <a:t>. </a:t>
            </a:r>
          </a:p>
          <a:p>
            <a:endParaRPr lang="en-US" dirty="0">
              <a:latin typeface="Calibri"/>
              <a:cs typeface="Calibri"/>
            </a:endParaRPr>
          </a:p>
        </p:txBody>
      </p:sp>
    </p:spTree>
    <p:extLst>
      <p:ext uri="{BB962C8B-B14F-4D97-AF65-F5344CB8AC3E}">
        <p14:creationId xmlns:p14="http://schemas.microsoft.com/office/powerpoint/2010/main" val="261178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Ask the students for their thoughts before revealing the answers.  </a:t>
            </a:r>
          </a:p>
          <a:p>
            <a:pPr algn="l"/>
            <a:endParaRPr lang="en-US" dirty="0"/>
          </a:p>
          <a:p>
            <a:pPr algn="l"/>
            <a:r>
              <a:rPr lang="en-US" dirty="0"/>
              <a:t>Talk about some of the issues that people can face that make them more likely to fall victim to a scam.</a:t>
            </a:r>
          </a:p>
          <a:p>
            <a:endParaRPr lang="en-US" dirty="0">
              <a:latin typeface="Calibri"/>
              <a:cs typeface="Calibri"/>
            </a:endParaRPr>
          </a:p>
        </p:txBody>
      </p:sp>
    </p:spTree>
    <p:extLst>
      <p:ext uri="{BB962C8B-B14F-4D97-AF65-F5344CB8AC3E}">
        <p14:creationId xmlns:p14="http://schemas.microsoft.com/office/powerpoint/2010/main" val="312654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It is important to highlight the fact that </a:t>
            </a:r>
            <a:r>
              <a:rPr lang="en-US" u="sng" dirty="0"/>
              <a:t>anyone</a:t>
            </a:r>
            <a:r>
              <a:rPr lang="en-US" dirty="0"/>
              <a:t> get caught out by a scam.  Although many postal scams are targeted at older people, there are now scams that specifically target young people through text messaging and social media. </a:t>
            </a:r>
            <a:endParaRPr lang="en-US"/>
          </a:p>
          <a:p>
            <a:endParaRPr lang="en-US" dirty="0">
              <a:latin typeface="Calibri"/>
              <a:cs typeface="Calibri"/>
            </a:endParaRPr>
          </a:p>
        </p:txBody>
      </p:sp>
    </p:spTree>
    <p:extLst>
      <p:ext uri="{BB962C8B-B14F-4D97-AF65-F5344CB8AC3E}">
        <p14:creationId xmlns:p14="http://schemas.microsoft.com/office/powerpoint/2010/main" val="152718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With this question, you could ask for a show of hands for each answer.  </a:t>
            </a:r>
            <a:endParaRPr lang="en-US"/>
          </a:p>
          <a:p>
            <a:pPr algn="l"/>
            <a:r>
              <a:rPr lang="en-US" dirty="0"/>
              <a:t> </a:t>
            </a:r>
          </a:p>
          <a:p>
            <a:pPr algn="l"/>
            <a:r>
              <a:rPr lang="en-US" dirty="0"/>
              <a:t>Make it clear that this is problem does not just affect a few people – it affects the lives of millions of people.   Some may only be scammed out of a few pounds, whilst others may lose their life savings.</a:t>
            </a:r>
          </a:p>
          <a:p>
            <a:endParaRPr lang="en-US" dirty="0">
              <a:latin typeface="Calibri"/>
              <a:cs typeface="Calibri"/>
            </a:endParaRPr>
          </a:p>
        </p:txBody>
      </p:sp>
    </p:spTree>
    <p:extLst>
      <p:ext uri="{BB962C8B-B14F-4D97-AF65-F5344CB8AC3E}">
        <p14:creationId xmlns:p14="http://schemas.microsoft.com/office/powerpoint/2010/main" val="1989623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Again, ask for a show of hands for each answer.  Scammers will target anyone and they will then try to get all the money that person has available, regardless of how much it is.</a:t>
            </a:r>
          </a:p>
          <a:p>
            <a:endParaRPr lang="en-US" dirty="0">
              <a:latin typeface="Calibri"/>
              <a:cs typeface="Calibri"/>
            </a:endParaRPr>
          </a:p>
        </p:txBody>
      </p:sp>
    </p:spTree>
    <p:extLst>
      <p:ext uri="{BB962C8B-B14F-4D97-AF65-F5344CB8AC3E}">
        <p14:creationId xmlns:p14="http://schemas.microsoft.com/office/powerpoint/2010/main" val="319992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Tell the students that you are going to move on to look at 2 areas in more detail</a:t>
            </a:r>
          </a:p>
          <a:p>
            <a:endParaRPr lang="en-GB" dirty="0"/>
          </a:p>
        </p:txBody>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fld id="{F9688AD0-87F1-4A9F-933A-94A6A7DFB42C}" type="slidenum">
              <a:rPr lang="en-GB" smtClean="0">
                <a:solidFill>
                  <a:prstClr val="black"/>
                </a:solidFill>
                <a:latin typeface="Calibri"/>
              </a:rPr>
              <a:pPr/>
              <a:t>8</a:t>
            </a:fld>
            <a:endParaRPr lang="en-GB" dirty="0">
              <a:solidFill>
                <a:prstClr val="black"/>
              </a:solidFill>
              <a:latin typeface="Calibri"/>
            </a:endParaRPr>
          </a:p>
        </p:txBody>
      </p:sp>
    </p:spTree>
    <p:extLst>
      <p:ext uri="{BB962C8B-B14F-4D97-AF65-F5344CB8AC3E}">
        <p14:creationId xmlns:p14="http://schemas.microsoft.com/office/powerpoint/2010/main" val="49206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Give a brief recap on postal scams and what they are.  This information is available in the Young Friends Background Information document.  </a:t>
            </a:r>
            <a:endParaRPr lang="en-US"/>
          </a:p>
          <a:p>
            <a:pPr algn="l"/>
            <a:r>
              <a:rPr lang="en-US" dirty="0"/>
              <a:t> </a:t>
            </a:r>
          </a:p>
          <a:p>
            <a:pPr algn="l"/>
            <a:r>
              <a:rPr lang="en-US" dirty="0"/>
              <a:t>Ask the students about what could be a sign of a scam on a letter.  Think about things like – making offers that are too good to be true, giving deadlines to try and rush people into responding.</a:t>
            </a:r>
          </a:p>
          <a:p>
            <a:endParaRPr lang="en-US" dirty="0">
              <a:latin typeface="Calibri"/>
              <a:cs typeface="Calibri"/>
            </a:endParaRPr>
          </a:p>
        </p:txBody>
      </p:sp>
    </p:spTree>
    <p:extLst>
      <p:ext uri="{BB962C8B-B14F-4D97-AF65-F5344CB8AC3E}">
        <p14:creationId xmlns:p14="http://schemas.microsoft.com/office/powerpoint/2010/main" val="293059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541867" y="786790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4" name="Rectangle 13"/>
          <p:cNvSpPr/>
          <p:nvPr userDrawn="1"/>
        </p:nvSpPr>
        <p:spPr>
          <a:xfrm>
            <a:off x="216748" y="786790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ctrTitle"/>
          </p:nvPr>
        </p:nvSpPr>
        <p:spPr>
          <a:xfrm>
            <a:off x="975360" y="3029940"/>
            <a:ext cx="11054080" cy="2090702"/>
          </a:xfrm>
        </p:spPr>
        <p:txBody>
          <a:bodyPr>
            <a:normAutofit/>
          </a:bodyPr>
          <a:lstStyle>
            <a:lvl1pPr>
              <a:defRPr sz="5700" b="1"/>
            </a:lvl1pPr>
          </a:lstStyle>
          <a:p>
            <a:r>
              <a:rPr lang="en-US" dirty="0"/>
              <a:t>Click to edit Master title style</a:t>
            </a:r>
            <a:endParaRPr lang="en-GB" dirty="0"/>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29" indent="0" algn="ctr">
              <a:buNone/>
              <a:defRPr>
                <a:solidFill>
                  <a:schemeClr val="tx1">
                    <a:tint val="75000"/>
                  </a:schemeClr>
                </a:solidFill>
              </a:defRPr>
            </a:lvl2pPr>
            <a:lvl3pPr marL="1300059" indent="0" algn="ctr">
              <a:buNone/>
              <a:defRPr>
                <a:solidFill>
                  <a:schemeClr val="tx1">
                    <a:tint val="75000"/>
                  </a:schemeClr>
                </a:solidFill>
              </a:defRPr>
            </a:lvl3pPr>
            <a:lvl4pPr marL="1950092" indent="0" algn="ctr">
              <a:buNone/>
              <a:defRPr>
                <a:solidFill>
                  <a:schemeClr val="tx1">
                    <a:tint val="75000"/>
                  </a:schemeClr>
                </a:solidFill>
              </a:defRPr>
            </a:lvl4pPr>
            <a:lvl5pPr marL="2600122" indent="0" algn="ctr">
              <a:buNone/>
              <a:defRPr>
                <a:solidFill>
                  <a:schemeClr val="tx1">
                    <a:tint val="75000"/>
                  </a:schemeClr>
                </a:solidFill>
              </a:defRPr>
            </a:lvl5pPr>
            <a:lvl6pPr marL="3250151" indent="0" algn="ctr">
              <a:buNone/>
              <a:defRPr>
                <a:solidFill>
                  <a:schemeClr val="tx1">
                    <a:tint val="75000"/>
                  </a:schemeClr>
                </a:solidFill>
              </a:defRPr>
            </a:lvl6pPr>
            <a:lvl7pPr marL="3900184" indent="0" algn="ctr">
              <a:buNone/>
              <a:defRPr>
                <a:solidFill>
                  <a:schemeClr val="tx1">
                    <a:tint val="75000"/>
                  </a:schemeClr>
                </a:solidFill>
              </a:defRPr>
            </a:lvl7pPr>
            <a:lvl8pPr marL="4550209" indent="0" algn="ctr">
              <a:buNone/>
              <a:defRPr>
                <a:solidFill>
                  <a:schemeClr val="tx1">
                    <a:tint val="75000"/>
                  </a:schemeClr>
                </a:solidFill>
              </a:defRPr>
            </a:lvl8pPr>
            <a:lvl9pPr marL="520024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solidFill>
                  <a:prstClr val="black">
                    <a:tint val="75000"/>
                  </a:prstClr>
                </a:solidFill>
              </a:rPr>
              <a:pPr/>
              <a:t>20/06/2019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
        <p:nvSpPr>
          <p:cNvPr id="11" name="Rectangle 10"/>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15"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8244106"/>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smtClean="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smtClean="0">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25575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029" indent="0">
              <a:buNone/>
              <a:defRPr sz="4000"/>
            </a:lvl2pPr>
            <a:lvl3pPr marL="1300059" indent="0">
              <a:buNone/>
              <a:defRPr sz="3400"/>
            </a:lvl3pPr>
            <a:lvl4pPr marL="1950092" indent="0">
              <a:buNone/>
              <a:defRPr sz="2800"/>
            </a:lvl4pPr>
            <a:lvl5pPr marL="2600122" indent="0">
              <a:buNone/>
              <a:defRPr sz="2800"/>
            </a:lvl5pPr>
            <a:lvl6pPr marL="3250151" indent="0">
              <a:buNone/>
              <a:defRPr sz="2800"/>
            </a:lvl6pPr>
            <a:lvl7pPr marL="3900184" indent="0">
              <a:buNone/>
              <a:defRPr sz="2800"/>
            </a:lvl7pPr>
            <a:lvl8pPr marL="4550209" indent="0">
              <a:buNone/>
              <a:defRPr sz="2800"/>
            </a:lvl8pPr>
            <a:lvl9pPr marL="5200243" indent="0">
              <a:buNone/>
              <a:defRPr sz="2800"/>
            </a:lvl9pPr>
          </a:lstStyle>
          <a:p>
            <a:endParaRPr lang="en-GB"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416490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0900028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05"/>
            <a:ext cx="2926080" cy="832216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240" y="390605"/>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7360593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Default - 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2024232" y="9198185"/>
            <a:ext cx="330330" cy="349673"/>
          </a:xfrm>
          <a:prstGeom prst="rect">
            <a:avLst/>
          </a:prstGeom>
        </p:spPr>
        <p:txBody>
          <a:bodyPr lIns="54167" tIns="54167" rIns="54167" bIns="54167"/>
          <a:lstStyle>
            <a:lvl1pPr defTabSz="1087899">
              <a:lnSpc>
                <a:spcPct val="100000"/>
              </a:lnSpc>
              <a:defRPr sz="1600" spc="-65">
                <a:solidFill>
                  <a:srgbClr val="6C6C6C"/>
                </a:solidFill>
                <a:uFill>
                  <a:solidFill>
                    <a:srgbClr val="6C6C6C"/>
                  </a:solidFill>
                </a:uFill>
                <a:latin typeface="+mj-lt"/>
                <a:ea typeface="+mj-ea"/>
                <a:cs typeface="+mj-cs"/>
                <a:sym typeface="Helvetica"/>
              </a:defRPr>
            </a:lvl1p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Alt">
    <p:spTree>
      <p:nvGrpSpPr>
        <p:cNvPr id="1" name=""/>
        <p:cNvGrpSpPr/>
        <p:nvPr/>
      </p:nvGrpSpPr>
      <p:grpSpPr>
        <a:xfrm>
          <a:off x="0" y="0"/>
          <a:ext cx="0" cy="0"/>
          <a:chOff x="0" y="0"/>
          <a:chExt cx="0" cy="0"/>
        </a:xfrm>
      </p:grpSpPr>
      <p:sp>
        <p:nvSpPr>
          <p:cNvPr id="19" name="Title Text"/>
          <p:cNvSpPr txBox="1">
            <a:spLocks noGrp="1"/>
          </p:cNvSpPr>
          <p:nvPr>
            <p:ph type="title"/>
          </p:nvPr>
        </p:nvSpPr>
        <p:spPr>
          <a:prstGeom prst="rect">
            <a:avLst/>
          </a:prstGeom>
        </p:spPr>
        <p:txBody>
          <a:bodyPr/>
          <a:lstStyle/>
          <a:p>
            <a:r>
              <a:t>Title Text</a:t>
            </a:r>
          </a:p>
        </p:txBody>
      </p:sp>
      <p:sp>
        <p:nvSpPr>
          <p:cNvPr id="20"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8311161"/>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dirty="0" smtClean="0">
                <a:latin typeface="Arial" panose="020B0604020202020204" pitchFamily="34" charset="0"/>
                <a:cs typeface="Arial" panose="020B0604020202020204" pitchFamily="34" charset="0"/>
              </a:rPr>
              <a:t>#</a:t>
            </a:r>
            <a:r>
              <a:rPr lang="en-GB" altLang="en-US" sz="3129" i="1" dirty="0" err="1" smtClean="0">
                <a:latin typeface="Arial" panose="020B0604020202020204" pitchFamily="34" charset="0"/>
                <a:cs typeface="Arial" panose="020B0604020202020204" pitchFamily="34" charset="0"/>
              </a:rPr>
              <a:t>ScamAware</a:t>
            </a:r>
            <a:endParaRPr lang="en-GB" altLang="en-US" sz="3129" i="1" dirty="0">
              <a:latin typeface="Arial" panose="020B0604020202020204" pitchFamily="34" charset="0"/>
              <a:cs typeface="Arial" panose="020B0604020202020204" pitchFamily="34" charset="0"/>
            </a:endParaRPr>
          </a:p>
        </p:txBody>
      </p:sp>
      <p:sp>
        <p:nvSpPr>
          <p:cNvPr id="9" name="Rectangle 8"/>
          <p:cNvSpPr/>
          <p:nvPr userDrawn="1"/>
        </p:nvSpPr>
        <p:spPr>
          <a:xfrm>
            <a:off x="541867" y="201574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dirty="0"/>
          </a:p>
        </p:txBody>
      </p:sp>
      <p:sp>
        <p:nvSpPr>
          <p:cNvPr id="10" name="Rectangle 9"/>
          <p:cNvSpPr/>
          <p:nvPr userDrawn="1"/>
        </p:nvSpPr>
        <p:spPr>
          <a:xfrm>
            <a:off x="216747" y="201574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dirty="0"/>
          </a:p>
        </p:txBody>
      </p:sp>
      <p:sp>
        <p:nvSpPr>
          <p:cNvPr id="2" name="Title 1"/>
          <p:cNvSpPr>
            <a:spLocks noGrp="1"/>
          </p:cNvSpPr>
          <p:nvPr>
            <p:ph type="title"/>
          </p:nvPr>
        </p:nvSpPr>
        <p:spPr>
          <a:xfrm>
            <a:off x="537534" y="390596"/>
            <a:ext cx="12250520" cy="1625600"/>
          </a:xfrm>
        </p:spPr>
        <p:txBody>
          <a:bodyPr>
            <a:normAutofit/>
          </a:bodyPr>
          <a:lstStyle>
            <a:lvl1pPr algn="l">
              <a:defRPr sz="5689" b="1"/>
            </a:lvl1pPr>
          </a:lstStyle>
          <a:p>
            <a:r>
              <a:rPr lang="en-US" dirty="0"/>
              <a:t>Click to edit Master title style</a:t>
            </a:r>
            <a:endParaRPr lang="en-GB" dirty="0"/>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94" y="8344746"/>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3"/>
          <p:cNvSpPr txBox="1">
            <a:spLocks noChangeArrowheads="1"/>
          </p:cNvSpPr>
          <p:nvPr userDrawn="1"/>
        </p:nvSpPr>
        <p:spPr bwMode="auto">
          <a:xfrm>
            <a:off x="0" y="8815664"/>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dirty="0">
                <a:latin typeface="Arial" panose="020B0604020202020204" pitchFamily="34" charset="0"/>
                <a:cs typeface="Arial" panose="020B0604020202020204" pitchFamily="34" charset="0"/>
              </a:rPr>
              <a:t>www.friendsagainstscams.org.uk</a:t>
            </a:r>
          </a:p>
        </p:txBody>
      </p:sp>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45708"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39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extLst>
      <p:ext uri="{BB962C8B-B14F-4D97-AF65-F5344CB8AC3E}">
        <p14:creationId xmlns:p14="http://schemas.microsoft.com/office/powerpoint/2010/main" val="147705947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013962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047761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0839276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541867" y="786790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2" name="Rectangle 11"/>
          <p:cNvSpPr/>
          <p:nvPr userDrawn="1"/>
        </p:nvSpPr>
        <p:spPr>
          <a:xfrm>
            <a:off x="216748" y="786790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title"/>
          </p:nvPr>
        </p:nvSpPr>
        <p:spPr>
          <a:xfrm>
            <a:off x="429162" y="390596"/>
            <a:ext cx="11925400" cy="1625600"/>
          </a:xfrm>
        </p:spPr>
        <p:txBody>
          <a:bodyPr>
            <a:normAutofit/>
          </a:bodyPr>
          <a:lstStyle>
            <a:lvl1pPr algn="l">
              <a:defRPr sz="5700" b="1"/>
            </a:lvl1pPr>
          </a:lstStyle>
          <a:p>
            <a:r>
              <a:rPr lang="en-US" dirty="0"/>
              <a:t>Click to edit Master title style</a:t>
            </a:r>
            <a:endParaRPr lang="en-GB" dirty="0"/>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6"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7" name="TextBox 13"/>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smtClean="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smtClean="0">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647198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204899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3579015911"/>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6110907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1391439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486969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969570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1039222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8311161"/>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dirty="0" smtClean="0">
                <a:latin typeface="Arial" panose="020B0604020202020204" pitchFamily="34" charset="0"/>
                <a:cs typeface="Arial" panose="020B0604020202020204" pitchFamily="34" charset="0"/>
              </a:rPr>
              <a:t>#</a:t>
            </a:r>
            <a:r>
              <a:rPr lang="en-GB" altLang="en-US" sz="3129" i="1" dirty="0" err="1" smtClean="0">
                <a:latin typeface="Arial" panose="020B0604020202020204" pitchFamily="34" charset="0"/>
                <a:cs typeface="Arial" panose="020B0604020202020204" pitchFamily="34" charset="0"/>
              </a:rPr>
              <a:t>ScamAware</a:t>
            </a:r>
            <a:endParaRPr lang="en-GB" altLang="en-US" sz="3129" i="1" dirty="0">
              <a:latin typeface="Arial" panose="020B0604020202020204" pitchFamily="34" charset="0"/>
              <a:cs typeface="Arial" panose="020B0604020202020204" pitchFamily="34" charset="0"/>
            </a:endParaRPr>
          </a:p>
        </p:txBody>
      </p:sp>
      <p:sp>
        <p:nvSpPr>
          <p:cNvPr id="9" name="Rectangle 8"/>
          <p:cNvSpPr/>
          <p:nvPr userDrawn="1"/>
        </p:nvSpPr>
        <p:spPr>
          <a:xfrm>
            <a:off x="541867" y="201574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dirty="0"/>
          </a:p>
        </p:txBody>
      </p:sp>
      <p:sp>
        <p:nvSpPr>
          <p:cNvPr id="10" name="Rectangle 9"/>
          <p:cNvSpPr/>
          <p:nvPr userDrawn="1"/>
        </p:nvSpPr>
        <p:spPr>
          <a:xfrm>
            <a:off x="216747" y="201574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dirty="0"/>
          </a:p>
        </p:txBody>
      </p:sp>
      <p:sp>
        <p:nvSpPr>
          <p:cNvPr id="2" name="Title 1"/>
          <p:cNvSpPr>
            <a:spLocks noGrp="1"/>
          </p:cNvSpPr>
          <p:nvPr>
            <p:ph type="title"/>
          </p:nvPr>
        </p:nvSpPr>
        <p:spPr>
          <a:xfrm>
            <a:off x="537534" y="390596"/>
            <a:ext cx="12250520" cy="1625600"/>
          </a:xfrm>
        </p:spPr>
        <p:txBody>
          <a:bodyPr>
            <a:normAutofit/>
          </a:bodyPr>
          <a:lstStyle>
            <a:lvl1pPr algn="l">
              <a:defRPr sz="5689" b="1"/>
            </a:lvl1pPr>
          </a:lstStyle>
          <a:p>
            <a:r>
              <a:rPr lang="en-US" dirty="0"/>
              <a:t>Click to edit Master title style</a:t>
            </a:r>
            <a:endParaRPr lang="en-GB" dirty="0"/>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11"/>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494" y="8344746"/>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3"/>
          <p:cNvSpPr txBox="1">
            <a:spLocks noChangeArrowheads="1"/>
          </p:cNvSpPr>
          <p:nvPr userDrawn="1"/>
        </p:nvSpPr>
        <p:spPr bwMode="auto">
          <a:xfrm>
            <a:off x="0" y="8815664"/>
            <a:ext cx="13004800" cy="5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3129" i="1" dirty="0">
                <a:latin typeface="Arial" panose="020B0604020202020204" pitchFamily="34" charset="0"/>
                <a:cs typeface="Arial" panose="020B0604020202020204" pitchFamily="34" charset="0"/>
              </a:rPr>
              <a:t>www.friendsagainstscams.org.uk</a:t>
            </a:r>
          </a:p>
        </p:txBody>
      </p:sp>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45708"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381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smtClean="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smtClean="0">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541867" y="2600970"/>
            <a:ext cx="12029440" cy="6855211"/>
          </a:xfrm>
        </p:spPr>
        <p:txBody>
          <a:bodyPr/>
          <a:lstStyle>
            <a:lvl1pPr marL="0" indent="0">
              <a:buNone/>
              <a:defRPr sz="4600" b="1"/>
            </a:lvl1pPr>
            <a:lvl2pPr marL="1056299" indent="-406268">
              <a:buFont typeface="Wingdings" panose="05000000000000000000" pitchFamily="2" charset="2"/>
              <a:buChar char="§"/>
              <a:defRPr/>
            </a:lvl2pPr>
          </a:lstStyle>
          <a:p>
            <a:pPr lvl="0"/>
            <a:r>
              <a:rPr lang="en-US" dirty="0"/>
              <a:t>Click to edit Master text styles</a:t>
            </a:r>
          </a:p>
          <a:p>
            <a:pPr lvl="1"/>
            <a:r>
              <a:rPr lang="en-US" dirty="0"/>
              <a:t>Second level</a:t>
            </a:r>
          </a:p>
        </p:txBody>
      </p:sp>
      <p:sp>
        <p:nvSpPr>
          <p:cNvPr id="9" name="Rectangle 8"/>
          <p:cNvSpPr/>
          <p:nvPr userDrawn="1"/>
        </p:nvSpPr>
        <p:spPr>
          <a:xfrm>
            <a:off x="541867" y="201574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0" name="Rectangle 9"/>
          <p:cNvSpPr/>
          <p:nvPr userDrawn="1"/>
        </p:nvSpPr>
        <p:spPr>
          <a:xfrm>
            <a:off x="216748" y="201574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title"/>
          </p:nvPr>
        </p:nvSpPr>
        <p:spPr>
          <a:xfrm>
            <a:off x="537535" y="390596"/>
            <a:ext cx="12250520" cy="1625600"/>
          </a:xfrm>
        </p:spPr>
        <p:txBody>
          <a:bodyPr>
            <a:normAutofit/>
          </a:bodyPr>
          <a:lstStyle>
            <a:lvl1pPr algn="l">
              <a:defRPr sz="5700" b="1"/>
            </a:lvl1pPr>
          </a:lstStyle>
          <a:p>
            <a:r>
              <a:rPr lang="en-US" dirty="0"/>
              <a:t>Click to edit Master title style</a:t>
            </a:r>
            <a:endParaRPr lang="en-GB" dirty="0"/>
          </a:p>
        </p:txBody>
      </p:sp>
      <p:sp>
        <p:nvSpPr>
          <p:cNvPr id="8" name="Rectangle 7"/>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02" y="8344747"/>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45708"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Tree>
    <p:extLst>
      <p:ext uri="{BB962C8B-B14F-4D97-AF65-F5344CB8AC3E}">
        <p14:creationId xmlns:p14="http://schemas.microsoft.com/office/powerpoint/2010/main" val="299594483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541867" y="786790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0" name="Rectangle 19"/>
          <p:cNvSpPr/>
          <p:nvPr userDrawn="1"/>
        </p:nvSpPr>
        <p:spPr>
          <a:xfrm>
            <a:off x="216748" y="786790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2" name="Title 1"/>
          <p:cNvSpPr>
            <a:spLocks noGrp="1"/>
          </p:cNvSpPr>
          <p:nvPr>
            <p:ph type="title"/>
          </p:nvPr>
        </p:nvSpPr>
        <p:spPr>
          <a:xfrm>
            <a:off x="1027290" y="6267601"/>
            <a:ext cx="11054080" cy="1937173"/>
          </a:xfrm>
        </p:spPr>
        <p:txBody>
          <a:bodyPr anchor="t"/>
          <a:lstStyle>
            <a:lvl1pPr algn="l">
              <a:defRPr sz="5700" b="1" cap="all"/>
            </a:lvl1pPr>
          </a:lstStyle>
          <a:p>
            <a:r>
              <a:rPr lang="en-US"/>
              <a:t>Click to edit Master title style</a:t>
            </a:r>
            <a:endParaRPr lang="en-GB"/>
          </a:p>
        </p:txBody>
      </p:sp>
      <p:sp>
        <p:nvSpPr>
          <p:cNvPr id="3" name="Text Placeholder 2"/>
          <p:cNvSpPr>
            <a:spLocks noGrp="1"/>
          </p:cNvSpPr>
          <p:nvPr>
            <p:ph type="body" idx="1"/>
          </p:nvPr>
        </p:nvSpPr>
        <p:spPr>
          <a:xfrm>
            <a:off x="1027290" y="4134001"/>
            <a:ext cx="11054080" cy="2133599"/>
          </a:xfrm>
        </p:spPr>
        <p:txBody>
          <a:bodyPr anchor="b"/>
          <a:lstStyle>
            <a:lvl1pPr marL="0" indent="0">
              <a:buNone/>
              <a:defRPr sz="2800">
                <a:solidFill>
                  <a:schemeClr val="tx1">
                    <a:tint val="75000"/>
                  </a:schemeClr>
                </a:solidFill>
              </a:defRPr>
            </a:lvl1pPr>
            <a:lvl2pPr marL="650029" indent="0">
              <a:buNone/>
              <a:defRPr sz="2600">
                <a:solidFill>
                  <a:schemeClr val="tx1">
                    <a:tint val="75000"/>
                  </a:schemeClr>
                </a:solidFill>
              </a:defRPr>
            </a:lvl2pPr>
            <a:lvl3pPr marL="1300059" indent="0">
              <a:buNone/>
              <a:defRPr sz="2300">
                <a:solidFill>
                  <a:schemeClr val="tx1">
                    <a:tint val="75000"/>
                  </a:schemeClr>
                </a:solidFill>
              </a:defRPr>
            </a:lvl3pPr>
            <a:lvl4pPr marL="1950092" indent="0">
              <a:buNone/>
              <a:defRPr sz="2000">
                <a:solidFill>
                  <a:schemeClr val="tx1">
                    <a:tint val="75000"/>
                  </a:schemeClr>
                </a:solidFill>
              </a:defRPr>
            </a:lvl4pPr>
            <a:lvl5pPr marL="2600122" indent="0">
              <a:buNone/>
              <a:defRPr sz="2000">
                <a:solidFill>
                  <a:schemeClr val="tx1">
                    <a:tint val="75000"/>
                  </a:schemeClr>
                </a:solidFill>
              </a:defRPr>
            </a:lvl5pPr>
            <a:lvl6pPr marL="3250151" indent="0">
              <a:buNone/>
              <a:defRPr sz="2000">
                <a:solidFill>
                  <a:schemeClr val="tx1">
                    <a:tint val="75000"/>
                  </a:schemeClr>
                </a:solidFill>
              </a:defRPr>
            </a:lvl6pPr>
            <a:lvl7pPr marL="3900184" indent="0">
              <a:buNone/>
              <a:defRPr sz="2000">
                <a:solidFill>
                  <a:schemeClr val="tx1">
                    <a:tint val="75000"/>
                  </a:schemeClr>
                </a:solidFill>
              </a:defRPr>
            </a:lvl7pPr>
            <a:lvl8pPr marL="4550209" indent="0">
              <a:buNone/>
              <a:defRPr sz="2000">
                <a:solidFill>
                  <a:schemeClr val="tx1">
                    <a:tint val="75000"/>
                  </a:schemeClr>
                </a:solidFill>
              </a:defRPr>
            </a:lvl8pPr>
            <a:lvl9pPr marL="5200243"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15" name="Rectangle 14"/>
          <p:cNvSpPr/>
          <p:nvPr userDrawn="1"/>
        </p:nvSpPr>
        <p:spPr>
          <a:xfrm>
            <a:off x="0" y="0"/>
            <a:ext cx="13004800" cy="433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4" name="Rectangle 13"/>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13" name="TextBox 13"/>
          <p:cNvSpPr txBox="1">
            <a:spLocks noChangeArrowheads="1"/>
          </p:cNvSpPr>
          <p:nvPr userDrawn="1"/>
        </p:nvSpPr>
        <p:spPr bwMode="auto">
          <a:xfrm>
            <a:off x="0" y="8815672"/>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8311170"/>
            <a:ext cx="13004800" cy="6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05" tIns="65003" rIns="130005" bIns="65003">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1300059" eaLnBrk="1" hangingPunct="1">
              <a:spcBef>
                <a:spcPct val="0"/>
              </a:spcBef>
              <a:buFontTx/>
              <a:buNone/>
            </a:pPr>
            <a:r>
              <a:rPr lang="en-GB" altLang="en-US" sz="3100" i="1" kern="1200" spc="0" dirty="0" smtClean="0">
                <a:solidFill>
                  <a:prstClr val="black"/>
                </a:solidFill>
                <a:uFillTx/>
                <a:latin typeface="Arial" panose="020B0604020202020204" pitchFamily="34" charset="0"/>
                <a:ea typeface="+mn-ea"/>
                <a:cs typeface="Arial" panose="020B0604020202020204" pitchFamily="34" charset="0"/>
              </a:rPr>
              <a:t>#</a:t>
            </a:r>
            <a:r>
              <a:rPr lang="en-GB" altLang="en-US" sz="3100" i="1" kern="1200" spc="0" dirty="0" err="1" smtClean="0">
                <a:solidFill>
                  <a:prstClr val="black"/>
                </a:solidFill>
                <a:uFillTx/>
                <a:latin typeface="Arial" panose="020B0604020202020204" pitchFamily="34" charset="0"/>
                <a:ea typeface="+mn-ea"/>
                <a:cs typeface="Arial" panose="020B0604020202020204" pitchFamily="34" charset="0"/>
              </a:rPr>
              <a:t>ScamAware</a:t>
            </a:r>
            <a:endParaRPr lang="en-GB" altLang="en-US" sz="310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4234623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240" y="2275849"/>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10773" y="2275849"/>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7869596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029" indent="0">
              <a:buNone/>
              <a:defRPr sz="2800" b="1"/>
            </a:lvl2pPr>
            <a:lvl3pPr marL="1300059" indent="0">
              <a:buNone/>
              <a:defRPr sz="2600" b="1"/>
            </a:lvl3pPr>
            <a:lvl4pPr marL="1950092" indent="0">
              <a:buNone/>
              <a:defRPr sz="2300" b="1"/>
            </a:lvl4pPr>
            <a:lvl5pPr marL="2600122" indent="0">
              <a:buNone/>
              <a:defRPr sz="2300" b="1"/>
            </a:lvl5pPr>
            <a:lvl6pPr marL="3250151" indent="0">
              <a:buNone/>
              <a:defRPr sz="2300" b="1"/>
            </a:lvl6pPr>
            <a:lvl7pPr marL="3900184" indent="0">
              <a:buNone/>
              <a:defRPr sz="2300" b="1"/>
            </a:lvl7pPr>
            <a:lvl8pPr marL="4550209" indent="0">
              <a:buNone/>
              <a:defRPr sz="2300" b="1"/>
            </a:lvl8pPr>
            <a:lvl9pPr marL="5200243"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4815223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5149582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solidFill>
                  <a:prstClr val="black">
                    <a:tint val="75000"/>
                  </a:prstClr>
                </a:solidFill>
              </a:rPr>
              <a:pPr/>
              <a:t>20/06/2019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5" name="Rectangle 4"/>
          <p:cNvSpPr/>
          <p:nvPr userDrawn="1"/>
        </p:nvSpPr>
        <p:spPr>
          <a:xfrm>
            <a:off x="541867" y="2015744"/>
            <a:ext cx="12270080" cy="260096"/>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6" name="Rectangle 5"/>
          <p:cNvSpPr/>
          <p:nvPr userDrawn="1"/>
        </p:nvSpPr>
        <p:spPr>
          <a:xfrm>
            <a:off x="216748" y="2015744"/>
            <a:ext cx="4118187" cy="260096"/>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7" name="Rectangle 6"/>
          <p:cNvSpPr/>
          <p:nvPr userDrawn="1"/>
        </p:nvSpPr>
        <p:spPr>
          <a:xfrm>
            <a:off x="216747" y="203995"/>
            <a:ext cx="12595200" cy="9318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a:solidFill>
                <a:prstClr val="white"/>
              </a:solidFill>
              <a:uFillTx/>
            </a:endParaRPr>
          </a:p>
        </p:txBody>
      </p:sp>
      <p:sp>
        <p:nvSpPr>
          <p:cNvPr id="9" name="Title 1"/>
          <p:cNvSpPr>
            <a:spLocks noGrp="1"/>
          </p:cNvSpPr>
          <p:nvPr>
            <p:ph type="title"/>
          </p:nvPr>
        </p:nvSpPr>
        <p:spPr>
          <a:xfrm>
            <a:off x="537535" y="390596"/>
            <a:ext cx="12250520" cy="1625600"/>
          </a:xfrm>
        </p:spPr>
        <p:txBody>
          <a:bodyPr>
            <a:normAutofit/>
          </a:bodyPr>
          <a:lstStyle>
            <a:lvl1pPr algn="l">
              <a:defRPr sz="5700" b="1"/>
            </a:lvl1pPr>
          </a:lstStyle>
          <a:p>
            <a:r>
              <a:rPr lang="en-US" dirty="0"/>
              <a:t>Click to edit Master title style</a:t>
            </a:r>
            <a:endParaRPr lang="en-GB" dirty="0"/>
          </a:p>
        </p:txBody>
      </p:sp>
    </p:spTree>
    <p:extLst>
      <p:ext uri="{BB962C8B-B14F-4D97-AF65-F5344CB8AC3E}">
        <p14:creationId xmlns:p14="http://schemas.microsoft.com/office/powerpoint/2010/main" val="20783540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endParaRPr lang="en-GB"/>
          </a:p>
        </p:txBody>
      </p:sp>
      <p:sp>
        <p:nvSpPr>
          <p:cNvPr id="3" name="Content Placeholder 2"/>
          <p:cNvSpPr>
            <a:spLocks noGrp="1"/>
          </p:cNvSpPr>
          <p:nvPr>
            <p:ph idx="1"/>
          </p:nvPr>
        </p:nvSpPr>
        <p:spPr>
          <a:xfrm>
            <a:off x="5084516" y="388347"/>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50029" indent="0">
              <a:buNone/>
              <a:defRPr sz="1700"/>
            </a:lvl2pPr>
            <a:lvl3pPr marL="1300059" indent="0">
              <a:buNone/>
              <a:defRPr sz="1400"/>
            </a:lvl3pPr>
            <a:lvl4pPr marL="1950092" indent="0">
              <a:buNone/>
              <a:defRPr sz="1300"/>
            </a:lvl4pPr>
            <a:lvl5pPr marL="2600122" indent="0">
              <a:buNone/>
              <a:defRPr sz="1300"/>
            </a:lvl5pPr>
            <a:lvl6pPr marL="3250151" indent="0">
              <a:buNone/>
              <a:defRPr sz="1300"/>
            </a:lvl6pPr>
            <a:lvl7pPr marL="3900184" indent="0">
              <a:buNone/>
              <a:defRPr sz="1300"/>
            </a:lvl7pPr>
            <a:lvl8pPr marL="4550209" indent="0">
              <a:buNone/>
              <a:defRPr sz="1300"/>
            </a:lvl8pPr>
            <a:lvl9pPr marL="5200243"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solidFill>
                  <a:prstClr val="black">
                    <a:tint val="75000"/>
                  </a:prstClr>
                </a:solidFill>
              </a:rPr>
              <a:pPr/>
              <a:t>20/06/2019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4846282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05" tIns="65003" rIns="130005" bIns="6500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0240" y="2275849"/>
            <a:ext cx="11704320" cy="6436925"/>
          </a:xfrm>
          <a:prstGeom prst="rect">
            <a:avLst/>
          </a:prstGeom>
        </p:spPr>
        <p:txBody>
          <a:bodyPr vert="horz" lIns="130005" tIns="65003" rIns="130005" bIns="65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0240" y="9040151"/>
            <a:ext cx="3034453" cy="519289"/>
          </a:xfrm>
          <a:prstGeom prst="rect">
            <a:avLst/>
          </a:prstGeom>
        </p:spPr>
        <p:txBody>
          <a:bodyPr vert="horz" lIns="130005" tIns="65003" rIns="130005" bIns="65003" rtlCol="0" anchor="ctr"/>
          <a:lstStyle>
            <a:lvl1pPr algn="l">
              <a:defRPr sz="1700">
                <a:solidFill>
                  <a:schemeClr val="tx1">
                    <a:tint val="75000"/>
                  </a:schemeClr>
                </a:solidFill>
              </a:defRPr>
            </a:lvl1pPr>
          </a:lstStyle>
          <a:p>
            <a:pPr defTabSz="1300059" hangingPunct="1"/>
            <a:fld id="{E7EA077B-3332-4948-A77B-4DBC00388F39}" type="datetimeFigureOut">
              <a:rPr lang="en-GB" kern="1200" spc="0" smtClean="0">
                <a:solidFill>
                  <a:prstClr val="black">
                    <a:tint val="75000"/>
                  </a:prstClr>
                </a:solidFill>
                <a:uFillTx/>
                <a:ea typeface="+mn-ea"/>
                <a:cs typeface="+mn-cs"/>
              </a:rPr>
              <a:pPr defTabSz="1300059" hangingPunct="1"/>
              <a:t>20/06/2019</a:t>
            </a:fld>
            <a:endParaRPr lang="en-GB" kern="1200" spc="0" dirty="0">
              <a:solidFill>
                <a:prstClr val="black">
                  <a:tint val="75000"/>
                </a:prstClr>
              </a:solidFill>
              <a:uFillTx/>
              <a:ea typeface="+mn-ea"/>
              <a:cs typeface="+mn-cs"/>
            </a:endParaRPr>
          </a:p>
        </p:txBody>
      </p:sp>
      <p:sp>
        <p:nvSpPr>
          <p:cNvPr id="5" name="Footer Placeholder 4"/>
          <p:cNvSpPr>
            <a:spLocks noGrp="1"/>
          </p:cNvSpPr>
          <p:nvPr>
            <p:ph type="ftr" sz="quarter" idx="3"/>
          </p:nvPr>
        </p:nvSpPr>
        <p:spPr>
          <a:xfrm>
            <a:off x="4443308" y="9040151"/>
            <a:ext cx="4118187" cy="519289"/>
          </a:xfrm>
          <a:prstGeom prst="rect">
            <a:avLst/>
          </a:prstGeom>
        </p:spPr>
        <p:txBody>
          <a:bodyPr vert="horz" lIns="130005" tIns="65003" rIns="130005" bIns="65003" rtlCol="0" anchor="ctr"/>
          <a:lstStyle>
            <a:lvl1pPr algn="ctr">
              <a:defRPr sz="1700">
                <a:solidFill>
                  <a:schemeClr val="tx1">
                    <a:tint val="75000"/>
                  </a:schemeClr>
                </a:solidFill>
              </a:defRPr>
            </a:lvl1pPr>
          </a:lstStyle>
          <a:p>
            <a:pPr defTabSz="1300059" hangingPunct="1"/>
            <a:endParaRPr lang="en-GB" kern="1200" spc="0" dirty="0">
              <a:solidFill>
                <a:prstClr val="black">
                  <a:tint val="75000"/>
                </a:prstClr>
              </a:solidFill>
              <a:uFillTx/>
              <a:ea typeface="+mn-ea"/>
              <a:cs typeface="+mn-cs"/>
            </a:endParaRPr>
          </a:p>
        </p:txBody>
      </p:sp>
      <p:sp>
        <p:nvSpPr>
          <p:cNvPr id="6" name="Slide Number Placeholder 5"/>
          <p:cNvSpPr>
            <a:spLocks noGrp="1"/>
          </p:cNvSpPr>
          <p:nvPr>
            <p:ph type="sldNum" sz="quarter" idx="4"/>
          </p:nvPr>
        </p:nvSpPr>
        <p:spPr>
          <a:xfrm>
            <a:off x="9320107" y="9040151"/>
            <a:ext cx="3034453" cy="519289"/>
          </a:xfrm>
          <a:prstGeom prst="rect">
            <a:avLst/>
          </a:prstGeom>
        </p:spPr>
        <p:txBody>
          <a:bodyPr vert="horz" lIns="130005" tIns="65003" rIns="130005" bIns="65003" rtlCol="0" anchor="ctr"/>
          <a:lstStyle>
            <a:lvl1pPr algn="r">
              <a:defRPr sz="1700">
                <a:solidFill>
                  <a:schemeClr val="tx1">
                    <a:tint val="75000"/>
                  </a:schemeClr>
                </a:solidFill>
              </a:defRPr>
            </a:lvl1pPr>
          </a:lstStyle>
          <a:p>
            <a:pPr defTabSz="1300059" hangingPunct="1"/>
            <a:fld id="{D147D5F9-D9BD-45F6-8102-8FE92ED275B1}" type="slidenum">
              <a:rPr lang="en-GB" kern="1200" spc="0" smtClean="0">
                <a:solidFill>
                  <a:prstClr val="black">
                    <a:tint val="75000"/>
                  </a:prstClr>
                </a:solidFill>
                <a:uFillTx/>
                <a:ea typeface="+mn-ea"/>
                <a:cs typeface="+mn-cs"/>
              </a:rPr>
              <a:pPr defTabSz="1300059" hangingPunct="1"/>
              <a:t>‹#›</a:t>
            </a:fld>
            <a:endParaRPr lang="en-GB" kern="1200" spc="0" dirty="0">
              <a:solidFill>
                <a:prstClr val="black">
                  <a:tint val="75000"/>
                </a:prstClr>
              </a:solidFill>
              <a:uFillTx/>
              <a:ea typeface="+mn-ea"/>
              <a:cs typeface="+mn-cs"/>
            </a:endParaRPr>
          </a:p>
        </p:txBody>
      </p:sp>
    </p:spTree>
    <p:extLst>
      <p:ext uri="{BB962C8B-B14F-4D97-AF65-F5344CB8AC3E}">
        <p14:creationId xmlns:p14="http://schemas.microsoft.com/office/powerpoint/2010/main" val="113204139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76" r:id="rId13"/>
    <p:sldLayoutId id="2147483677" r:id="rId14"/>
    <p:sldLayoutId id="2147483731" r:id="rId15"/>
  </p:sldLayoutIdLst>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xStyles>
    <p:titleStyle>
      <a:lvl1pPr algn="ctr" defTabSz="1300059" rtl="0" eaLnBrk="1" latinLnBrk="0" hangingPunct="1">
        <a:spcBef>
          <a:spcPct val="0"/>
        </a:spcBef>
        <a:buNone/>
        <a:defRPr sz="6300" kern="1200">
          <a:solidFill>
            <a:schemeClr val="tx1"/>
          </a:solidFill>
          <a:latin typeface="+mj-lt"/>
          <a:ea typeface="+mj-ea"/>
          <a:cs typeface="+mj-cs"/>
        </a:defRPr>
      </a:lvl1pPr>
    </p:titleStyle>
    <p:bodyStyle>
      <a:lvl1pPr marL="487524" indent="-487524" algn="l" defTabSz="1300059"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299" indent="-406268" algn="l" defTabSz="1300059"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073" indent="-325014" algn="l" defTabSz="1300059"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105"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138"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5169"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5197"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5229"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5256" indent="-325014" algn="l" defTabSz="13000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059" rtl="0" eaLnBrk="1" latinLnBrk="0" hangingPunct="1">
        <a:defRPr sz="2600" kern="1200">
          <a:solidFill>
            <a:schemeClr val="tx1"/>
          </a:solidFill>
          <a:latin typeface="+mn-lt"/>
          <a:ea typeface="+mn-ea"/>
          <a:cs typeface="+mn-cs"/>
        </a:defRPr>
      </a:lvl1pPr>
      <a:lvl2pPr marL="650029" algn="l" defTabSz="1300059" rtl="0" eaLnBrk="1" latinLnBrk="0" hangingPunct="1">
        <a:defRPr sz="2600" kern="1200">
          <a:solidFill>
            <a:schemeClr val="tx1"/>
          </a:solidFill>
          <a:latin typeface="+mn-lt"/>
          <a:ea typeface="+mn-ea"/>
          <a:cs typeface="+mn-cs"/>
        </a:defRPr>
      </a:lvl2pPr>
      <a:lvl3pPr marL="1300059" algn="l" defTabSz="1300059" rtl="0" eaLnBrk="1" latinLnBrk="0" hangingPunct="1">
        <a:defRPr sz="2600" kern="1200">
          <a:solidFill>
            <a:schemeClr val="tx1"/>
          </a:solidFill>
          <a:latin typeface="+mn-lt"/>
          <a:ea typeface="+mn-ea"/>
          <a:cs typeface="+mn-cs"/>
        </a:defRPr>
      </a:lvl3pPr>
      <a:lvl4pPr marL="1950092" algn="l" defTabSz="1300059" rtl="0" eaLnBrk="1" latinLnBrk="0" hangingPunct="1">
        <a:defRPr sz="2600" kern="1200">
          <a:solidFill>
            <a:schemeClr val="tx1"/>
          </a:solidFill>
          <a:latin typeface="+mn-lt"/>
          <a:ea typeface="+mn-ea"/>
          <a:cs typeface="+mn-cs"/>
        </a:defRPr>
      </a:lvl4pPr>
      <a:lvl5pPr marL="2600122" algn="l" defTabSz="1300059" rtl="0" eaLnBrk="1" latinLnBrk="0" hangingPunct="1">
        <a:defRPr sz="2600" kern="1200">
          <a:solidFill>
            <a:schemeClr val="tx1"/>
          </a:solidFill>
          <a:latin typeface="+mn-lt"/>
          <a:ea typeface="+mn-ea"/>
          <a:cs typeface="+mn-cs"/>
        </a:defRPr>
      </a:lvl5pPr>
      <a:lvl6pPr marL="3250151" algn="l" defTabSz="1300059" rtl="0" eaLnBrk="1" latinLnBrk="0" hangingPunct="1">
        <a:defRPr sz="2600" kern="1200">
          <a:solidFill>
            <a:schemeClr val="tx1"/>
          </a:solidFill>
          <a:latin typeface="+mn-lt"/>
          <a:ea typeface="+mn-ea"/>
          <a:cs typeface="+mn-cs"/>
        </a:defRPr>
      </a:lvl6pPr>
      <a:lvl7pPr marL="3900184" algn="l" defTabSz="1300059" rtl="0" eaLnBrk="1" latinLnBrk="0" hangingPunct="1">
        <a:defRPr sz="2600" kern="1200">
          <a:solidFill>
            <a:schemeClr val="tx1"/>
          </a:solidFill>
          <a:latin typeface="+mn-lt"/>
          <a:ea typeface="+mn-ea"/>
          <a:cs typeface="+mn-cs"/>
        </a:defRPr>
      </a:lvl7pPr>
      <a:lvl8pPr marL="4550209" algn="l" defTabSz="1300059" rtl="0" eaLnBrk="1" latinLnBrk="0" hangingPunct="1">
        <a:defRPr sz="2600" kern="1200">
          <a:solidFill>
            <a:schemeClr val="tx1"/>
          </a:solidFill>
          <a:latin typeface="+mn-lt"/>
          <a:ea typeface="+mn-ea"/>
          <a:cs typeface="+mn-cs"/>
        </a:defRPr>
      </a:lvl8pPr>
      <a:lvl9pPr marL="5200243" algn="l" defTabSz="1300059"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922351530"/>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32" r:id="rId12"/>
  </p:sldLayoutIdLst>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13.xml"/><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5.xml"/><Relationship Id="rId6" Type="http://schemas.openxmlformats.org/officeDocument/2006/relationships/image" Target="../media/image11.jp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g"/><Relationship Id="rId9" Type="http://schemas.openxmlformats.org/officeDocument/2006/relationships/image" Target="../media/image14.jpeg"/><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microsoft.com/office/2007/relationships/media" Target="../media/media1.m4a"/><Relationship Id="rId1" Type="http://schemas.openxmlformats.org/officeDocument/2006/relationships/audio" Target="NULL"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age1image1778080.jpg" descr="page1image1778080.jpg"/>
          <p:cNvPicPr>
            <a:picLocks noChangeAspect="1"/>
          </p:cNvPicPr>
          <p:nvPr/>
        </p:nvPicPr>
        <p:blipFill>
          <a:blip r:embed="rId3"/>
          <a:stretch>
            <a:fillRect/>
          </a:stretch>
        </p:blipFill>
        <p:spPr>
          <a:xfrm>
            <a:off x="1128285" y="1196530"/>
            <a:ext cx="10748230" cy="5705530"/>
          </a:xfrm>
          <a:prstGeom prst="rect">
            <a:avLst/>
          </a:prstGeom>
          <a:ln w="12700">
            <a:miter lim="400000"/>
          </a:ln>
        </p:spPr>
      </p:pic>
      <p:sp>
        <p:nvSpPr>
          <p:cNvPr id="31" name="9-11 years"/>
          <p:cNvSpPr txBox="1"/>
          <p:nvPr/>
        </p:nvSpPr>
        <p:spPr>
          <a:xfrm>
            <a:off x="6424673" y="8300212"/>
            <a:ext cx="155454" cy="471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82" tIns="50782" rIns="50782" bIns="50782" anchor="ctr">
            <a:spAutoFit/>
          </a:bodyPr>
          <a:lstStyle/>
          <a:p>
            <a:pPr algn="ctr">
              <a:defRPr sz="6000" spc="-250">
                <a:solidFill>
                  <a:srgbClr val="006C6E"/>
                </a:solidFill>
                <a:latin typeface="Bradley Hand ITC TT-Bold"/>
                <a:ea typeface="Bradley Hand ITC TT-Bold"/>
                <a:cs typeface="Bradley Hand ITC TT-Bold"/>
                <a:sym typeface="Bradley Hand ITC TT-Bold"/>
              </a:defRPr>
            </a:pPr>
            <a:r>
              <a:rPr sz="2400" dirty="0"/>
              <a:t> </a:t>
            </a:r>
          </a:p>
        </p:txBody>
      </p:sp>
      <p:sp>
        <p:nvSpPr>
          <p:cNvPr id="32" name="Future champions against scams."/>
          <p:cNvSpPr txBox="1"/>
          <p:nvPr/>
        </p:nvSpPr>
        <p:spPr>
          <a:xfrm>
            <a:off x="1796533" y="7153102"/>
            <a:ext cx="9256280" cy="1118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82" tIns="50782" rIns="50782" bIns="50782" anchor="ctr">
            <a:spAutoFit/>
          </a:bodyPr>
          <a:lstStyle>
            <a:lvl1pPr>
              <a:defRPr sz="5500" spc="-229">
                <a:solidFill>
                  <a:srgbClr val="006C6E"/>
                </a:solidFill>
                <a:latin typeface="Bradley Hand ITC TT-Bold"/>
                <a:ea typeface="Bradley Hand ITC TT-Bold"/>
                <a:cs typeface="Bradley Hand ITC TT-Bold"/>
                <a:sym typeface="Bradley Hand ITC TT-Bold"/>
              </a:defRPr>
            </a:lvl1pPr>
          </a:lstStyle>
          <a:p>
            <a:pPr algn="ctr"/>
            <a:r>
              <a:rPr lang="en-GB" sz="6600" dirty="0">
                <a:solidFill>
                  <a:srgbClr val="006680"/>
                </a:solidFill>
                <a:effectLst>
                  <a:outerShdw blurRad="38100" dist="38100" dir="2700000" algn="tl">
                    <a:srgbClr val="000000">
                      <a:alpha val="43137"/>
                    </a:srgbClr>
                  </a:outerShdw>
                </a:effectLst>
                <a:latin typeface="+mn-lt"/>
              </a:rPr>
              <a:t>Young Friends Against Scams</a:t>
            </a:r>
            <a:endParaRPr sz="6600" dirty="0">
              <a:solidFill>
                <a:srgbClr val="006680"/>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502" y="228311"/>
            <a:ext cx="11054080" cy="1192107"/>
          </a:xfrm>
        </p:spPr>
        <p:txBody>
          <a:bodyPr>
            <a:normAutofit/>
          </a:bodyPr>
          <a:lstStyle/>
          <a:p>
            <a:r>
              <a:rPr lang="en-GB" sz="5000" dirty="0"/>
              <a:t>Lotions and potions in someone’s house!</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8055"/>
          <a:stretch/>
        </p:blipFill>
        <p:spPr>
          <a:xfrm>
            <a:off x="2469952" y="1420418"/>
            <a:ext cx="7776863" cy="6224666"/>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502" y="8344747"/>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W:\Scams Team\Scams Team Documents\Logo\NST logo 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45708"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96574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36" y="268288"/>
            <a:ext cx="7301107" cy="1440161"/>
          </a:xfrm>
        </p:spPr>
        <p:txBody>
          <a:bodyPr>
            <a:normAutofit/>
          </a:bodyPr>
          <a:lstStyle/>
          <a:p>
            <a:r>
              <a:rPr lang="en-GB" sz="5000" dirty="0"/>
              <a:t>Good luck charms/trinkets</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2" y="1708449"/>
            <a:ext cx="9845350" cy="5904656"/>
          </a:xfrm>
          <a:prstGeom prst="rect">
            <a:avLst/>
          </a:prstGeom>
        </p:spPr>
      </p:pic>
    </p:spTree>
    <p:extLst>
      <p:ext uri="{BB962C8B-B14F-4D97-AF65-F5344CB8AC3E}">
        <p14:creationId xmlns:p14="http://schemas.microsoft.com/office/powerpoint/2010/main" val="3243072812"/>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8137570" y="4977637"/>
            <a:ext cx="3576320" cy="2249681"/>
          </a:xfrm>
          <a:prstGeom prst="wedgeRoundRectCallout">
            <a:avLst>
              <a:gd name="adj1" fmla="val 80761"/>
              <a:gd name="adj2" fmla="val -21782"/>
              <a:gd name="adj3" fmla="val 16667"/>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Not addressed to anyone</a:t>
            </a:r>
          </a:p>
        </p:txBody>
      </p:sp>
      <p:sp>
        <p:nvSpPr>
          <p:cNvPr id="3" name="Title 2"/>
          <p:cNvSpPr>
            <a:spLocks noGrp="1"/>
          </p:cNvSpPr>
          <p:nvPr>
            <p:ph type="title"/>
          </p:nvPr>
        </p:nvSpPr>
        <p:spPr>
          <a:xfrm>
            <a:off x="304765" y="481982"/>
            <a:ext cx="7996497" cy="1270931"/>
          </a:xfrm>
        </p:spPr>
        <p:txBody>
          <a:bodyPr>
            <a:normAutofit fontScale="90000"/>
          </a:bodyPr>
          <a:lstStyle/>
          <a:p>
            <a:pPr algn="ctr"/>
            <a:r>
              <a:rPr lang="en-GB" sz="5000" dirty="0"/>
              <a:t>Online/email scams – the signs</a:t>
            </a:r>
          </a:p>
        </p:txBody>
      </p:sp>
      <p:sp>
        <p:nvSpPr>
          <p:cNvPr id="6" name="Rectangle 5"/>
          <p:cNvSpPr/>
          <p:nvPr/>
        </p:nvSpPr>
        <p:spPr>
          <a:xfrm>
            <a:off x="325120" y="8344747"/>
            <a:ext cx="12354560" cy="1083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endParaRPr lang="en-GB" sz="2600" kern="1200" spc="0">
              <a:solidFill>
                <a:prstClr val="white"/>
              </a:solidFill>
              <a:uFillTx/>
            </a:endParaRPr>
          </a:p>
        </p:txBody>
      </p:sp>
      <p:sp>
        <p:nvSpPr>
          <p:cNvPr id="7" name="Rounded Rectangle 6"/>
          <p:cNvSpPr/>
          <p:nvPr/>
        </p:nvSpPr>
        <p:spPr>
          <a:xfrm>
            <a:off x="548470" y="2542444"/>
            <a:ext cx="3467947" cy="130048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black"/>
                </a:solidFill>
                <a:uFillTx/>
              </a:rPr>
              <a:t>Bad </a:t>
            </a:r>
            <a:r>
              <a:rPr lang="en-GB" sz="4000" b="1" kern="1200" spc="0" dirty="0" smtClean="0">
                <a:solidFill>
                  <a:prstClr val="black"/>
                </a:solidFill>
                <a:uFillTx/>
              </a:rPr>
              <a:t>spelling</a:t>
            </a:r>
            <a:r>
              <a:rPr lang="en-GB" sz="4000" b="1" kern="1200" spc="0" dirty="0">
                <a:solidFill>
                  <a:prstClr val="black"/>
                </a:solidFill>
                <a:uFillTx/>
              </a:rPr>
              <a:t>!</a:t>
            </a:r>
          </a:p>
        </p:txBody>
      </p:sp>
      <p:sp>
        <p:nvSpPr>
          <p:cNvPr id="8" name="Rounded Rectangle 7"/>
          <p:cNvSpPr/>
          <p:nvPr/>
        </p:nvSpPr>
        <p:spPr>
          <a:xfrm>
            <a:off x="548471" y="7519732"/>
            <a:ext cx="3467947" cy="1300480"/>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No signature</a:t>
            </a:r>
          </a:p>
        </p:txBody>
      </p:sp>
      <p:sp>
        <p:nvSpPr>
          <p:cNvPr id="9" name="Rounded Rectangle 8"/>
          <p:cNvSpPr/>
          <p:nvPr/>
        </p:nvSpPr>
        <p:spPr>
          <a:xfrm>
            <a:off x="8278609" y="7423573"/>
            <a:ext cx="3793067" cy="1842347"/>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Requests for passwords or bank info</a:t>
            </a:r>
          </a:p>
        </p:txBody>
      </p:sp>
      <p:sp>
        <p:nvSpPr>
          <p:cNvPr id="10" name="Rounded Rectangle 9"/>
          <p:cNvSpPr/>
          <p:nvPr/>
        </p:nvSpPr>
        <p:spPr>
          <a:xfrm>
            <a:off x="9211733" y="2693723"/>
            <a:ext cx="3467947" cy="1300480"/>
          </a:xfrm>
          <a:prstGeom prst="roundRect">
            <a:avLst/>
          </a:prstGeom>
          <a:solidFill>
            <a:srgbClr val="E734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Pressure to Respond</a:t>
            </a:r>
          </a:p>
        </p:txBody>
      </p:sp>
      <p:sp>
        <p:nvSpPr>
          <p:cNvPr id="11" name="Rounded Rectangular Callout 10"/>
          <p:cNvSpPr/>
          <p:nvPr/>
        </p:nvSpPr>
        <p:spPr>
          <a:xfrm>
            <a:off x="1680417" y="4224628"/>
            <a:ext cx="3815489" cy="2287053"/>
          </a:xfrm>
          <a:prstGeom prst="wedgeRoundRectCallout">
            <a:avLst>
              <a:gd name="adj1" fmla="val -86012"/>
              <a:gd name="adj2" fmla="val 50882"/>
              <a:gd name="adj3" fmla="val 1666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Incorrect email address or website links</a:t>
            </a:r>
          </a:p>
        </p:txBody>
      </p:sp>
      <p:sp>
        <p:nvSpPr>
          <p:cNvPr id="13" name="Oval Callout 12"/>
          <p:cNvSpPr/>
          <p:nvPr/>
        </p:nvSpPr>
        <p:spPr>
          <a:xfrm>
            <a:off x="5495907" y="2870341"/>
            <a:ext cx="3598782" cy="2242169"/>
          </a:xfrm>
          <a:prstGeom prst="wedgeEllipseCallout">
            <a:avLst>
              <a:gd name="adj1" fmla="val -36780"/>
              <a:gd name="adj2" fmla="val -69601"/>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black"/>
                </a:solidFill>
                <a:uFillTx/>
              </a:rPr>
              <a:t>Lots of capital letters</a:t>
            </a:r>
          </a:p>
        </p:txBody>
      </p:sp>
      <p:sp>
        <p:nvSpPr>
          <p:cNvPr id="15" name="Oval Callout 14"/>
          <p:cNvSpPr/>
          <p:nvPr/>
        </p:nvSpPr>
        <p:spPr>
          <a:xfrm>
            <a:off x="4239769" y="6463705"/>
            <a:ext cx="3815489" cy="2290788"/>
          </a:xfrm>
          <a:prstGeom prst="wedgeEllipseCallout">
            <a:avLst>
              <a:gd name="adj1" fmla="val 25056"/>
              <a:gd name="adj2" fmla="val 69441"/>
            </a:avLst>
          </a:prstGeom>
          <a:solidFill>
            <a:srgbClr val="E734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schemeClr val="bg1"/>
                </a:solidFill>
                <a:uFillTx/>
              </a:rPr>
              <a:t>No subject</a:t>
            </a:r>
          </a:p>
        </p:txBody>
      </p:sp>
    </p:spTree>
    <p:extLst>
      <p:ext uri="{BB962C8B-B14F-4D97-AF65-F5344CB8AC3E}">
        <p14:creationId xmlns:p14="http://schemas.microsoft.com/office/powerpoint/2010/main" val="1390595824"/>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8411807" y="6308351"/>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Trust easily</a:t>
            </a:r>
          </a:p>
        </p:txBody>
      </p:sp>
      <p:pic>
        <p:nvPicPr>
          <p:cNvPr id="20" name="Picture 19"/>
          <p:cNvPicPr>
            <a:picLocks/>
          </p:cNvPicPr>
          <p:nvPr/>
        </p:nvPicPr>
        <p:blipFill rotWithShape="1">
          <a:blip r:embed="rId3" cstate="print">
            <a:extLst>
              <a:ext uri="{28A0092B-C50C-407E-A947-70E740481C1C}">
                <a14:useLocalDpi xmlns:a14="http://schemas.microsoft.com/office/drawing/2010/main" val="0"/>
              </a:ext>
            </a:extLst>
          </a:blip>
          <a:srcRect l="5518" t="7060" r="5518" b="26940"/>
          <a:stretch/>
        </p:blipFill>
        <p:spPr>
          <a:xfrm>
            <a:off x="8424401" y="6308351"/>
            <a:ext cx="1945600" cy="1945600"/>
          </a:xfrm>
          <a:prstGeom prst="ellipse">
            <a:avLst/>
          </a:prstGeom>
        </p:spPr>
      </p:pic>
      <p:sp>
        <p:nvSpPr>
          <p:cNvPr id="3" name="Oval 2"/>
          <p:cNvSpPr/>
          <p:nvPr/>
        </p:nvSpPr>
        <p:spPr>
          <a:xfrm>
            <a:off x="632937" y="2344488"/>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Health issue</a:t>
            </a:r>
          </a:p>
        </p:txBody>
      </p:sp>
      <p:sp>
        <p:nvSpPr>
          <p:cNvPr id="29" name="Oval 28"/>
          <p:cNvSpPr/>
          <p:nvPr/>
        </p:nvSpPr>
        <p:spPr>
          <a:xfrm>
            <a:off x="4512721" y="2331894"/>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Dementia</a:t>
            </a:r>
          </a:p>
        </p:txBody>
      </p:sp>
      <p:sp>
        <p:nvSpPr>
          <p:cNvPr id="30" name="Oval 29"/>
          <p:cNvSpPr/>
          <p:nvPr/>
        </p:nvSpPr>
        <p:spPr>
          <a:xfrm>
            <a:off x="8419281" y="2331894"/>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Vulnerable</a:t>
            </a:r>
          </a:p>
        </p:txBody>
      </p:sp>
      <p:sp>
        <p:nvSpPr>
          <p:cNvPr id="31" name="Oval 30"/>
          <p:cNvSpPr/>
          <p:nvPr/>
        </p:nvSpPr>
        <p:spPr>
          <a:xfrm>
            <a:off x="2567121" y="4299258"/>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Socially isolated</a:t>
            </a:r>
          </a:p>
        </p:txBody>
      </p:sp>
      <p:sp>
        <p:nvSpPr>
          <p:cNvPr id="32" name="Oval 31"/>
          <p:cNvSpPr/>
          <p:nvPr/>
        </p:nvSpPr>
        <p:spPr>
          <a:xfrm>
            <a:off x="6480744" y="4312511"/>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Lonely</a:t>
            </a:r>
          </a:p>
        </p:txBody>
      </p:sp>
      <p:sp>
        <p:nvSpPr>
          <p:cNvPr id="33" name="Oval 32"/>
          <p:cNvSpPr/>
          <p:nvPr/>
        </p:nvSpPr>
        <p:spPr>
          <a:xfrm>
            <a:off x="10379830" y="4306732"/>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Pressure</a:t>
            </a:r>
          </a:p>
        </p:txBody>
      </p:sp>
      <p:sp>
        <p:nvSpPr>
          <p:cNvPr id="34" name="Oval 33"/>
          <p:cNvSpPr/>
          <p:nvPr/>
        </p:nvSpPr>
        <p:spPr>
          <a:xfrm>
            <a:off x="632937" y="6256070"/>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Sense of purpose</a:t>
            </a:r>
          </a:p>
        </p:txBody>
      </p:sp>
      <p:sp>
        <p:nvSpPr>
          <p:cNvPr id="35" name="Oval 34"/>
          <p:cNvSpPr/>
          <p:nvPr/>
        </p:nvSpPr>
        <p:spPr>
          <a:xfrm>
            <a:off x="4512721" y="6270979"/>
            <a:ext cx="1945600" cy="1945600"/>
          </a:xfrm>
          <a:prstGeom prst="ellipse">
            <a:avLst/>
          </a:prstGeom>
          <a:solidFill>
            <a:srgbClr val="0066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7" b="1" dirty="0">
                <a:solidFill>
                  <a:schemeClr val="bg1"/>
                </a:solidFill>
                <a:latin typeface="Arial" panose="020B0604020202020204" pitchFamily="34" charset="0"/>
                <a:cs typeface="Arial" panose="020B0604020202020204" pitchFamily="34" charset="0"/>
              </a:rPr>
              <a:t>Targeted by criminals</a:t>
            </a:r>
          </a:p>
        </p:txBody>
      </p:sp>
      <p:pic>
        <p:nvPicPr>
          <p:cNvPr id="6" name="Picture 5"/>
          <p:cNvPicPr>
            <a:picLocks/>
          </p:cNvPicPr>
          <p:nvPr/>
        </p:nvPicPr>
        <p:blipFill rotWithShape="1">
          <a:blip r:embed="rId4">
            <a:extLst>
              <a:ext uri="{28A0092B-C50C-407E-A947-70E740481C1C}">
                <a14:useLocalDpi xmlns:a14="http://schemas.microsoft.com/office/drawing/2010/main" val="0"/>
              </a:ext>
            </a:extLst>
          </a:blip>
          <a:srcRect b="29782"/>
          <a:stretch/>
        </p:blipFill>
        <p:spPr>
          <a:xfrm>
            <a:off x="4512721" y="2364870"/>
            <a:ext cx="1945600" cy="1945600"/>
          </a:xfrm>
          <a:prstGeom prst="ellipse">
            <a:avLst/>
          </a:prstGeom>
        </p:spPr>
      </p:pic>
      <p:pic>
        <p:nvPicPr>
          <p:cNvPr id="13" name="Picture 12"/>
          <p:cNvPicPr>
            <a:picLocks/>
          </p:cNvPicPr>
          <p:nvPr/>
        </p:nvPicPr>
        <p:blipFill rotWithShape="1">
          <a:blip r:embed="rId5" cstate="print">
            <a:extLst>
              <a:ext uri="{28A0092B-C50C-407E-A947-70E740481C1C}">
                <a14:useLocalDpi xmlns:a14="http://schemas.microsoft.com/office/drawing/2010/main" val="0"/>
              </a:ext>
            </a:extLst>
          </a:blip>
          <a:srcRect l="12133" r="16865"/>
          <a:stretch/>
        </p:blipFill>
        <p:spPr>
          <a:xfrm>
            <a:off x="6473681" y="4312511"/>
            <a:ext cx="1945600" cy="1945600"/>
          </a:xfrm>
          <a:prstGeom prst="ellipse">
            <a:avLst/>
          </a:prstGeom>
        </p:spPr>
      </p:pic>
      <p:pic>
        <p:nvPicPr>
          <p:cNvPr id="15" name="Picture 14"/>
          <p:cNvPicPr>
            <a:picLocks/>
          </p:cNvPicPr>
          <p:nvPr/>
        </p:nvPicPr>
        <p:blipFill rotWithShape="1">
          <a:blip r:embed="rId6">
            <a:extLst>
              <a:ext uri="{28A0092B-C50C-407E-A947-70E740481C1C}">
                <a14:useLocalDpi xmlns:a14="http://schemas.microsoft.com/office/drawing/2010/main" val="0"/>
              </a:ext>
            </a:extLst>
          </a:blip>
          <a:srcRect l="22220" t="1153" r="17217" b="9080"/>
          <a:stretch/>
        </p:blipFill>
        <p:spPr>
          <a:xfrm>
            <a:off x="2567121" y="4299258"/>
            <a:ext cx="1945600" cy="1945600"/>
          </a:xfrm>
          <a:prstGeom prst="ellipse">
            <a:avLst/>
          </a:prstGeom>
        </p:spPr>
      </p:pic>
      <p:pic>
        <p:nvPicPr>
          <p:cNvPr id="17" name="Picture 16"/>
          <p:cNvPicPr>
            <a:picLocks/>
          </p:cNvPicPr>
          <p:nvPr/>
        </p:nvPicPr>
        <p:blipFill rotWithShape="1">
          <a:blip r:embed="rId7" cstate="print">
            <a:extLst>
              <a:ext uri="{28A0092B-C50C-407E-A947-70E740481C1C}">
                <a14:useLocalDpi xmlns:a14="http://schemas.microsoft.com/office/drawing/2010/main" val="0"/>
              </a:ext>
            </a:extLst>
          </a:blip>
          <a:srcRect l="3103" r="7729" b="31996"/>
          <a:stretch/>
        </p:blipFill>
        <p:spPr>
          <a:xfrm>
            <a:off x="621521" y="6263231"/>
            <a:ext cx="1945600" cy="1945600"/>
          </a:xfrm>
          <a:prstGeom prst="ellipse">
            <a:avLst/>
          </a:prstGeom>
        </p:spPr>
      </p:pic>
      <p:pic>
        <p:nvPicPr>
          <p:cNvPr id="19" name="Picture 18"/>
          <p:cNvPicPr>
            <a:picLocks/>
          </p:cNvPicPr>
          <p:nvPr/>
        </p:nvPicPr>
        <p:blipFill rotWithShape="1">
          <a:blip r:embed="rId8">
            <a:extLst>
              <a:ext uri="{28A0092B-C50C-407E-A947-70E740481C1C}">
                <a14:useLocalDpi xmlns:a14="http://schemas.microsoft.com/office/drawing/2010/main" val="0"/>
              </a:ext>
            </a:extLst>
          </a:blip>
          <a:srcRect b="11585"/>
          <a:stretch/>
        </p:blipFill>
        <p:spPr>
          <a:xfrm>
            <a:off x="626641" y="2353658"/>
            <a:ext cx="1945600" cy="1945600"/>
          </a:xfrm>
          <a:prstGeom prst="ellipse">
            <a:avLst/>
          </a:prstGeom>
        </p:spPr>
      </p:pic>
      <p:pic>
        <p:nvPicPr>
          <p:cNvPr id="22" name="Picture 21"/>
          <p:cNvPicPr>
            <a:picLocks/>
          </p:cNvPicPr>
          <p:nvPr/>
        </p:nvPicPr>
        <p:blipFill rotWithShape="1">
          <a:blip r:embed="rId9" cstate="print">
            <a:extLst>
              <a:ext uri="{28A0092B-C50C-407E-A947-70E740481C1C}">
                <a14:useLocalDpi xmlns:a14="http://schemas.microsoft.com/office/drawing/2010/main" val="0"/>
              </a:ext>
            </a:extLst>
          </a:blip>
          <a:srcRect l="4717" r="1128" b="27804"/>
          <a:stretch/>
        </p:blipFill>
        <p:spPr>
          <a:xfrm>
            <a:off x="8424401" y="2339368"/>
            <a:ext cx="1945600" cy="1945600"/>
          </a:xfrm>
          <a:prstGeom prst="ellipse">
            <a:avLst/>
          </a:prstGeom>
        </p:spPr>
      </p:pic>
      <p:pic>
        <p:nvPicPr>
          <p:cNvPr id="24" name="Picture 23"/>
          <p:cNvPicPr>
            <a:picLocks/>
          </p:cNvPicPr>
          <p:nvPr/>
        </p:nvPicPr>
        <p:blipFill rotWithShape="1">
          <a:blip r:embed="rId10" cstate="print">
            <a:extLst>
              <a:ext uri="{28A0092B-C50C-407E-A947-70E740481C1C}">
                <a14:useLocalDpi xmlns:a14="http://schemas.microsoft.com/office/drawing/2010/main" val="0"/>
              </a:ext>
            </a:extLst>
          </a:blip>
          <a:srcRect l="10940" b="34847"/>
          <a:stretch/>
        </p:blipFill>
        <p:spPr>
          <a:xfrm>
            <a:off x="10375121" y="4312511"/>
            <a:ext cx="1945600" cy="1945600"/>
          </a:xfrm>
          <a:prstGeom prst="ellipse">
            <a:avLst/>
          </a:prstGeom>
        </p:spPr>
      </p:pic>
      <p:pic>
        <p:nvPicPr>
          <p:cNvPr id="27" name="Picture 26"/>
          <p:cNvPicPr>
            <a:picLocks/>
          </p:cNvPicPr>
          <p:nvPr/>
        </p:nvPicPr>
        <p:blipFill rotWithShape="1">
          <a:blip r:embed="rId11" cstate="print">
            <a:extLst>
              <a:ext uri="{28A0092B-C50C-407E-A947-70E740481C1C}">
                <a14:useLocalDpi xmlns:a14="http://schemas.microsoft.com/office/drawing/2010/main" val="0"/>
              </a:ext>
            </a:extLst>
          </a:blip>
          <a:srcRect l="3215" t="9286" r="44636" b="10167"/>
          <a:stretch/>
        </p:blipFill>
        <p:spPr>
          <a:xfrm>
            <a:off x="4512721" y="6283772"/>
            <a:ext cx="1945600" cy="1945600"/>
          </a:xfrm>
          <a:prstGeom prst="ellipse">
            <a:avLst/>
          </a:prstGeom>
        </p:spPr>
      </p:pic>
      <p:pic>
        <p:nvPicPr>
          <p:cNvPr id="21" name="Picture 20"/>
          <p:cNvPicPr>
            <a:picLocks/>
          </p:cNvPicPr>
          <p:nvPr/>
        </p:nvPicPr>
        <p:blipFill rotWithShape="1">
          <a:blip r:embed="rId12" cstate="print">
            <a:extLst>
              <a:ext uri="{28A0092B-C50C-407E-A947-70E740481C1C}">
                <a14:useLocalDpi xmlns:a14="http://schemas.microsoft.com/office/drawing/2010/main" val="0"/>
              </a:ext>
            </a:extLst>
          </a:blip>
          <a:srcRect l="28518" t="-1011" r="24065" b="30697"/>
          <a:stretch/>
        </p:blipFill>
        <p:spPr>
          <a:xfrm>
            <a:off x="2572241" y="2344488"/>
            <a:ext cx="1945600" cy="1945600"/>
          </a:xfrm>
          <a:prstGeom prst="ellipse">
            <a:avLst/>
          </a:prstGeom>
        </p:spPr>
      </p:pic>
      <p:sp>
        <p:nvSpPr>
          <p:cNvPr id="2" name="Title 1"/>
          <p:cNvSpPr>
            <a:spLocks noGrp="1"/>
          </p:cNvSpPr>
          <p:nvPr>
            <p:ph type="title"/>
          </p:nvPr>
        </p:nvSpPr>
        <p:spPr>
          <a:xfrm>
            <a:off x="320787" y="390596"/>
            <a:ext cx="12250520" cy="1625600"/>
          </a:xfrm>
        </p:spPr>
        <p:txBody>
          <a:bodyPr>
            <a:normAutofit/>
          </a:bodyPr>
          <a:lstStyle/>
          <a:p>
            <a:r>
              <a:rPr lang="en-GB" altLang="en-US" sz="5120" dirty="0">
                <a:latin typeface="Arial" panose="020B0604020202020204" pitchFamily="34" charset="0"/>
                <a:cs typeface="Arial" panose="020B0604020202020204" pitchFamily="34" charset="0"/>
              </a:rPr>
              <a:t>Anyone can be a scam victim. </a:t>
            </a:r>
            <a:endParaRPr lang="en-GB" sz="5120" dirty="0">
              <a:latin typeface="Arial" panose="020B0604020202020204" pitchFamily="34" charset="0"/>
              <a:cs typeface="Arial" panose="020B0604020202020204" pitchFamily="34" charset="0"/>
            </a:endParaRPr>
          </a:p>
        </p:txBody>
      </p:sp>
      <p:sp>
        <p:nvSpPr>
          <p:cNvPr id="9" name="Oval 8"/>
          <p:cNvSpPr/>
          <p:nvPr/>
        </p:nvSpPr>
        <p:spPr>
          <a:xfrm>
            <a:off x="6473681" y="2344488"/>
            <a:ext cx="1945600" cy="1945600"/>
          </a:xfrm>
          <a:prstGeom prst="ellipse">
            <a:avLst/>
          </a:prstGeom>
          <a:blipFill>
            <a:blip r:embed="rId13" cstate="print">
              <a:extLst>
                <a:ext uri="{28A0092B-C50C-407E-A947-70E740481C1C}">
                  <a14:useLocalDpi xmlns:a14="http://schemas.microsoft.com/office/drawing/2010/main" val="0"/>
                </a:ext>
              </a:extLst>
            </a:blip>
            <a:srcRect/>
            <a:stretch>
              <a:fillRect l="-18130" t="-1973" r="-7870" b="-22026"/>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pic>
        <p:nvPicPr>
          <p:cNvPr id="10" name="Picture 9"/>
          <p:cNvPicPr>
            <a:picLocks/>
          </p:cNvPicPr>
          <p:nvPr/>
        </p:nvPicPr>
        <p:blipFill rotWithShape="1">
          <a:blip r:embed="rId14" cstate="print">
            <a:extLst>
              <a:ext uri="{28A0092B-C50C-407E-A947-70E740481C1C}">
                <a14:useLocalDpi xmlns:a14="http://schemas.microsoft.com/office/drawing/2010/main" val="0"/>
              </a:ext>
            </a:extLst>
          </a:blip>
          <a:srcRect l="2715" t="1295" r="8802" b="26706"/>
          <a:stretch/>
        </p:blipFill>
        <p:spPr>
          <a:xfrm>
            <a:off x="10380241" y="2339368"/>
            <a:ext cx="1945600" cy="1945600"/>
          </a:xfrm>
          <a:prstGeom prst="ellipse">
            <a:avLst/>
          </a:prstGeom>
        </p:spPr>
      </p:pic>
      <p:pic>
        <p:nvPicPr>
          <p:cNvPr id="16" name="Picture 15"/>
          <p:cNvPicPr>
            <a:picLocks/>
          </p:cNvPicPr>
          <p:nvPr/>
        </p:nvPicPr>
        <p:blipFill rotWithShape="1">
          <a:blip r:embed="rId15" cstate="print">
            <a:extLst>
              <a:ext uri="{28A0092B-C50C-407E-A947-70E740481C1C}">
                <a14:useLocalDpi xmlns:a14="http://schemas.microsoft.com/office/drawing/2010/main" val="0"/>
              </a:ext>
            </a:extLst>
          </a:blip>
          <a:srcRect l="19196" r="3878" b="38883"/>
          <a:stretch/>
        </p:blipFill>
        <p:spPr>
          <a:xfrm>
            <a:off x="6473681" y="6302346"/>
            <a:ext cx="1945600" cy="1945600"/>
          </a:xfrm>
          <a:prstGeom prst="ellipse">
            <a:avLst/>
          </a:prstGeom>
        </p:spPr>
      </p:pic>
      <p:pic>
        <p:nvPicPr>
          <p:cNvPr id="18" name="Picture 17"/>
          <p:cNvPicPr>
            <a:picLocks/>
          </p:cNvPicPr>
          <p:nvPr/>
        </p:nvPicPr>
        <p:blipFill rotWithShape="1">
          <a:blip r:embed="rId16" cstate="print">
            <a:extLst>
              <a:ext uri="{28A0092B-C50C-407E-A947-70E740481C1C}">
                <a14:useLocalDpi xmlns:a14="http://schemas.microsoft.com/office/drawing/2010/main" val="0"/>
              </a:ext>
            </a:extLst>
          </a:blip>
          <a:srcRect t="696" b="18799"/>
          <a:stretch/>
        </p:blipFill>
        <p:spPr>
          <a:xfrm>
            <a:off x="10408960" y="6354773"/>
            <a:ext cx="1945600" cy="1945600"/>
          </a:xfrm>
          <a:prstGeom prst="ellipse">
            <a:avLst/>
          </a:prstGeom>
        </p:spPr>
      </p:pic>
      <p:pic>
        <p:nvPicPr>
          <p:cNvPr id="23" name="Picture 22"/>
          <p:cNvPicPr>
            <a:picLocks/>
          </p:cNvPicPr>
          <p:nvPr/>
        </p:nvPicPr>
        <p:blipFill rotWithShape="1">
          <a:blip r:embed="rId17" cstate="print">
            <a:extLst>
              <a:ext uri="{28A0092B-C50C-407E-A947-70E740481C1C}">
                <a14:useLocalDpi xmlns:a14="http://schemas.microsoft.com/office/drawing/2010/main" val="0"/>
              </a:ext>
            </a:extLst>
          </a:blip>
          <a:srcRect l="21990" r="24669" b="22410"/>
          <a:stretch/>
        </p:blipFill>
        <p:spPr>
          <a:xfrm>
            <a:off x="621521" y="4290088"/>
            <a:ext cx="1945600" cy="1945600"/>
          </a:xfrm>
          <a:prstGeom prst="ellipse">
            <a:avLst/>
          </a:prstGeom>
        </p:spPr>
      </p:pic>
      <p:pic>
        <p:nvPicPr>
          <p:cNvPr id="25" name="Picture 24"/>
          <p:cNvPicPr>
            <a:picLocks/>
          </p:cNvPicPr>
          <p:nvPr/>
        </p:nvPicPr>
        <p:blipFill rotWithShape="1">
          <a:blip r:embed="rId18" cstate="print">
            <a:extLst>
              <a:ext uri="{28A0092B-C50C-407E-A947-70E740481C1C}">
                <a14:useLocalDpi xmlns:a14="http://schemas.microsoft.com/office/drawing/2010/main" val="0"/>
              </a:ext>
            </a:extLst>
          </a:blip>
          <a:srcRect t="-1" b="18113"/>
          <a:stretch/>
        </p:blipFill>
        <p:spPr>
          <a:xfrm>
            <a:off x="2572241" y="6281054"/>
            <a:ext cx="1945600" cy="1945600"/>
          </a:xfrm>
          <a:prstGeom prst="ellipse">
            <a:avLst/>
          </a:prstGeom>
        </p:spPr>
      </p:pic>
      <p:pic>
        <p:nvPicPr>
          <p:cNvPr id="26" name="Picture 25"/>
          <p:cNvPicPr>
            <a:picLocks/>
          </p:cNvPicPr>
          <p:nvPr/>
        </p:nvPicPr>
        <p:blipFill rotWithShape="1">
          <a:blip r:embed="rId19" cstate="print">
            <a:extLst>
              <a:ext uri="{28A0092B-C50C-407E-A947-70E740481C1C}">
                <a14:useLocalDpi xmlns:a14="http://schemas.microsoft.com/office/drawing/2010/main" val="0"/>
              </a:ext>
            </a:extLst>
          </a:blip>
          <a:srcRect t="-1" b="34145"/>
          <a:stretch/>
        </p:blipFill>
        <p:spPr>
          <a:xfrm>
            <a:off x="8424401" y="4307391"/>
            <a:ext cx="1945600" cy="1945600"/>
          </a:xfrm>
          <a:prstGeom prst="ellipse">
            <a:avLst/>
          </a:prstGeom>
        </p:spPr>
      </p:pic>
      <p:pic>
        <p:nvPicPr>
          <p:cNvPr id="28" name="Picture 27"/>
          <p:cNvPicPr>
            <a:picLocks/>
          </p:cNvPicPr>
          <p:nvPr/>
        </p:nvPicPr>
        <p:blipFill rotWithShape="1">
          <a:blip r:embed="rId20" cstate="print">
            <a:extLst>
              <a:ext uri="{28A0092B-C50C-407E-A947-70E740481C1C}">
                <a14:useLocalDpi xmlns:a14="http://schemas.microsoft.com/office/drawing/2010/main" val="0"/>
              </a:ext>
            </a:extLst>
          </a:blip>
          <a:srcRect l="25571" r="8945"/>
          <a:stretch/>
        </p:blipFill>
        <p:spPr>
          <a:xfrm>
            <a:off x="4517841" y="4312511"/>
            <a:ext cx="1945600" cy="1945600"/>
          </a:xfrm>
          <a:prstGeom prst="ellipse">
            <a:avLst/>
          </a:prstGeom>
        </p:spPr>
      </p:pic>
    </p:spTree>
    <p:extLst>
      <p:ext uri="{BB962C8B-B14F-4D97-AF65-F5344CB8AC3E}">
        <p14:creationId xmlns:p14="http://schemas.microsoft.com/office/powerpoint/2010/main" val="3832946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24"/>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nodeType="afterEffect">
                                  <p:stCondLst>
                                    <p:cond delay="50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nodeType="afterEffect">
                                  <p:stCondLst>
                                    <p:cond delay="500"/>
                                  </p:stCondLst>
                                  <p:childTnLst>
                                    <p:set>
                                      <p:cBhvr>
                                        <p:cTn id="51" dur="1" fill="hold">
                                          <p:stCondLst>
                                            <p:cond delay="0"/>
                                          </p:stCondLst>
                                        </p:cTn>
                                        <p:tgtEl>
                                          <p:spTgt spid="16"/>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nodeType="afterEffect">
                                  <p:stCondLst>
                                    <p:cond delay="5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nodeType="afterEffect">
                                  <p:stCondLst>
                                    <p:cond delay="50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31" presetClass="exit" presetSubtype="0" fill="hold" nodeType="clickEffect">
                                  <p:stCondLst>
                                    <p:cond delay="0"/>
                                  </p:stCondLst>
                                  <p:childTnLst>
                                    <p:anim calcmode="lin" valueType="num">
                                      <p:cBhvr>
                                        <p:cTn id="61" dur="1000"/>
                                        <p:tgtEl>
                                          <p:spTgt spid="19"/>
                                        </p:tgtEl>
                                        <p:attrNameLst>
                                          <p:attrName>ppt_w</p:attrName>
                                        </p:attrNameLst>
                                      </p:cBhvr>
                                      <p:tavLst>
                                        <p:tav tm="0">
                                          <p:val>
                                            <p:strVal val="ppt_w"/>
                                          </p:val>
                                        </p:tav>
                                        <p:tav tm="100000">
                                          <p:val>
                                            <p:fltVal val="0"/>
                                          </p:val>
                                        </p:tav>
                                      </p:tavLst>
                                    </p:anim>
                                    <p:anim calcmode="lin" valueType="num">
                                      <p:cBhvr>
                                        <p:cTn id="62" dur="1000"/>
                                        <p:tgtEl>
                                          <p:spTgt spid="19"/>
                                        </p:tgtEl>
                                        <p:attrNameLst>
                                          <p:attrName>ppt_h</p:attrName>
                                        </p:attrNameLst>
                                      </p:cBhvr>
                                      <p:tavLst>
                                        <p:tav tm="0">
                                          <p:val>
                                            <p:strVal val="ppt_h"/>
                                          </p:val>
                                        </p:tav>
                                        <p:tav tm="100000">
                                          <p:val>
                                            <p:fltVal val="0"/>
                                          </p:val>
                                        </p:tav>
                                      </p:tavLst>
                                    </p:anim>
                                    <p:anim calcmode="lin" valueType="num">
                                      <p:cBhvr>
                                        <p:cTn id="63" dur="1000"/>
                                        <p:tgtEl>
                                          <p:spTgt spid="19"/>
                                        </p:tgtEl>
                                        <p:attrNameLst>
                                          <p:attrName>style.rotation</p:attrName>
                                        </p:attrNameLst>
                                      </p:cBhvr>
                                      <p:tavLst>
                                        <p:tav tm="0">
                                          <p:val>
                                            <p:fltVal val="0"/>
                                          </p:val>
                                        </p:tav>
                                        <p:tav tm="100000">
                                          <p:val>
                                            <p:fltVal val="90"/>
                                          </p:val>
                                        </p:tav>
                                      </p:tavLst>
                                    </p:anim>
                                    <p:animEffect transition="out" filter="fade">
                                      <p:cBhvr>
                                        <p:cTn id="64" dur="1000"/>
                                        <p:tgtEl>
                                          <p:spTgt spid="19"/>
                                        </p:tgtEl>
                                      </p:cBhvr>
                                    </p:animEffect>
                                    <p:set>
                                      <p:cBhvr>
                                        <p:cTn id="65" dur="1" fill="hold">
                                          <p:stCondLst>
                                            <p:cond delay="999"/>
                                          </p:stCondLst>
                                        </p:cTn>
                                        <p:tgtEl>
                                          <p:spTgt spid="19"/>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1" presetClass="exit" presetSubtype="0" fill="hold" nodeType="clickEffect">
                                  <p:stCondLst>
                                    <p:cond delay="0"/>
                                  </p:stCondLst>
                                  <p:childTnLst>
                                    <p:anim calcmode="lin" valueType="num">
                                      <p:cBhvr>
                                        <p:cTn id="71" dur="1000"/>
                                        <p:tgtEl>
                                          <p:spTgt spid="6"/>
                                        </p:tgtEl>
                                        <p:attrNameLst>
                                          <p:attrName>ppt_w</p:attrName>
                                        </p:attrNameLst>
                                      </p:cBhvr>
                                      <p:tavLst>
                                        <p:tav tm="0">
                                          <p:val>
                                            <p:strVal val="ppt_w"/>
                                          </p:val>
                                        </p:tav>
                                        <p:tav tm="100000">
                                          <p:val>
                                            <p:fltVal val="0"/>
                                          </p:val>
                                        </p:tav>
                                      </p:tavLst>
                                    </p:anim>
                                    <p:anim calcmode="lin" valueType="num">
                                      <p:cBhvr>
                                        <p:cTn id="72" dur="1000"/>
                                        <p:tgtEl>
                                          <p:spTgt spid="6"/>
                                        </p:tgtEl>
                                        <p:attrNameLst>
                                          <p:attrName>ppt_h</p:attrName>
                                        </p:attrNameLst>
                                      </p:cBhvr>
                                      <p:tavLst>
                                        <p:tav tm="0">
                                          <p:val>
                                            <p:strVal val="ppt_h"/>
                                          </p:val>
                                        </p:tav>
                                        <p:tav tm="100000">
                                          <p:val>
                                            <p:fltVal val="0"/>
                                          </p:val>
                                        </p:tav>
                                      </p:tavLst>
                                    </p:anim>
                                    <p:anim calcmode="lin" valueType="num">
                                      <p:cBhvr>
                                        <p:cTn id="73" dur="1000"/>
                                        <p:tgtEl>
                                          <p:spTgt spid="6"/>
                                        </p:tgtEl>
                                        <p:attrNameLst>
                                          <p:attrName>style.rotation</p:attrName>
                                        </p:attrNameLst>
                                      </p:cBhvr>
                                      <p:tavLst>
                                        <p:tav tm="0">
                                          <p:val>
                                            <p:fltVal val="0"/>
                                          </p:val>
                                        </p:tav>
                                        <p:tav tm="100000">
                                          <p:val>
                                            <p:fltVal val="90"/>
                                          </p:val>
                                        </p:tav>
                                      </p:tavLst>
                                    </p:anim>
                                    <p:animEffect transition="out" filter="fade">
                                      <p:cBhvr>
                                        <p:cTn id="74" dur="1000"/>
                                        <p:tgtEl>
                                          <p:spTgt spid="6"/>
                                        </p:tgtEl>
                                      </p:cBhvr>
                                    </p:animEffect>
                                    <p:set>
                                      <p:cBhvr>
                                        <p:cTn id="75" dur="1" fill="hold">
                                          <p:stCondLst>
                                            <p:cond delay="999"/>
                                          </p:stCondLst>
                                        </p:cTn>
                                        <p:tgtEl>
                                          <p:spTgt spid="6"/>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1" presetClass="exit" presetSubtype="0" fill="hold" nodeType="clickEffect">
                                  <p:stCondLst>
                                    <p:cond delay="0"/>
                                  </p:stCondLst>
                                  <p:childTnLst>
                                    <p:anim calcmode="lin" valueType="num">
                                      <p:cBhvr>
                                        <p:cTn id="81" dur="1000"/>
                                        <p:tgtEl>
                                          <p:spTgt spid="22"/>
                                        </p:tgtEl>
                                        <p:attrNameLst>
                                          <p:attrName>ppt_w</p:attrName>
                                        </p:attrNameLst>
                                      </p:cBhvr>
                                      <p:tavLst>
                                        <p:tav tm="0">
                                          <p:val>
                                            <p:strVal val="ppt_w"/>
                                          </p:val>
                                        </p:tav>
                                        <p:tav tm="100000">
                                          <p:val>
                                            <p:fltVal val="0"/>
                                          </p:val>
                                        </p:tav>
                                      </p:tavLst>
                                    </p:anim>
                                    <p:anim calcmode="lin" valueType="num">
                                      <p:cBhvr>
                                        <p:cTn id="82" dur="1000"/>
                                        <p:tgtEl>
                                          <p:spTgt spid="22"/>
                                        </p:tgtEl>
                                        <p:attrNameLst>
                                          <p:attrName>ppt_h</p:attrName>
                                        </p:attrNameLst>
                                      </p:cBhvr>
                                      <p:tavLst>
                                        <p:tav tm="0">
                                          <p:val>
                                            <p:strVal val="ppt_h"/>
                                          </p:val>
                                        </p:tav>
                                        <p:tav tm="100000">
                                          <p:val>
                                            <p:fltVal val="0"/>
                                          </p:val>
                                        </p:tav>
                                      </p:tavLst>
                                    </p:anim>
                                    <p:anim calcmode="lin" valueType="num">
                                      <p:cBhvr>
                                        <p:cTn id="83" dur="1000"/>
                                        <p:tgtEl>
                                          <p:spTgt spid="22"/>
                                        </p:tgtEl>
                                        <p:attrNameLst>
                                          <p:attrName>style.rotation</p:attrName>
                                        </p:attrNameLst>
                                      </p:cBhvr>
                                      <p:tavLst>
                                        <p:tav tm="0">
                                          <p:val>
                                            <p:fltVal val="0"/>
                                          </p:val>
                                        </p:tav>
                                        <p:tav tm="100000">
                                          <p:val>
                                            <p:fltVal val="90"/>
                                          </p:val>
                                        </p:tav>
                                      </p:tavLst>
                                    </p:anim>
                                    <p:animEffect transition="out" filter="fade">
                                      <p:cBhvr>
                                        <p:cTn id="84" dur="1000"/>
                                        <p:tgtEl>
                                          <p:spTgt spid="22"/>
                                        </p:tgtEl>
                                      </p:cBhvr>
                                    </p:animEffect>
                                    <p:set>
                                      <p:cBhvr>
                                        <p:cTn id="85" dur="1" fill="hold">
                                          <p:stCondLst>
                                            <p:cond delay="999"/>
                                          </p:stCondLst>
                                        </p:cTn>
                                        <p:tgtEl>
                                          <p:spTgt spid="22"/>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1" presetClass="exit" presetSubtype="0" fill="hold" nodeType="clickEffect">
                                  <p:stCondLst>
                                    <p:cond delay="0"/>
                                  </p:stCondLst>
                                  <p:childTnLst>
                                    <p:anim calcmode="lin" valueType="num">
                                      <p:cBhvr>
                                        <p:cTn id="91" dur="1000"/>
                                        <p:tgtEl>
                                          <p:spTgt spid="15"/>
                                        </p:tgtEl>
                                        <p:attrNameLst>
                                          <p:attrName>ppt_w</p:attrName>
                                        </p:attrNameLst>
                                      </p:cBhvr>
                                      <p:tavLst>
                                        <p:tav tm="0">
                                          <p:val>
                                            <p:strVal val="ppt_w"/>
                                          </p:val>
                                        </p:tav>
                                        <p:tav tm="100000">
                                          <p:val>
                                            <p:fltVal val="0"/>
                                          </p:val>
                                        </p:tav>
                                      </p:tavLst>
                                    </p:anim>
                                    <p:anim calcmode="lin" valueType="num">
                                      <p:cBhvr>
                                        <p:cTn id="92" dur="1000"/>
                                        <p:tgtEl>
                                          <p:spTgt spid="15"/>
                                        </p:tgtEl>
                                        <p:attrNameLst>
                                          <p:attrName>ppt_h</p:attrName>
                                        </p:attrNameLst>
                                      </p:cBhvr>
                                      <p:tavLst>
                                        <p:tav tm="0">
                                          <p:val>
                                            <p:strVal val="ppt_h"/>
                                          </p:val>
                                        </p:tav>
                                        <p:tav tm="100000">
                                          <p:val>
                                            <p:fltVal val="0"/>
                                          </p:val>
                                        </p:tav>
                                      </p:tavLst>
                                    </p:anim>
                                    <p:anim calcmode="lin" valueType="num">
                                      <p:cBhvr>
                                        <p:cTn id="93" dur="1000"/>
                                        <p:tgtEl>
                                          <p:spTgt spid="15"/>
                                        </p:tgtEl>
                                        <p:attrNameLst>
                                          <p:attrName>style.rotation</p:attrName>
                                        </p:attrNameLst>
                                      </p:cBhvr>
                                      <p:tavLst>
                                        <p:tav tm="0">
                                          <p:val>
                                            <p:fltVal val="0"/>
                                          </p:val>
                                        </p:tav>
                                        <p:tav tm="100000">
                                          <p:val>
                                            <p:fltVal val="90"/>
                                          </p:val>
                                        </p:tav>
                                      </p:tavLst>
                                    </p:anim>
                                    <p:animEffect transition="out" filter="fade">
                                      <p:cBhvr>
                                        <p:cTn id="94" dur="1000"/>
                                        <p:tgtEl>
                                          <p:spTgt spid="15"/>
                                        </p:tgtEl>
                                      </p:cBhvr>
                                    </p:animEffect>
                                    <p:set>
                                      <p:cBhvr>
                                        <p:cTn id="95" dur="1" fill="hold">
                                          <p:stCondLst>
                                            <p:cond delay="999"/>
                                          </p:stCondLst>
                                        </p:cTn>
                                        <p:tgtEl>
                                          <p:spTgt spid="15"/>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31" presetClass="exit" presetSubtype="0" fill="hold" nodeType="clickEffect">
                                  <p:stCondLst>
                                    <p:cond delay="0"/>
                                  </p:stCondLst>
                                  <p:childTnLst>
                                    <p:anim calcmode="lin" valueType="num">
                                      <p:cBhvr>
                                        <p:cTn id="101" dur="1000"/>
                                        <p:tgtEl>
                                          <p:spTgt spid="13"/>
                                        </p:tgtEl>
                                        <p:attrNameLst>
                                          <p:attrName>ppt_w</p:attrName>
                                        </p:attrNameLst>
                                      </p:cBhvr>
                                      <p:tavLst>
                                        <p:tav tm="0">
                                          <p:val>
                                            <p:strVal val="ppt_w"/>
                                          </p:val>
                                        </p:tav>
                                        <p:tav tm="100000">
                                          <p:val>
                                            <p:fltVal val="0"/>
                                          </p:val>
                                        </p:tav>
                                      </p:tavLst>
                                    </p:anim>
                                    <p:anim calcmode="lin" valueType="num">
                                      <p:cBhvr>
                                        <p:cTn id="102" dur="1000"/>
                                        <p:tgtEl>
                                          <p:spTgt spid="13"/>
                                        </p:tgtEl>
                                        <p:attrNameLst>
                                          <p:attrName>ppt_h</p:attrName>
                                        </p:attrNameLst>
                                      </p:cBhvr>
                                      <p:tavLst>
                                        <p:tav tm="0">
                                          <p:val>
                                            <p:strVal val="ppt_h"/>
                                          </p:val>
                                        </p:tav>
                                        <p:tav tm="100000">
                                          <p:val>
                                            <p:fltVal val="0"/>
                                          </p:val>
                                        </p:tav>
                                      </p:tavLst>
                                    </p:anim>
                                    <p:anim calcmode="lin" valueType="num">
                                      <p:cBhvr>
                                        <p:cTn id="103" dur="1000"/>
                                        <p:tgtEl>
                                          <p:spTgt spid="13"/>
                                        </p:tgtEl>
                                        <p:attrNameLst>
                                          <p:attrName>style.rotation</p:attrName>
                                        </p:attrNameLst>
                                      </p:cBhvr>
                                      <p:tavLst>
                                        <p:tav tm="0">
                                          <p:val>
                                            <p:fltVal val="0"/>
                                          </p:val>
                                        </p:tav>
                                        <p:tav tm="100000">
                                          <p:val>
                                            <p:fltVal val="90"/>
                                          </p:val>
                                        </p:tav>
                                      </p:tavLst>
                                    </p:anim>
                                    <p:animEffect transition="out" filter="fade">
                                      <p:cBhvr>
                                        <p:cTn id="104" dur="1000"/>
                                        <p:tgtEl>
                                          <p:spTgt spid="13"/>
                                        </p:tgtEl>
                                      </p:cBhvr>
                                    </p:animEffect>
                                    <p:set>
                                      <p:cBhvr>
                                        <p:cTn id="105" dur="1" fill="hold">
                                          <p:stCondLst>
                                            <p:cond delay="999"/>
                                          </p:stCondLst>
                                        </p:cTn>
                                        <p:tgtEl>
                                          <p:spTgt spid="13"/>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3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31" presetClass="exit" presetSubtype="0" fill="hold" nodeType="clickEffect">
                                  <p:stCondLst>
                                    <p:cond delay="0"/>
                                  </p:stCondLst>
                                  <p:childTnLst>
                                    <p:anim calcmode="lin" valueType="num">
                                      <p:cBhvr>
                                        <p:cTn id="111" dur="1000"/>
                                        <p:tgtEl>
                                          <p:spTgt spid="24"/>
                                        </p:tgtEl>
                                        <p:attrNameLst>
                                          <p:attrName>ppt_w</p:attrName>
                                        </p:attrNameLst>
                                      </p:cBhvr>
                                      <p:tavLst>
                                        <p:tav tm="0">
                                          <p:val>
                                            <p:strVal val="ppt_w"/>
                                          </p:val>
                                        </p:tav>
                                        <p:tav tm="100000">
                                          <p:val>
                                            <p:fltVal val="0"/>
                                          </p:val>
                                        </p:tav>
                                      </p:tavLst>
                                    </p:anim>
                                    <p:anim calcmode="lin" valueType="num">
                                      <p:cBhvr>
                                        <p:cTn id="112" dur="1000"/>
                                        <p:tgtEl>
                                          <p:spTgt spid="24"/>
                                        </p:tgtEl>
                                        <p:attrNameLst>
                                          <p:attrName>ppt_h</p:attrName>
                                        </p:attrNameLst>
                                      </p:cBhvr>
                                      <p:tavLst>
                                        <p:tav tm="0">
                                          <p:val>
                                            <p:strVal val="ppt_h"/>
                                          </p:val>
                                        </p:tav>
                                        <p:tav tm="100000">
                                          <p:val>
                                            <p:fltVal val="0"/>
                                          </p:val>
                                        </p:tav>
                                      </p:tavLst>
                                    </p:anim>
                                    <p:anim calcmode="lin" valueType="num">
                                      <p:cBhvr>
                                        <p:cTn id="113" dur="1000"/>
                                        <p:tgtEl>
                                          <p:spTgt spid="24"/>
                                        </p:tgtEl>
                                        <p:attrNameLst>
                                          <p:attrName>style.rotation</p:attrName>
                                        </p:attrNameLst>
                                      </p:cBhvr>
                                      <p:tavLst>
                                        <p:tav tm="0">
                                          <p:val>
                                            <p:fltVal val="0"/>
                                          </p:val>
                                        </p:tav>
                                        <p:tav tm="100000">
                                          <p:val>
                                            <p:fltVal val="90"/>
                                          </p:val>
                                        </p:tav>
                                      </p:tavLst>
                                    </p:anim>
                                    <p:animEffect transition="out" filter="fade">
                                      <p:cBhvr>
                                        <p:cTn id="114" dur="1000"/>
                                        <p:tgtEl>
                                          <p:spTgt spid="24"/>
                                        </p:tgtEl>
                                      </p:cBhvr>
                                    </p:animEffect>
                                    <p:set>
                                      <p:cBhvr>
                                        <p:cTn id="115" dur="1" fill="hold">
                                          <p:stCondLst>
                                            <p:cond delay="999"/>
                                          </p:stCondLst>
                                        </p:cTn>
                                        <p:tgtEl>
                                          <p:spTgt spid="24"/>
                                        </p:tgtEl>
                                        <p:attrNameLst>
                                          <p:attrName>style.visibility</p:attrName>
                                        </p:attrNameLst>
                                      </p:cBhvr>
                                      <p:to>
                                        <p:strVal val="hidden"/>
                                      </p:to>
                                    </p:set>
                                  </p:childTnLst>
                                </p:cTn>
                              </p:par>
                              <p:par>
                                <p:cTn id="116" presetID="1" presetClass="entr" presetSubtype="0"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31" presetClass="exit" presetSubtype="0" fill="hold" nodeType="clickEffect">
                                  <p:stCondLst>
                                    <p:cond delay="0"/>
                                  </p:stCondLst>
                                  <p:childTnLst>
                                    <p:anim calcmode="lin" valueType="num">
                                      <p:cBhvr>
                                        <p:cTn id="121" dur="1000"/>
                                        <p:tgtEl>
                                          <p:spTgt spid="17"/>
                                        </p:tgtEl>
                                        <p:attrNameLst>
                                          <p:attrName>ppt_w</p:attrName>
                                        </p:attrNameLst>
                                      </p:cBhvr>
                                      <p:tavLst>
                                        <p:tav tm="0">
                                          <p:val>
                                            <p:strVal val="ppt_w"/>
                                          </p:val>
                                        </p:tav>
                                        <p:tav tm="100000">
                                          <p:val>
                                            <p:fltVal val="0"/>
                                          </p:val>
                                        </p:tav>
                                      </p:tavLst>
                                    </p:anim>
                                    <p:anim calcmode="lin" valueType="num">
                                      <p:cBhvr>
                                        <p:cTn id="122" dur="1000"/>
                                        <p:tgtEl>
                                          <p:spTgt spid="17"/>
                                        </p:tgtEl>
                                        <p:attrNameLst>
                                          <p:attrName>ppt_h</p:attrName>
                                        </p:attrNameLst>
                                      </p:cBhvr>
                                      <p:tavLst>
                                        <p:tav tm="0">
                                          <p:val>
                                            <p:strVal val="ppt_h"/>
                                          </p:val>
                                        </p:tav>
                                        <p:tav tm="100000">
                                          <p:val>
                                            <p:fltVal val="0"/>
                                          </p:val>
                                        </p:tav>
                                      </p:tavLst>
                                    </p:anim>
                                    <p:anim calcmode="lin" valueType="num">
                                      <p:cBhvr>
                                        <p:cTn id="123" dur="1000"/>
                                        <p:tgtEl>
                                          <p:spTgt spid="17"/>
                                        </p:tgtEl>
                                        <p:attrNameLst>
                                          <p:attrName>style.rotation</p:attrName>
                                        </p:attrNameLst>
                                      </p:cBhvr>
                                      <p:tavLst>
                                        <p:tav tm="0">
                                          <p:val>
                                            <p:fltVal val="0"/>
                                          </p:val>
                                        </p:tav>
                                        <p:tav tm="100000">
                                          <p:val>
                                            <p:fltVal val="90"/>
                                          </p:val>
                                        </p:tav>
                                      </p:tavLst>
                                    </p:anim>
                                    <p:animEffect transition="out" filter="fade">
                                      <p:cBhvr>
                                        <p:cTn id="124" dur="1000"/>
                                        <p:tgtEl>
                                          <p:spTgt spid="17"/>
                                        </p:tgtEl>
                                      </p:cBhvr>
                                    </p:animEffect>
                                    <p:set>
                                      <p:cBhvr>
                                        <p:cTn id="125" dur="1" fill="hold">
                                          <p:stCondLst>
                                            <p:cond delay="999"/>
                                          </p:stCondLst>
                                        </p:cTn>
                                        <p:tgtEl>
                                          <p:spTgt spid="17"/>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34"/>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31" presetClass="exit" presetSubtype="0" fill="hold" nodeType="clickEffect">
                                  <p:stCondLst>
                                    <p:cond delay="0"/>
                                  </p:stCondLst>
                                  <p:childTnLst>
                                    <p:anim calcmode="lin" valueType="num">
                                      <p:cBhvr>
                                        <p:cTn id="131" dur="1000"/>
                                        <p:tgtEl>
                                          <p:spTgt spid="27"/>
                                        </p:tgtEl>
                                        <p:attrNameLst>
                                          <p:attrName>ppt_w</p:attrName>
                                        </p:attrNameLst>
                                      </p:cBhvr>
                                      <p:tavLst>
                                        <p:tav tm="0">
                                          <p:val>
                                            <p:strVal val="ppt_w"/>
                                          </p:val>
                                        </p:tav>
                                        <p:tav tm="100000">
                                          <p:val>
                                            <p:fltVal val="0"/>
                                          </p:val>
                                        </p:tav>
                                      </p:tavLst>
                                    </p:anim>
                                    <p:anim calcmode="lin" valueType="num">
                                      <p:cBhvr>
                                        <p:cTn id="132" dur="1000"/>
                                        <p:tgtEl>
                                          <p:spTgt spid="27"/>
                                        </p:tgtEl>
                                        <p:attrNameLst>
                                          <p:attrName>ppt_h</p:attrName>
                                        </p:attrNameLst>
                                      </p:cBhvr>
                                      <p:tavLst>
                                        <p:tav tm="0">
                                          <p:val>
                                            <p:strVal val="ppt_h"/>
                                          </p:val>
                                        </p:tav>
                                        <p:tav tm="100000">
                                          <p:val>
                                            <p:fltVal val="0"/>
                                          </p:val>
                                        </p:tav>
                                      </p:tavLst>
                                    </p:anim>
                                    <p:anim calcmode="lin" valueType="num">
                                      <p:cBhvr>
                                        <p:cTn id="133" dur="1000"/>
                                        <p:tgtEl>
                                          <p:spTgt spid="27"/>
                                        </p:tgtEl>
                                        <p:attrNameLst>
                                          <p:attrName>style.rotation</p:attrName>
                                        </p:attrNameLst>
                                      </p:cBhvr>
                                      <p:tavLst>
                                        <p:tav tm="0">
                                          <p:val>
                                            <p:fltVal val="0"/>
                                          </p:val>
                                        </p:tav>
                                        <p:tav tm="100000">
                                          <p:val>
                                            <p:fltVal val="90"/>
                                          </p:val>
                                        </p:tav>
                                      </p:tavLst>
                                    </p:anim>
                                    <p:animEffect transition="out" filter="fade">
                                      <p:cBhvr>
                                        <p:cTn id="134" dur="1000"/>
                                        <p:tgtEl>
                                          <p:spTgt spid="27"/>
                                        </p:tgtEl>
                                      </p:cBhvr>
                                    </p:animEffect>
                                    <p:set>
                                      <p:cBhvr>
                                        <p:cTn id="135" dur="1" fill="hold">
                                          <p:stCondLst>
                                            <p:cond delay="999"/>
                                          </p:stCondLst>
                                        </p:cTn>
                                        <p:tgtEl>
                                          <p:spTgt spid="27"/>
                                        </p:tgtEl>
                                        <p:attrNameLst>
                                          <p:attrName>style.visibility</p:attrName>
                                        </p:attrNameLst>
                                      </p:cBhvr>
                                      <p:to>
                                        <p:strVal val="hidden"/>
                                      </p:to>
                                    </p:set>
                                  </p:childTnLst>
                                </p:cTn>
                              </p:par>
                              <p:par>
                                <p:cTn id="136" presetID="1" presetClass="entr" presetSubtype="0" fill="hold" grpId="0" nodeType="withEffect">
                                  <p:stCondLst>
                                    <p:cond delay="0"/>
                                  </p:stCondLst>
                                  <p:childTnLst>
                                    <p:set>
                                      <p:cBhvr>
                                        <p:cTn id="137" dur="1" fill="hold">
                                          <p:stCondLst>
                                            <p:cond delay="0"/>
                                          </p:stCondLst>
                                        </p:cTn>
                                        <p:tgtEl>
                                          <p:spTgt spid="35"/>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31" presetClass="exit" presetSubtype="0" fill="hold" nodeType="clickEffect">
                                  <p:stCondLst>
                                    <p:cond delay="0"/>
                                  </p:stCondLst>
                                  <p:childTnLst>
                                    <p:anim calcmode="lin" valueType="num">
                                      <p:cBhvr>
                                        <p:cTn id="141" dur="1000"/>
                                        <p:tgtEl>
                                          <p:spTgt spid="20"/>
                                        </p:tgtEl>
                                        <p:attrNameLst>
                                          <p:attrName>ppt_w</p:attrName>
                                        </p:attrNameLst>
                                      </p:cBhvr>
                                      <p:tavLst>
                                        <p:tav tm="0">
                                          <p:val>
                                            <p:strVal val="ppt_w"/>
                                          </p:val>
                                        </p:tav>
                                        <p:tav tm="100000">
                                          <p:val>
                                            <p:fltVal val="0"/>
                                          </p:val>
                                        </p:tav>
                                      </p:tavLst>
                                    </p:anim>
                                    <p:anim calcmode="lin" valueType="num">
                                      <p:cBhvr>
                                        <p:cTn id="142" dur="1000"/>
                                        <p:tgtEl>
                                          <p:spTgt spid="20"/>
                                        </p:tgtEl>
                                        <p:attrNameLst>
                                          <p:attrName>ppt_h</p:attrName>
                                        </p:attrNameLst>
                                      </p:cBhvr>
                                      <p:tavLst>
                                        <p:tav tm="0">
                                          <p:val>
                                            <p:strVal val="ppt_h"/>
                                          </p:val>
                                        </p:tav>
                                        <p:tav tm="100000">
                                          <p:val>
                                            <p:fltVal val="0"/>
                                          </p:val>
                                        </p:tav>
                                      </p:tavLst>
                                    </p:anim>
                                    <p:anim calcmode="lin" valueType="num">
                                      <p:cBhvr>
                                        <p:cTn id="143" dur="1000"/>
                                        <p:tgtEl>
                                          <p:spTgt spid="20"/>
                                        </p:tgtEl>
                                        <p:attrNameLst>
                                          <p:attrName>style.rotation</p:attrName>
                                        </p:attrNameLst>
                                      </p:cBhvr>
                                      <p:tavLst>
                                        <p:tav tm="0">
                                          <p:val>
                                            <p:fltVal val="0"/>
                                          </p:val>
                                        </p:tav>
                                        <p:tav tm="100000">
                                          <p:val>
                                            <p:fltVal val="90"/>
                                          </p:val>
                                        </p:tav>
                                      </p:tavLst>
                                    </p:anim>
                                    <p:animEffect transition="out" filter="fade">
                                      <p:cBhvr>
                                        <p:cTn id="144" dur="1000"/>
                                        <p:tgtEl>
                                          <p:spTgt spid="20"/>
                                        </p:tgtEl>
                                      </p:cBhvr>
                                    </p:animEffect>
                                    <p:set>
                                      <p:cBhvr>
                                        <p:cTn id="145" dur="1" fill="hold">
                                          <p:stCondLst>
                                            <p:cond delay="999"/>
                                          </p:stCondLst>
                                        </p:cTn>
                                        <p:tgtEl>
                                          <p:spTgt spid="20"/>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P spid="29" grpId="0" animBg="1"/>
      <p:bldP spid="30" grpId="0" animBg="1"/>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Callout 6"/>
          <p:cNvSpPr/>
          <p:nvPr/>
        </p:nvSpPr>
        <p:spPr>
          <a:xfrm>
            <a:off x="808898" y="556320"/>
            <a:ext cx="6768752" cy="5184576"/>
          </a:xfrm>
          <a:prstGeom prst="wedgeEllipseCallout">
            <a:avLst>
              <a:gd name="adj1" fmla="val 61724"/>
              <a:gd name="adj2" fmla="val -1872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7899" rtl="0" eaLnBrk="1" fontAlgn="auto" latinLnBrk="0" hangingPunct="0">
              <a:lnSpc>
                <a:spcPct val="100000"/>
              </a:lnSpc>
              <a:spcBef>
                <a:spcPts val="0"/>
              </a:spcBef>
              <a:spcAft>
                <a:spcPts val="0"/>
              </a:spcAft>
              <a:buClrTx/>
              <a:buSzTx/>
              <a:buFontTx/>
              <a:buNone/>
              <a:tabLst/>
              <a:defRPr/>
            </a:pPr>
            <a:endParaRPr kumimoji="0" lang="en-GB" sz="5000" b="0" i="0" u="none" strike="noStrike" kern="0" cap="none" spc="-208" normalizeH="0" baseline="0" noProof="0">
              <a:ln>
                <a:noFill/>
              </a:ln>
              <a:solidFill>
                <a:prstClr val="white"/>
              </a:solidFill>
              <a:effectLst/>
              <a:uLnTx/>
              <a:uFill>
                <a:solidFill>
                  <a:srgbClr val="6C6C6C"/>
                </a:solidFill>
              </a:uFill>
              <a:latin typeface="Calibri"/>
              <a:ea typeface="+mn-ea"/>
              <a:cs typeface="+mn-cs"/>
              <a:sym typeface="Helvetica"/>
            </a:endParaRPr>
          </a:p>
        </p:txBody>
      </p:sp>
      <p:sp>
        <p:nvSpPr>
          <p:cNvPr id="8" name="What is a Scam - the facts…"/>
          <p:cNvSpPr txBox="1"/>
          <p:nvPr/>
        </p:nvSpPr>
        <p:spPr>
          <a:xfrm>
            <a:off x="-163210" y="2174000"/>
            <a:ext cx="8712968" cy="19492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82" tIns="50782" rIns="50782" bIns="50782" anchor="ctr">
            <a:spAutoFit/>
          </a:bodyPr>
          <a:lstStyle>
            <a:lvl1pPr algn="ctr">
              <a:defRPr sz="9800" u="sng" spc="-408">
                <a:solidFill>
                  <a:srgbClr val="FF2F92"/>
                </a:solidFill>
                <a:latin typeface="Impact"/>
                <a:ea typeface="Impact"/>
                <a:cs typeface="Impact"/>
                <a:sym typeface="Impact"/>
              </a:defRPr>
            </a:lvl1pPr>
          </a:lstStyle>
          <a:p>
            <a:pPr marL="0" marR="0" lvl="0" indent="0" algn="ctr" defTabSz="1087899" rtl="0" eaLnBrk="1" fontAlgn="auto" latinLnBrk="0" hangingPunct="0">
              <a:lnSpc>
                <a:spcPct val="100000"/>
              </a:lnSpc>
              <a:spcBef>
                <a:spcPts val="0"/>
              </a:spcBef>
              <a:spcAft>
                <a:spcPts val="0"/>
              </a:spcAft>
              <a:buClrTx/>
              <a:buSzTx/>
              <a:buFontTx/>
              <a:buNone/>
              <a:tabLst/>
              <a:defRPr/>
            </a:pPr>
            <a:r>
              <a:rPr kumimoji="0" lang="en-GB" sz="6000" b="1" i="0" u="none" strike="noStrike" kern="0" cap="none" spc="-408" normalizeH="0" baseline="0" noProof="0" dirty="0">
                <a:ln>
                  <a:noFill/>
                </a:ln>
                <a:solidFill>
                  <a:schemeClr val="tx1"/>
                </a:solidFill>
                <a:effectLst>
                  <a:outerShdw blurRad="38100" dist="38100" dir="2700000" algn="tl">
                    <a:srgbClr val="000000">
                      <a:alpha val="43137"/>
                    </a:srgbClr>
                  </a:outerShdw>
                </a:effectLst>
                <a:uLnTx/>
                <a:uFill>
                  <a:solidFill>
                    <a:srgbClr val="6C6C6C"/>
                  </a:solidFill>
                </a:uFill>
                <a:latin typeface="+mj-lt"/>
                <a:cs typeface="Arial" panose="020B0604020202020204" pitchFamily="34" charset="0"/>
                <a:sym typeface="Impact"/>
              </a:rPr>
              <a:t>What can you</a:t>
            </a:r>
          </a:p>
          <a:p>
            <a:pPr marL="0" marR="0" lvl="0" indent="0" algn="ctr" defTabSz="1087899" rtl="0" eaLnBrk="1" fontAlgn="auto" latinLnBrk="0" hangingPunct="0">
              <a:lnSpc>
                <a:spcPct val="100000"/>
              </a:lnSpc>
              <a:spcBef>
                <a:spcPts val="0"/>
              </a:spcBef>
              <a:spcAft>
                <a:spcPts val="0"/>
              </a:spcAft>
              <a:buClrTx/>
              <a:buSzTx/>
              <a:buFontTx/>
              <a:buNone/>
              <a:tabLst/>
              <a:defRPr/>
            </a:pPr>
            <a:r>
              <a:rPr kumimoji="0" lang="en-GB" sz="6000" b="1" i="0" u="none" strike="noStrike" kern="0" cap="none" spc="-408" normalizeH="0" baseline="0" noProof="0" dirty="0">
                <a:ln>
                  <a:noFill/>
                </a:ln>
                <a:solidFill>
                  <a:schemeClr val="tx1"/>
                </a:solidFill>
                <a:effectLst>
                  <a:outerShdw blurRad="38100" dist="38100" dir="2700000" algn="tl">
                    <a:srgbClr val="000000">
                      <a:alpha val="43137"/>
                    </a:srgbClr>
                  </a:outerShdw>
                </a:effectLst>
                <a:uLnTx/>
                <a:uFill>
                  <a:solidFill>
                    <a:srgbClr val="6C6C6C"/>
                  </a:solidFill>
                </a:uFill>
                <a:latin typeface="+mj-lt"/>
                <a:cs typeface="Arial" panose="020B0604020202020204" pitchFamily="34" charset="0"/>
                <a:sym typeface="Impact"/>
              </a:rPr>
              <a:t>remember?</a:t>
            </a:r>
          </a:p>
        </p:txBody>
      </p:sp>
      <p:pic>
        <p:nvPicPr>
          <p:cNvPr id="2050" name="Picture 2" descr="C:\Users\3214105\AppData\Local\Microsoft\Windows\Temporary Internet Files\Content.Outlook\C8D21P3Y\Student boy.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374608" y="0"/>
            <a:ext cx="4104456" cy="8167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02" y="8344747"/>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W:\Scams Team\Scams Team Documents\Logo\NST logo 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5708"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13977"/>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3561824" y="2601303"/>
            <a:ext cx="9511419" cy="1569660"/>
            <a:chOff x="2504408" y="1865352"/>
            <a:chExt cx="6338908" cy="1010946"/>
          </a:xfrm>
        </p:grpSpPr>
        <p:cxnSp>
          <p:nvCxnSpPr>
            <p:cNvPr id="19" name="Straight Connector 18"/>
            <p:cNvCxnSpPr>
              <a:stCxn id="13" idx="2"/>
            </p:cNvCxnSpPr>
            <p:nvPr/>
          </p:nvCxnSpPr>
          <p:spPr>
            <a:xfrm flipH="1">
              <a:off x="2504408" y="2433792"/>
              <a:ext cx="33104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5814856" y="2163792"/>
              <a:ext cx="540000" cy="54000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99925" hangingPunct="1"/>
              <a:r>
                <a:rPr lang="en-GB" sz="4300" kern="1200" spc="0" dirty="0">
                  <a:solidFill>
                    <a:prstClr val="black"/>
                  </a:solidFill>
                  <a:uFillTx/>
                  <a:latin typeface="Arial Narrow" panose="020B0606020202030204" pitchFamily="34" charset="0"/>
                </a:rPr>
                <a:t>1</a:t>
              </a:r>
            </a:p>
          </p:txBody>
        </p:sp>
        <p:sp>
          <p:nvSpPr>
            <p:cNvPr id="29" name="TextBox 28"/>
            <p:cNvSpPr txBox="1"/>
            <p:nvPr/>
          </p:nvSpPr>
          <p:spPr>
            <a:xfrm>
              <a:off x="6434773" y="1865352"/>
              <a:ext cx="2408543" cy="1010946"/>
            </a:xfrm>
            <a:prstGeom prst="rect">
              <a:avLst/>
            </a:prstGeom>
            <a:noFill/>
          </p:spPr>
          <p:txBody>
            <a:bodyPr wrap="square" rtlCol="0">
              <a:spAutoFit/>
            </a:bodyPr>
            <a:lstStyle/>
            <a:p>
              <a:pPr defTabSz="1299925" hangingPunct="1"/>
              <a:r>
                <a:rPr lang="en-GB" sz="3200" b="1" kern="1200" spc="0" dirty="0">
                  <a:solidFill>
                    <a:prstClr val="black"/>
                  </a:solidFill>
                  <a:uFillTx/>
                  <a:latin typeface="+mn-lt"/>
                  <a:ea typeface="+mn-ea"/>
                  <a:cs typeface="Arial" panose="020B0604020202020204" pitchFamily="34" charset="0"/>
                </a:rPr>
                <a:t>Never tell people your personal details.</a:t>
              </a:r>
            </a:p>
          </p:txBody>
        </p:sp>
      </p:grpSp>
      <p:grpSp>
        <p:nvGrpSpPr>
          <p:cNvPr id="47" name="Group 46"/>
          <p:cNvGrpSpPr/>
          <p:nvPr/>
        </p:nvGrpSpPr>
        <p:grpSpPr>
          <a:xfrm>
            <a:off x="5033759" y="4182891"/>
            <a:ext cx="7693012" cy="1174513"/>
            <a:chOff x="3539362" y="3044018"/>
            <a:chExt cx="5409149" cy="825829"/>
          </a:xfrm>
        </p:grpSpPr>
        <p:cxnSp>
          <p:nvCxnSpPr>
            <p:cNvPr id="21" name="Straight Connector 20"/>
            <p:cNvCxnSpPr>
              <a:stCxn id="14" idx="2"/>
            </p:cNvCxnSpPr>
            <p:nvPr/>
          </p:nvCxnSpPr>
          <p:spPr>
            <a:xfrm flipH="1">
              <a:off x="3539362" y="3314018"/>
              <a:ext cx="167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215762" y="3044018"/>
              <a:ext cx="540000" cy="54000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99925" hangingPunct="1"/>
              <a:r>
                <a:rPr lang="en-GB" sz="4300" kern="1200" spc="0" dirty="0">
                  <a:solidFill>
                    <a:prstClr val="black"/>
                  </a:solidFill>
                  <a:uFillTx/>
                  <a:latin typeface="Arial Narrow" panose="020B0606020202030204" pitchFamily="34" charset="0"/>
                </a:rPr>
                <a:t>2</a:t>
              </a:r>
            </a:p>
          </p:txBody>
        </p:sp>
        <p:sp>
          <p:nvSpPr>
            <p:cNvPr id="30" name="TextBox 29"/>
            <p:cNvSpPr txBox="1"/>
            <p:nvPr/>
          </p:nvSpPr>
          <p:spPr>
            <a:xfrm>
              <a:off x="5814857" y="3112429"/>
              <a:ext cx="3133654" cy="757418"/>
            </a:xfrm>
            <a:prstGeom prst="rect">
              <a:avLst/>
            </a:prstGeom>
            <a:noFill/>
          </p:spPr>
          <p:txBody>
            <a:bodyPr wrap="square" rtlCol="0">
              <a:spAutoFit/>
            </a:bodyPr>
            <a:lstStyle/>
            <a:p>
              <a:pPr defTabSz="1299925" hangingPunct="1"/>
              <a:r>
                <a:rPr lang="en-GB" sz="3200" b="1" kern="1200" spc="0" dirty="0">
                  <a:solidFill>
                    <a:prstClr val="black"/>
                  </a:solidFill>
                  <a:uFillTx/>
                  <a:latin typeface="+mn-lt"/>
                  <a:ea typeface="+mn-ea"/>
                  <a:cs typeface="Arial" panose="020B0604020202020204" pitchFamily="34" charset="0"/>
                </a:rPr>
                <a:t>Don’t assume everyone is genuine.</a:t>
              </a:r>
            </a:p>
          </p:txBody>
        </p:sp>
      </p:grpSp>
      <p:grpSp>
        <p:nvGrpSpPr>
          <p:cNvPr id="48" name="Group 47"/>
          <p:cNvGrpSpPr/>
          <p:nvPr/>
        </p:nvGrpSpPr>
        <p:grpSpPr>
          <a:xfrm>
            <a:off x="5737822" y="5564006"/>
            <a:ext cx="6797864" cy="768000"/>
            <a:chOff x="4034406" y="3905860"/>
            <a:chExt cx="4779749" cy="540000"/>
          </a:xfrm>
        </p:grpSpPr>
        <p:cxnSp>
          <p:nvCxnSpPr>
            <p:cNvPr id="23" name="Straight Connector 22"/>
            <p:cNvCxnSpPr>
              <a:stCxn id="15" idx="2"/>
            </p:cNvCxnSpPr>
            <p:nvPr/>
          </p:nvCxnSpPr>
          <p:spPr>
            <a:xfrm flipH="1">
              <a:off x="4034406" y="417586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948806" y="3905860"/>
              <a:ext cx="540000" cy="54000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99925" hangingPunct="1"/>
              <a:r>
                <a:rPr lang="en-GB" sz="4300" kern="1200" spc="0" dirty="0">
                  <a:solidFill>
                    <a:prstClr val="black"/>
                  </a:solidFill>
                  <a:uFillTx/>
                  <a:latin typeface="Arial Narrow" panose="020B0606020202030204" pitchFamily="34" charset="0"/>
                </a:rPr>
                <a:t>3</a:t>
              </a:r>
            </a:p>
          </p:txBody>
        </p:sp>
        <p:sp>
          <p:nvSpPr>
            <p:cNvPr id="31" name="TextBox 30"/>
            <p:cNvSpPr txBox="1"/>
            <p:nvPr/>
          </p:nvSpPr>
          <p:spPr>
            <a:xfrm>
              <a:off x="5680501" y="3964211"/>
              <a:ext cx="3133654" cy="411170"/>
            </a:xfrm>
            <a:prstGeom prst="rect">
              <a:avLst/>
            </a:prstGeom>
            <a:noFill/>
          </p:spPr>
          <p:txBody>
            <a:bodyPr wrap="square" rtlCol="0">
              <a:spAutoFit/>
            </a:bodyPr>
            <a:lstStyle/>
            <a:p>
              <a:pPr defTabSz="1299925" hangingPunct="1"/>
              <a:r>
                <a:rPr lang="en-GB" sz="3200" b="1" kern="1200" spc="0" dirty="0">
                  <a:solidFill>
                    <a:prstClr val="black"/>
                  </a:solidFill>
                  <a:uFillTx/>
                  <a:latin typeface="+mn-lt"/>
                  <a:ea typeface="+mn-ea"/>
                  <a:cs typeface="Arial" panose="020B0604020202020204" pitchFamily="34" charset="0"/>
                </a:rPr>
                <a:t>Don’t be rushed.</a:t>
              </a:r>
            </a:p>
          </p:txBody>
        </p:sp>
      </p:grpSp>
      <p:grpSp>
        <p:nvGrpSpPr>
          <p:cNvPr id="49" name="Group 48"/>
          <p:cNvGrpSpPr/>
          <p:nvPr/>
        </p:nvGrpSpPr>
        <p:grpSpPr>
          <a:xfrm>
            <a:off x="4911940" y="6977243"/>
            <a:ext cx="7904328" cy="768000"/>
            <a:chOff x="3453708" y="4836026"/>
            <a:chExt cx="5557731" cy="540000"/>
          </a:xfrm>
        </p:grpSpPr>
        <p:cxnSp>
          <p:nvCxnSpPr>
            <p:cNvPr id="25" name="Straight Connector 24"/>
            <p:cNvCxnSpPr>
              <a:stCxn id="16" idx="2"/>
            </p:cNvCxnSpPr>
            <p:nvPr/>
          </p:nvCxnSpPr>
          <p:spPr>
            <a:xfrm flipH="1">
              <a:off x="3453708" y="5106026"/>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5206308" y="4836026"/>
              <a:ext cx="592524" cy="54000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99925" hangingPunct="1"/>
              <a:r>
                <a:rPr lang="en-GB" sz="4300" kern="1200" spc="0" dirty="0">
                  <a:solidFill>
                    <a:prstClr val="black"/>
                  </a:solidFill>
                  <a:uFillTx/>
                  <a:latin typeface="Arial Narrow" panose="020B0606020202030204" pitchFamily="34" charset="0"/>
                </a:rPr>
                <a:t>4</a:t>
              </a:r>
            </a:p>
          </p:txBody>
        </p:sp>
        <p:sp>
          <p:nvSpPr>
            <p:cNvPr id="32" name="TextBox 31"/>
            <p:cNvSpPr txBox="1"/>
            <p:nvPr/>
          </p:nvSpPr>
          <p:spPr>
            <a:xfrm>
              <a:off x="5897233" y="4851940"/>
              <a:ext cx="3114206" cy="411170"/>
            </a:xfrm>
            <a:prstGeom prst="rect">
              <a:avLst/>
            </a:prstGeom>
            <a:noFill/>
          </p:spPr>
          <p:txBody>
            <a:bodyPr wrap="square" rtlCol="0">
              <a:spAutoFit/>
            </a:bodyPr>
            <a:lstStyle/>
            <a:p>
              <a:pPr defTabSz="1299925" hangingPunct="1"/>
              <a:r>
                <a:rPr lang="en-GB" sz="3200" b="1" kern="1200" spc="0" dirty="0">
                  <a:solidFill>
                    <a:prstClr val="black"/>
                  </a:solidFill>
                  <a:uFillTx/>
                  <a:latin typeface="+mn-lt"/>
                  <a:ea typeface="+mn-ea"/>
                  <a:cs typeface="Arial" panose="020B0604020202020204" pitchFamily="34" charset="0"/>
                </a:rPr>
                <a:t>Listen to your instincts.</a:t>
              </a:r>
            </a:p>
          </p:txBody>
        </p:sp>
      </p:grpSp>
      <p:grpSp>
        <p:nvGrpSpPr>
          <p:cNvPr id="50" name="Group 49"/>
          <p:cNvGrpSpPr/>
          <p:nvPr/>
        </p:nvGrpSpPr>
        <p:grpSpPr>
          <a:xfrm>
            <a:off x="3718339" y="8118613"/>
            <a:ext cx="8982269" cy="768000"/>
            <a:chOff x="2614456" y="5682102"/>
            <a:chExt cx="6315658" cy="540000"/>
          </a:xfrm>
        </p:grpSpPr>
        <p:cxnSp>
          <p:nvCxnSpPr>
            <p:cNvPr id="27" name="Straight Connector 26"/>
            <p:cNvCxnSpPr>
              <a:stCxn id="17" idx="2"/>
            </p:cNvCxnSpPr>
            <p:nvPr/>
          </p:nvCxnSpPr>
          <p:spPr>
            <a:xfrm flipH="1">
              <a:off x="2614456" y="5952102"/>
              <a:ext cx="3200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14856" y="5682102"/>
              <a:ext cx="540000" cy="54000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99925" hangingPunct="1"/>
              <a:r>
                <a:rPr lang="en-GB" sz="4300" kern="1200" spc="0" dirty="0">
                  <a:solidFill>
                    <a:prstClr val="black"/>
                  </a:solidFill>
                  <a:uFillTx/>
                  <a:latin typeface="Arial Narrow" panose="020B0606020202030204" pitchFamily="34" charset="0"/>
                </a:rPr>
                <a:t>5</a:t>
              </a:r>
            </a:p>
          </p:txBody>
        </p:sp>
        <p:sp>
          <p:nvSpPr>
            <p:cNvPr id="34" name="TextBox 33"/>
            <p:cNvSpPr txBox="1"/>
            <p:nvPr/>
          </p:nvSpPr>
          <p:spPr>
            <a:xfrm>
              <a:off x="6406060" y="5746532"/>
              <a:ext cx="2524054" cy="411170"/>
            </a:xfrm>
            <a:prstGeom prst="rect">
              <a:avLst/>
            </a:prstGeom>
            <a:noFill/>
          </p:spPr>
          <p:txBody>
            <a:bodyPr wrap="square" rtlCol="0">
              <a:spAutoFit/>
            </a:bodyPr>
            <a:lstStyle/>
            <a:p>
              <a:pPr defTabSz="1299925" hangingPunct="1"/>
              <a:r>
                <a:rPr lang="en-GB" sz="3200" b="1" kern="1200" spc="0" dirty="0">
                  <a:solidFill>
                    <a:prstClr val="black"/>
                  </a:solidFill>
                  <a:uFillTx/>
                  <a:latin typeface="+mn-lt"/>
                  <a:ea typeface="+mn-ea"/>
                  <a:cs typeface="Arial" panose="020B0604020202020204" pitchFamily="34" charset="0"/>
                </a:rPr>
                <a:t>Stay in control.</a:t>
              </a:r>
            </a:p>
          </p:txBody>
        </p:sp>
      </p:grpSp>
      <p:sp>
        <p:nvSpPr>
          <p:cNvPr id="3" name="Title 2"/>
          <p:cNvSpPr>
            <a:spLocks noGrp="1"/>
          </p:cNvSpPr>
          <p:nvPr>
            <p:ph type="title"/>
          </p:nvPr>
        </p:nvSpPr>
        <p:spPr>
          <a:xfrm>
            <a:off x="320787" y="325120"/>
            <a:ext cx="12250520" cy="1625600"/>
          </a:xfrm>
        </p:spPr>
        <p:txBody>
          <a:bodyPr>
            <a:noAutofit/>
          </a:bodyPr>
          <a:lstStyle/>
          <a:p>
            <a:pPr algn="ctr"/>
            <a:r>
              <a:rPr lang="en-GB" sz="5000" dirty="0">
                <a:latin typeface="+mn-lt"/>
                <a:cs typeface="Arial" panose="020B0604020202020204" pitchFamily="34" charset="0"/>
              </a:rPr>
              <a:t>Top Tips  - what can you do to protect yourself and/or others?</a:t>
            </a:r>
            <a:endParaRPr lang="en-GB" sz="5000" dirty="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20" y="2998613"/>
            <a:ext cx="5888000" cy="5888000"/>
          </a:xfrm>
          <a:prstGeom prst="rect">
            <a:avLst/>
          </a:prstGeom>
        </p:spPr>
      </p:pic>
    </p:spTree>
    <p:extLst>
      <p:ext uri="{BB962C8B-B14F-4D97-AF65-F5344CB8AC3E}">
        <p14:creationId xmlns:p14="http://schemas.microsoft.com/office/powerpoint/2010/main" val="208296768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pic>
        <p:nvPicPr>
          <p:cNvPr id="118" name="PLAYFUL.m4a"/>
          <p:cNvPicPr>
            <a:picLocks/>
          </p:cNvPicPr>
          <p:nvPr>
            <a:audioFile r:link="rId1"/>
            <p:extLst>
              <p:ext uri="{DAA4B4D4-6D71-4841-9C94-3DE7FCFB9230}">
                <p14:media xmlns:p14="http://schemas.microsoft.com/office/powerpoint/2010/main" r:embed="rId2">
                  <p14:trim end="28776.8435"/>
                </p14:media>
              </p:ext>
            </p:extLst>
          </p:nvPr>
        </p:nvPicPr>
        <p:blipFill>
          <a:blip r:embed="rId4"/>
          <a:stretch>
            <a:fillRect/>
          </a:stretch>
        </p:blipFill>
        <p:spPr>
          <a:xfrm>
            <a:off x="0" y="0"/>
            <a:ext cx="571500" cy="571500"/>
          </a:xfrm>
          <a:prstGeom prst="rect">
            <a:avLst/>
          </a:prstGeom>
        </p:spPr>
      </p:pic>
      <p:sp>
        <p:nvSpPr>
          <p:cNvPr id="120" name="Congratulations"/>
          <p:cNvSpPr txBox="1">
            <a:spLocks noGrp="1"/>
          </p:cNvSpPr>
          <p:nvPr>
            <p:ph type="ctrTitle"/>
          </p:nvPr>
        </p:nvSpPr>
        <p:spPr>
          <a:xfrm>
            <a:off x="712697" y="1093092"/>
            <a:ext cx="11579406" cy="3847209"/>
          </a:xfrm>
          <a:prstGeom prst="rect">
            <a:avLst/>
          </a:prstGeom>
        </p:spPr>
        <p:txBody>
          <a:bodyPr/>
          <a:lstStyle>
            <a:lvl1pPr defTabSz="566674">
              <a:defRPr sz="12222" b="1">
                <a:solidFill>
                  <a:srgbClr val="FFFFFF"/>
                </a:solidFill>
                <a:latin typeface="Comic Sans MS"/>
                <a:ea typeface="Comic Sans MS"/>
                <a:cs typeface="Comic Sans MS"/>
                <a:sym typeface="Comic Sans MS"/>
              </a:defRPr>
            </a:lvl1pPr>
          </a:lstStyle>
          <a:p>
            <a:r>
              <a:rPr dirty="0">
                <a:latin typeface="Calibri" panose="020F0502020204030204" pitchFamily="34" charset="0"/>
              </a:rPr>
              <a:t>Congratulations</a:t>
            </a:r>
          </a:p>
        </p:txBody>
      </p:sp>
      <p:sp>
        <p:nvSpPr>
          <p:cNvPr id="121" name="You are now a Friend…"/>
          <p:cNvSpPr txBox="1">
            <a:spLocks noGrp="1"/>
          </p:cNvSpPr>
          <p:nvPr>
            <p:ph type="subTitle" sz="half" idx="1"/>
          </p:nvPr>
        </p:nvSpPr>
        <p:spPr>
          <a:xfrm>
            <a:off x="1270000" y="5041900"/>
            <a:ext cx="10464800" cy="2501152"/>
          </a:xfrm>
          <a:prstGeom prst="rect">
            <a:avLst/>
          </a:prstGeom>
        </p:spPr>
        <p:txBody>
          <a:bodyPr>
            <a:normAutofit/>
          </a:bodyPr>
          <a:lstStyle/>
          <a:p>
            <a:pPr defTabSz="356362">
              <a:defRPr sz="6710">
                <a:solidFill>
                  <a:srgbClr val="FFFFFF"/>
                </a:solidFill>
                <a:latin typeface="Comic Sans MS"/>
                <a:ea typeface="Comic Sans MS"/>
                <a:cs typeface="Comic Sans MS"/>
                <a:sym typeface="Comic Sans MS"/>
              </a:defRPr>
            </a:pPr>
            <a:r>
              <a:rPr dirty="0">
                <a:latin typeface="Calibri" panose="020F0502020204030204" pitchFamily="34" charset="0"/>
              </a:rPr>
              <a:t>You are now a</a:t>
            </a:r>
            <a:r>
              <a:rPr lang="en-GB" dirty="0">
                <a:latin typeface="Calibri" panose="020F0502020204030204" pitchFamily="34" charset="0"/>
              </a:rPr>
              <a:t> Young</a:t>
            </a:r>
            <a:r>
              <a:rPr dirty="0">
                <a:latin typeface="Calibri" panose="020F0502020204030204" pitchFamily="34" charset="0"/>
              </a:rPr>
              <a:t> Friend </a:t>
            </a:r>
          </a:p>
          <a:p>
            <a:pPr defTabSz="356362">
              <a:defRPr sz="6710">
                <a:solidFill>
                  <a:srgbClr val="FFFFFF"/>
                </a:solidFill>
                <a:latin typeface="Comic Sans MS"/>
                <a:ea typeface="Comic Sans MS"/>
                <a:cs typeface="Comic Sans MS"/>
                <a:sym typeface="Comic Sans MS"/>
              </a:defRPr>
            </a:pPr>
            <a:r>
              <a:rPr dirty="0">
                <a:latin typeface="Calibri" panose="020F0502020204030204" pitchFamily="34" charset="0"/>
              </a:rPr>
              <a:t>Against Scams.</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8"/>
                                        </p:tgtEl>
                                      </p:cBhvr>
                                    </p:cmd>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grpId="0" nodeType="clickEffect">
                                  <p:stCondLst>
                                    <p:cond delay="0"/>
                                  </p:stCondLst>
                                  <p:childTnLst>
                                    <p:anim calcmode="discrete" valueType="str">
                                      <p:cBhvr override="childStyle">
                                        <p:cTn id="10" dur="2000" fill="hold"/>
                                        <p:tgtEl>
                                          <p:spTgt spid="120"/>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15" showWhenStopped="0">
                <p:cTn id="11" repeatCount="indefinite" fill="hold" display="0">
                  <p:stCondLst>
                    <p:cond delay="indefinite"/>
                  </p:stCondLst>
                  <p:endCondLst>
                    <p:cond evt="onStopAudio" delay="0">
                      <p:tgtEl>
                        <p:sldTgt/>
                      </p:tgtEl>
                    </p:cond>
                  </p:endCondLst>
                </p:cTn>
                <p:tgtEl>
                  <p:spTgt spid="118"/>
                </p:tgtEl>
              </p:cMediaNode>
            </p:audio>
          </p:childTnLst>
        </p:cTn>
      </p:par>
    </p:tnLst>
    <p:bldLst>
      <p:bldP spid="1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23" name="Whats next?"/>
          <p:cNvSpPr txBox="1">
            <a:spLocks noGrp="1"/>
          </p:cNvSpPr>
          <p:nvPr>
            <p:ph type="title"/>
          </p:nvPr>
        </p:nvSpPr>
        <p:spPr>
          <a:prstGeom prst="rect">
            <a:avLst/>
          </a:prstGeom>
        </p:spPr>
        <p:txBody>
          <a:bodyPr>
            <a:normAutofit/>
          </a:bodyPr>
          <a:lstStyle>
            <a:lvl1pPr>
              <a:defRPr sz="12500" b="1">
                <a:solidFill>
                  <a:srgbClr val="FFFFFF"/>
                </a:solidFill>
                <a:latin typeface="Comic Sans MS"/>
                <a:ea typeface="Comic Sans MS"/>
                <a:cs typeface="Comic Sans MS"/>
                <a:sym typeface="Comic Sans MS"/>
              </a:defRPr>
            </a:lvl1pPr>
          </a:lstStyle>
          <a:p>
            <a:r>
              <a:rPr dirty="0">
                <a:latin typeface="Calibri" panose="020F0502020204030204" pitchFamily="34" charset="0"/>
              </a:rPr>
              <a:t>What</a:t>
            </a:r>
            <a:r>
              <a:rPr lang="en-GB" dirty="0">
                <a:latin typeface="Calibri" panose="020F0502020204030204" pitchFamily="34" charset="0"/>
              </a:rPr>
              <a:t>'</a:t>
            </a:r>
            <a:r>
              <a:rPr dirty="0">
                <a:latin typeface="Calibri" panose="020F0502020204030204" pitchFamily="34" charset="0"/>
              </a:rPr>
              <a:t>s next?</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25" name="Make a promise and turn your knowledge into action."/>
          <p:cNvSpPr txBox="1">
            <a:spLocks noGrp="1"/>
          </p:cNvSpPr>
          <p:nvPr>
            <p:ph type="title"/>
          </p:nvPr>
        </p:nvSpPr>
        <p:spPr>
          <a:xfrm>
            <a:off x="1270000" y="2095932"/>
            <a:ext cx="10464800" cy="5286483"/>
          </a:xfrm>
          <a:prstGeom prst="rect">
            <a:avLst/>
          </a:prstGeom>
        </p:spPr>
        <p:txBody>
          <a:bodyPr/>
          <a:lstStyle>
            <a:lvl1pPr defTabSz="455675">
              <a:defRPr sz="8580">
                <a:solidFill>
                  <a:srgbClr val="FFFFFF"/>
                </a:solidFill>
                <a:latin typeface="Comic Sans MS"/>
                <a:ea typeface="Comic Sans MS"/>
                <a:cs typeface="Comic Sans MS"/>
                <a:sym typeface="Comic Sans MS"/>
              </a:defRPr>
            </a:lvl1pPr>
          </a:lstStyle>
          <a:p>
            <a:r>
              <a:rPr dirty="0">
                <a:latin typeface="Calibri" panose="020F0502020204030204" pitchFamily="34" charset="0"/>
              </a:rPr>
              <a:t>Make a promise and turn your knowledge into action.</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27" name="Some example promises to get you thinking about what you can do."/>
          <p:cNvSpPr txBox="1">
            <a:spLocks noGrp="1"/>
          </p:cNvSpPr>
          <p:nvPr>
            <p:ph type="title"/>
          </p:nvPr>
        </p:nvSpPr>
        <p:spPr>
          <a:xfrm>
            <a:off x="1270000" y="1771952"/>
            <a:ext cx="10464800" cy="6078434"/>
          </a:xfrm>
          <a:prstGeom prst="rect">
            <a:avLst/>
          </a:prstGeom>
        </p:spPr>
        <p:txBody>
          <a:bodyPr/>
          <a:lstStyle>
            <a:lvl1pPr defTabSz="443991">
              <a:defRPr sz="8360">
                <a:solidFill>
                  <a:srgbClr val="FFFFFF"/>
                </a:solidFill>
                <a:latin typeface="Comic Sans MS"/>
                <a:ea typeface="Comic Sans MS"/>
                <a:cs typeface="Comic Sans MS"/>
                <a:sym typeface="Comic Sans MS"/>
              </a:defRPr>
            </a:lvl1pPr>
          </a:lstStyle>
          <a:p>
            <a:r>
              <a:rPr dirty="0">
                <a:latin typeface="Calibri" panose="020F0502020204030204" pitchFamily="34" charset="0"/>
              </a:rPr>
              <a:t>Some example promises to get you thinking about what you can do.</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What do you…"/>
          <p:cNvSpPr txBox="1">
            <a:spLocks noGrp="1"/>
          </p:cNvSpPr>
          <p:nvPr>
            <p:ph type="title"/>
          </p:nvPr>
        </p:nvSpPr>
        <p:spPr>
          <a:xfrm>
            <a:off x="453728" y="2428528"/>
            <a:ext cx="12192000" cy="4396851"/>
          </a:xfrm>
          <a:prstGeom prst="rect">
            <a:avLst/>
          </a:prstGeom>
        </p:spPr>
        <p:txBody>
          <a:bodyPr>
            <a:noAutofit/>
          </a:bodyPr>
          <a:lstStyle/>
          <a:p>
            <a:pPr defTabSz="560658">
              <a:defRPr sz="16800">
                <a:solidFill>
                  <a:srgbClr val="006680"/>
                </a:solidFill>
              </a:defRPr>
            </a:pPr>
            <a:r>
              <a:rPr lang="en-GB" sz="14000" b="1" dirty="0" smtClean="0">
                <a:effectLst>
                  <a:outerShdw blurRad="38100" dist="38100" dir="2700000" algn="tl">
                    <a:srgbClr val="000000">
                      <a:alpha val="43137"/>
                    </a:srgbClr>
                  </a:outerShdw>
                </a:effectLst>
                <a:latin typeface="+mn-lt"/>
                <a:cs typeface="Arial" panose="020B0604020202020204" pitchFamily="34" charset="0"/>
              </a:rPr>
              <a:t>Let’s </a:t>
            </a:r>
            <a:r>
              <a:rPr lang="en-GB" sz="14000" b="1" dirty="0">
                <a:effectLst>
                  <a:outerShdw blurRad="38100" dist="38100" dir="2700000" algn="tl">
                    <a:srgbClr val="000000">
                      <a:alpha val="43137"/>
                    </a:srgbClr>
                  </a:outerShdw>
                </a:effectLst>
                <a:latin typeface="+mn-lt"/>
                <a:cs typeface="Arial" panose="020B0604020202020204" pitchFamily="34" charset="0"/>
              </a:rPr>
              <a:t>talk. What is a scam?</a:t>
            </a: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29" name="1. Tell five people about scams and the Friends Against Scams idea."/>
          <p:cNvSpPr txBox="1">
            <a:spLocks noGrp="1"/>
          </p:cNvSpPr>
          <p:nvPr>
            <p:ph type="title"/>
          </p:nvPr>
        </p:nvSpPr>
        <p:spPr>
          <a:xfrm>
            <a:off x="1269999" y="1509888"/>
            <a:ext cx="10464802" cy="6583209"/>
          </a:xfrm>
          <a:prstGeom prst="rect">
            <a:avLst/>
          </a:prstGeom>
        </p:spPr>
        <p:txBody>
          <a:bodyPr/>
          <a:lstStyle/>
          <a:p>
            <a:pPr defTabSz="467359">
              <a:defRPr sz="6400"/>
            </a:pPr>
            <a:r>
              <a:rPr sz="8800" dirty="0">
                <a:solidFill>
                  <a:srgbClr val="FFFFFF"/>
                </a:solidFill>
                <a:latin typeface="Calibri" panose="020F0502020204030204" pitchFamily="34" charset="0"/>
                <a:ea typeface="Comic Sans MS"/>
                <a:cs typeface="Comic Sans MS"/>
                <a:sym typeface="Comic Sans MS"/>
              </a:rPr>
              <a:t>1. Tell </a:t>
            </a:r>
            <a:r>
              <a:rPr lang="en-GB" sz="8800" dirty="0">
                <a:solidFill>
                  <a:srgbClr val="FFFFFF"/>
                </a:solidFill>
                <a:latin typeface="Calibri" panose="020F0502020204030204" pitchFamily="34" charset="0"/>
                <a:ea typeface="Comic Sans MS"/>
                <a:cs typeface="Comic Sans MS"/>
                <a:sym typeface="Comic Sans MS"/>
              </a:rPr>
              <a:t>five</a:t>
            </a:r>
            <a:r>
              <a:rPr sz="8800" dirty="0">
                <a:solidFill>
                  <a:srgbClr val="FFFFFF"/>
                </a:solidFill>
                <a:latin typeface="Calibri" panose="020F0502020204030204" pitchFamily="34" charset="0"/>
                <a:ea typeface="Comic Sans MS"/>
                <a:cs typeface="Comic Sans MS"/>
                <a:sym typeface="Comic Sans MS"/>
              </a:rPr>
              <a:t> people about scams and the Friends Against Scams idea.</a:t>
            </a:r>
            <a:r>
              <a:rPr dirty="0">
                <a:latin typeface="Calibri" panose="020F050202020403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31" name="2. Encourage someone you know to visit the Friends Against Scams website."/>
          <p:cNvSpPr txBox="1">
            <a:spLocks noGrp="1"/>
          </p:cNvSpPr>
          <p:nvPr>
            <p:ph type="title"/>
          </p:nvPr>
        </p:nvSpPr>
        <p:spPr>
          <a:xfrm>
            <a:off x="1270000" y="1629689"/>
            <a:ext cx="10464800" cy="6494222"/>
          </a:xfrm>
          <a:prstGeom prst="rect">
            <a:avLst/>
          </a:prstGeom>
        </p:spPr>
        <p:txBody>
          <a:bodyPr/>
          <a:lstStyle>
            <a:lvl1pPr defTabSz="420624">
              <a:defRPr sz="7920">
                <a:solidFill>
                  <a:srgbClr val="FFFFFF"/>
                </a:solidFill>
                <a:latin typeface="Comic Sans MS"/>
                <a:ea typeface="Comic Sans MS"/>
                <a:cs typeface="Comic Sans MS"/>
                <a:sym typeface="Comic Sans MS"/>
              </a:defRPr>
            </a:lvl1pPr>
          </a:lstStyle>
          <a:p>
            <a:r>
              <a:rPr dirty="0">
                <a:latin typeface="Calibri" panose="020F0502020204030204" pitchFamily="34" charset="0"/>
              </a:rPr>
              <a:t>2. Encourage someone you know to visit the Friends Against Scams website.</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33" name="3. Look out for people in your families and communities who are at risk of being a scam victim."/>
          <p:cNvSpPr txBox="1">
            <a:spLocks noGrp="1"/>
          </p:cNvSpPr>
          <p:nvPr>
            <p:ph type="title"/>
          </p:nvPr>
        </p:nvSpPr>
        <p:spPr>
          <a:xfrm>
            <a:off x="1270000" y="1173698"/>
            <a:ext cx="10464800" cy="7406204"/>
          </a:xfrm>
          <a:prstGeom prst="rect">
            <a:avLst/>
          </a:prstGeom>
        </p:spPr>
        <p:txBody>
          <a:bodyPr/>
          <a:lstStyle>
            <a:lvl1pPr defTabSz="420624">
              <a:defRPr sz="7920">
                <a:solidFill>
                  <a:srgbClr val="FFFFFF"/>
                </a:solidFill>
                <a:latin typeface="Comic Sans MS"/>
                <a:ea typeface="Comic Sans MS"/>
                <a:cs typeface="Comic Sans MS"/>
                <a:sym typeface="Comic Sans MS"/>
              </a:defRPr>
            </a:lvl1pPr>
          </a:lstStyle>
          <a:p>
            <a:r>
              <a:rPr dirty="0">
                <a:latin typeface="Calibri" panose="020F0502020204030204" pitchFamily="34" charset="0"/>
              </a:rPr>
              <a:t>3. Look out for</a:t>
            </a:r>
            <a:r>
              <a:rPr lang="en-GB" dirty="0">
                <a:latin typeface="Calibri" panose="020F0502020204030204" pitchFamily="34" charset="0"/>
              </a:rPr>
              <a:t> other people. Talk to your friends, your family, your neighbours about scams!</a:t>
            </a:r>
            <a:endParaRPr dirty="0">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35" name="4. Could you write to your local MP asking them to promote scams awareness?"/>
          <p:cNvSpPr txBox="1">
            <a:spLocks noGrp="1"/>
          </p:cNvSpPr>
          <p:nvPr>
            <p:ph type="title"/>
          </p:nvPr>
        </p:nvSpPr>
        <p:spPr>
          <a:xfrm>
            <a:off x="1270000" y="1128024"/>
            <a:ext cx="10464800" cy="7497552"/>
          </a:xfrm>
          <a:prstGeom prst="rect">
            <a:avLst/>
          </a:prstGeom>
        </p:spPr>
        <p:txBody>
          <a:bodyPr/>
          <a:lstStyle>
            <a:lvl1pPr defTabSz="449833">
              <a:defRPr sz="8470">
                <a:solidFill>
                  <a:srgbClr val="FFFFFF"/>
                </a:solidFill>
                <a:latin typeface="Comic Sans MS"/>
                <a:ea typeface="Comic Sans MS"/>
                <a:cs typeface="Comic Sans MS"/>
                <a:sym typeface="Comic Sans MS"/>
              </a:defRPr>
            </a:lvl1pPr>
          </a:lstStyle>
          <a:p>
            <a:r>
              <a:rPr dirty="0">
                <a:latin typeface="Calibri" panose="020F0502020204030204" pitchFamily="34" charset="0"/>
              </a:rPr>
              <a:t>4. Could you write to your local M</a:t>
            </a:r>
            <a:r>
              <a:rPr lang="en-GB" dirty="0">
                <a:latin typeface="Calibri" panose="020F0502020204030204" pitchFamily="34" charset="0"/>
              </a:rPr>
              <a:t>ember of Parliament</a:t>
            </a:r>
            <a:r>
              <a:rPr dirty="0">
                <a:latin typeface="Calibri" panose="020F0502020204030204" pitchFamily="34" charset="0"/>
              </a:rPr>
              <a:t> asking them to promote scams awareness?</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sp>
        <p:nvSpPr>
          <p:cNvPr id="137" name="How can you spread the word?"/>
          <p:cNvSpPr txBox="1">
            <a:spLocks noGrp="1"/>
          </p:cNvSpPr>
          <p:nvPr>
            <p:ph type="title"/>
          </p:nvPr>
        </p:nvSpPr>
        <p:spPr>
          <a:xfrm>
            <a:off x="1270000" y="2143967"/>
            <a:ext cx="10464800" cy="4916600"/>
          </a:xfrm>
          <a:prstGeom prst="rect">
            <a:avLst/>
          </a:prstGeom>
        </p:spPr>
        <p:txBody>
          <a:bodyPr/>
          <a:lstStyle>
            <a:lvl1pPr defTabSz="531622">
              <a:defRPr sz="10010">
                <a:solidFill>
                  <a:srgbClr val="FFFFFF"/>
                </a:solidFill>
                <a:latin typeface="Comic Sans MS"/>
                <a:ea typeface="Comic Sans MS"/>
                <a:cs typeface="Comic Sans MS"/>
                <a:sym typeface="Comic Sans MS"/>
              </a:defRPr>
            </a:lvl1pPr>
          </a:lstStyle>
          <a:p>
            <a:r>
              <a:rPr dirty="0">
                <a:latin typeface="Calibri" panose="020F0502020204030204" pitchFamily="34" charset="0"/>
              </a:rPr>
              <a:t>How </a:t>
            </a:r>
            <a:r>
              <a:rPr lang="en-GB" dirty="0">
                <a:latin typeface="Calibri" panose="020F0502020204030204" pitchFamily="34" charset="0"/>
              </a:rPr>
              <a:t>will YOU </a:t>
            </a:r>
            <a:r>
              <a:rPr dirty="0">
                <a:latin typeface="Calibri" panose="020F0502020204030204" pitchFamily="34" charset="0"/>
              </a:rPr>
              <a:t>spread the word?</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pic>
        <p:nvPicPr>
          <p:cNvPr id="139" name="end slides fas.013.jpg" descr="end slides fas.013.jpg"/>
          <p:cNvPicPr>
            <a:picLocks noGrp="1" noChangeAspect="1"/>
          </p:cNvPicPr>
          <p:nvPr>
            <p:ph type="pic" idx="13"/>
          </p:nvPr>
        </p:nvPicPr>
        <p:blipFill>
          <a:blip r:embed="rId2"/>
          <a:srcRect/>
          <a:stretch>
            <a:fillRect/>
          </a:stretch>
        </p:blipFill>
        <p:spPr>
          <a:xfrm>
            <a:off x="7142012" y="5092700"/>
            <a:ext cx="4486576" cy="3771900"/>
          </a:xfrm>
          <a:prstGeom prst="rect">
            <a:avLst/>
          </a:prstGeom>
        </p:spPr>
      </p:pic>
      <p:pic>
        <p:nvPicPr>
          <p:cNvPr id="140" name="END SCAM.010.jpg" descr="END SCAM.010.jpg"/>
          <p:cNvPicPr>
            <a:picLocks noGrp="1" noChangeAspect="1"/>
          </p:cNvPicPr>
          <p:nvPr>
            <p:ph type="pic" idx="14"/>
          </p:nvPr>
        </p:nvPicPr>
        <p:blipFill>
          <a:blip r:embed="rId3"/>
          <a:srcRect t="8822" b="27876"/>
          <a:stretch>
            <a:fillRect/>
          </a:stretch>
        </p:blipFill>
        <p:spPr>
          <a:xfrm>
            <a:off x="7144130" y="888999"/>
            <a:ext cx="4482340" cy="3771901"/>
          </a:xfrm>
          <a:prstGeom prst="rect">
            <a:avLst/>
          </a:prstGeom>
        </p:spPr>
      </p:pic>
      <p:sp>
        <p:nvSpPr>
          <p:cNvPr id="141" name="Eve and Gillian have promised to tell everyone they meet how to spot a scam and help to support them."/>
          <p:cNvSpPr txBox="1"/>
          <p:nvPr/>
        </p:nvSpPr>
        <p:spPr>
          <a:xfrm>
            <a:off x="756319" y="2609512"/>
            <a:ext cx="5394158" cy="4534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4000" b="0">
                <a:solidFill>
                  <a:srgbClr val="FFFFFF"/>
                </a:solidFill>
                <a:latin typeface="Comic Sans MS"/>
                <a:ea typeface="Comic Sans MS"/>
                <a:cs typeface="Comic Sans MS"/>
                <a:sym typeface="Comic Sans MS"/>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Eve and Gillian have promised to tell everyone they meet how to spot a scam and help to support them.</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pic>
        <p:nvPicPr>
          <p:cNvPr id="143" name="end slides fas.013 2.jpg" descr="end slides fas.013 2.jpg"/>
          <p:cNvPicPr>
            <a:picLocks noGrp="1" noChangeAspect="1"/>
          </p:cNvPicPr>
          <p:nvPr>
            <p:ph type="pic" idx="13"/>
          </p:nvPr>
        </p:nvPicPr>
        <p:blipFill>
          <a:blip r:embed="rId2"/>
          <a:srcRect l="4568" r="4568"/>
          <a:stretch>
            <a:fillRect/>
          </a:stretch>
        </p:blipFill>
        <p:spPr>
          <a:xfrm>
            <a:off x="6718299" y="1704771"/>
            <a:ext cx="5334001" cy="6077358"/>
          </a:xfrm>
          <a:prstGeom prst="rect">
            <a:avLst/>
          </a:prstGeom>
        </p:spPr>
      </p:pic>
      <p:sp>
        <p:nvSpPr>
          <p:cNvPr id="144" name="Candice, has promised to become a ScamChampion to raise awareness with people of ALL ages."/>
          <p:cNvSpPr txBox="1">
            <a:spLocks noGrp="1"/>
          </p:cNvSpPr>
          <p:nvPr>
            <p:ph type="title"/>
          </p:nvPr>
        </p:nvSpPr>
        <p:spPr>
          <a:xfrm>
            <a:off x="952500" y="-1422458"/>
            <a:ext cx="5334001" cy="8102716"/>
          </a:xfrm>
          <a:prstGeom prst="rect">
            <a:avLst/>
          </a:prstGeom>
        </p:spPr>
        <p:txBody>
          <a:bodyPr>
            <a:normAutofit/>
          </a:bodyPr>
          <a:lstStyle>
            <a:lvl1pPr>
              <a:defRPr sz="4000">
                <a:solidFill>
                  <a:srgbClr val="FFFFFF"/>
                </a:solidFill>
                <a:latin typeface="Comic Sans MS"/>
                <a:ea typeface="Comic Sans MS"/>
                <a:cs typeface="Comic Sans MS"/>
                <a:sym typeface="Comic Sans MS"/>
              </a:defRPr>
            </a:lvl1pPr>
          </a:lstStyle>
          <a:p>
            <a:r>
              <a:rPr sz="4800" dirty="0">
                <a:latin typeface="Calibri" panose="020F0502020204030204" pitchFamily="34" charset="0"/>
              </a:rPr>
              <a:t>Candice has promised to become a </a:t>
            </a:r>
            <a:r>
              <a:rPr lang="en-GB" sz="4800" dirty="0" err="1">
                <a:latin typeface="Calibri" panose="020F0502020204030204" pitchFamily="34" charset="0"/>
              </a:rPr>
              <a:t>SCAMc</a:t>
            </a:r>
            <a:r>
              <a:rPr sz="4800" dirty="0" err="1">
                <a:latin typeface="Calibri" panose="020F0502020204030204" pitchFamily="34" charset="0"/>
              </a:rPr>
              <a:t>hampion</a:t>
            </a:r>
            <a:r>
              <a:rPr sz="4800" dirty="0">
                <a:latin typeface="Calibri" panose="020F0502020204030204" pitchFamily="34" charset="0"/>
              </a:rPr>
              <a:t> to raise awareness with people of ALL ages.</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pic>
        <p:nvPicPr>
          <p:cNvPr id="146" name="end slides fas.015 2.jpg" descr="end slides fas.015 2.jpg"/>
          <p:cNvPicPr>
            <a:picLocks noGrp="1" noChangeAspect="1"/>
          </p:cNvPicPr>
          <p:nvPr>
            <p:ph type="pic" idx="13"/>
          </p:nvPr>
        </p:nvPicPr>
        <p:blipFill>
          <a:blip r:embed="rId2"/>
          <a:srcRect t="3439" b="1868"/>
          <a:stretch>
            <a:fillRect/>
          </a:stretch>
        </p:blipFill>
        <p:spPr>
          <a:xfrm>
            <a:off x="281934" y="431567"/>
            <a:ext cx="5334001" cy="6834557"/>
          </a:xfrm>
          <a:prstGeom prst="rect">
            <a:avLst/>
          </a:prstGeom>
        </p:spPr>
      </p:pic>
      <p:pic>
        <p:nvPicPr>
          <p:cNvPr id="147" name="end slides fas.015.jpg" descr="end slides fas.015.jpg"/>
          <p:cNvPicPr>
            <a:picLocks noGrp="1" noChangeAspect="1"/>
          </p:cNvPicPr>
          <p:nvPr>
            <p:ph type="pic" idx="14"/>
          </p:nvPr>
        </p:nvPicPr>
        <p:blipFill>
          <a:blip r:embed="rId3"/>
          <a:srcRect t="1479" b="4205"/>
          <a:stretch>
            <a:fillRect/>
          </a:stretch>
        </p:blipFill>
        <p:spPr>
          <a:xfrm>
            <a:off x="7268561" y="3910845"/>
            <a:ext cx="5334001" cy="5561886"/>
          </a:xfrm>
          <a:prstGeom prst="rect">
            <a:avLst/>
          </a:prstGeom>
        </p:spPr>
      </p:pic>
      <p:sp>
        <p:nvSpPr>
          <p:cNvPr id="148" name="Bethany and Caroline…"/>
          <p:cNvSpPr txBox="1"/>
          <p:nvPr/>
        </p:nvSpPr>
        <p:spPr>
          <a:xfrm>
            <a:off x="6238604" y="211657"/>
            <a:ext cx="6293390" cy="348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Bethany and Caroline</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 have promised to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speak to family and friends</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 about the risks including</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 “everyman and his dog.” </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pic>
        <p:nvPicPr>
          <p:cNvPr id="150" name="END SCAM.013.jpg" descr="END SCAM.013.jpg"/>
          <p:cNvPicPr>
            <a:picLocks noGrp="1" noChangeAspect="1"/>
          </p:cNvPicPr>
          <p:nvPr>
            <p:ph type="pic" idx="13"/>
          </p:nvPr>
        </p:nvPicPr>
        <p:blipFill>
          <a:blip r:embed="rId2"/>
          <a:srcRect l="55" t="19031" r="55" b="1524"/>
          <a:stretch>
            <a:fillRect/>
          </a:stretch>
        </p:blipFill>
        <p:spPr>
          <a:xfrm>
            <a:off x="6977999" y="4868862"/>
            <a:ext cx="5334001" cy="4232369"/>
          </a:xfrm>
          <a:prstGeom prst="rect">
            <a:avLst/>
          </a:prstGeom>
        </p:spPr>
      </p:pic>
      <p:pic>
        <p:nvPicPr>
          <p:cNvPr id="151" name="end slides fas.014.jpg" descr="end slides fas.014.jpg"/>
          <p:cNvPicPr>
            <a:picLocks noGrp="1" noChangeAspect="1"/>
          </p:cNvPicPr>
          <p:nvPr>
            <p:ph type="pic" idx="14"/>
          </p:nvPr>
        </p:nvPicPr>
        <p:blipFill>
          <a:blip r:embed="rId3"/>
          <a:srcRect l="5020" r="5020"/>
          <a:stretch>
            <a:fillRect/>
          </a:stretch>
        </p:blipFill>
        <p:spPr>
          <a:xfrm>
            <a:off x="6977999" y="895350"/>
            <a:ext cx="5334001" cy="3771900"/>
          </a:xfrm>
          <a:prstGeom prst="rect">
            <a:avLst/>
          </a:prstGeom>
        </p:spPr>
      </p:pic>
      <p:sp>
        <p:nvSpPr>
          <p:cNvPr id="152" name="Mel has promised to help…"/>
          <p:cNvSpPr txBox="1"/>
          <p:nvPr/>
        </p:nvSpPr>
        <p:spPr>
          <a:xfrm>
            <a:off x="306092" y="2055515"/>
            <a:ext cx="6626815" cy="56425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Mel has promised to help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spread the word through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schools and education.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She had a little help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from </a:t>
            </a:r>
            <a:r>
              <a:rPr kumimoji="0" lang="en-GB"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the</a:t>
            </a:r>
            <a:r>
              <a:rPr kumimoji="0" lang="en-GB" sz="4800" b="0" i="0" u="none" strike="noStrike" kern="0" cap="none" spc="0" normalizeH="0" noProof="0" dirty="0">
                <a:ln>
                  <a:noFill/>
                </a:ln>
                <a:solidFill>
                  <a:srgbClr val="FFFFFF"/>
                </a:solidFill>
                <a:effectLst/>
                <a:uLnTx/>
                <a:uFillTx/>
                <a:latin typeface="Calibri" panose="020F0502020204030204" pitchFamily="34" charset="0"/>
                <a:sym typeface="Comic Sans MS"/>
              </a:rPr>
              <a:t> </a:t>
            </a: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children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at </a:t>
            </a:r>
            <a:r>
              <a:rPr kumimoji="0" sz="4800" b="0" i="0" u="none" strike="noStrike" kern="0" cap="none" spc="0" normalizeH="0" baseline="0" noProof="0" dirty="0" err="1">
                <a:ln>
                  <a:noFill/>
                </a:ln>
                <a:solidFill>
                  <a:srgbClr val="FFFFFF"/>
                </a:solidFill>
                <a:effectLst/>
                <a:uLnTx/>
                <a:uFillTx/>
                <a:latin typeface="Calibri" panose="020F0502020204030204" pitchFamily="34" charset="0"/>
                <a:sym typeface="Comic Sans MS"/>
              </a:rPr>
              <a:t>Spilsby</a:t>
            </a: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 and </a:t>
            </a:r>
            <a:r>
              <a:rPr kumimoji="0" sz="4800" b="0" i="0" u="none" strike="noStrike" kern="0" cap="none" spc="0" normalizeH="0" baseline="0" noProof="0" dirty="0" err="1">
                <a:ln>
                  <a:noFill/>
                </a:ln>
                <a:solidFill>
                  <a:srgbClr val="FFFFFF"/>
                </a:solidFill>
                <a:effectLst/>
                <a:uLnTx/>
                <a:uFillTx/>
                <a:latin typeface="Calibri" panose="020F0502020204030204" pitchFamily="34" charset="0"/>
                <a:sym typeface="Comic Sans MS"/>
              </a:rPr>
              <a:t>Cranwell</a:t>
            </a: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800" b="0" i="0" u="none" strike="noStrike" kern="0" cap="none" spc="0" normalizeH="0" baseline="0" noProof="0" dirty="0">
                <a:ln>
                  <a:noFill/>
                </a:ln>
                <a:solidFill>
                  <a:srgbClr val="FFFFFF"/>
                </a:solidFill>
                <a:effectLst/>
                <a:uLnTx/>
                <a:uFillTx/>
                <a:latin typeface="Calibri" panose="020F0502020204030204" pitchFamily="34" charset="0"/>
                <a:sym typeface="Comic Sans MS"/>
              </a:rPr>
              <a:t>primary schools.</a:t>
            </a:r>
          </a:p>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2400" b="1" i="0" u="none" strike="noStrike" kern="0" cap="none" spc="0" normalizeH="0" baseline="0" noProof="0" dirty="0">
              <a:ln>
                <a:noFill/>
              </a:ln>
              <a:solidFill>
                <a:srgbClr val="000000"/>
              </a:solidFill>
              <a:effectLst/>
              <a:uLnTx/>
              <a:uFillTx/>
              <a:latin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6680"/>
        </a:solidFill>
        <a:effectLst/>
      </p:bgPr>
    </p:bg>
    <p:spTree>
      <p:nvGrpSpPr>
        <p:cNvPr id="1" name=""/>
        <p:cNvGrpSpPr/>
        <p:nvPr/>
      </p:nvGrpSpPr>
      <p:grpSpPr>
        <a:xfrm>
          <a:off x="0" y="0"/>
          <a:ext cx="0" cy="0"/>
          <a:chOff x="0" y="0"/>
          <a:chExt cx="0" cy="0"/>
        </a:xfrm>
      </p:grpSpPr>
      <p:pic>
        <p:nvPicPr>
          <p:cNvPr id="154" name="end slides fas.019.jpg" descr="end slides fas.019.jpg"/>
          <p:cNvPicPr>
            <a:picLocks noGrp="1" noChangeAspect="1"/>
          </p:cNvPicPr>
          <p:nvPr>
            <p:ph type="pic" idx="14"/>
          </p:nvPr>
        </p:nvPicPr>
        <p:blipFill>
          <a:blip r:embed="rId2"/>
          <a:srcRect l="1867" r="1867"/>
          <a:stretch>
            <a:fillRect/>
          </a:stretch>
        </p:blipFill>
        <p:spPr>
          <a:xfrm>
            <a:off x="6718300" y="854656"/>
            <a:ext cx="5334001" cy="3510062"/>
          </a:xfrm>
          <a:prstGeom prst="rect">
            <a:avLst/>
          </a:prstGeom>
        </p:spPr>
      </p:pic>
      <p:pic>
        <p:nvPicPr>
          <p:cNvPr id="155" name="END SCAM.015.jpg" descr="END SCAM.015.jpg"/>
          <p:cNvPicPr>
            <a:picLocks noGrp="1" noChangeAspect="1"/>
          </p:cNvPicPr>
          <p:nvPr>
            <p:ph type="pic" idx="15"/>
          </p:nvPr>
        </p:nvPicPr>
        <p:blipFill>
          <a:blip r:embed="rId3"/>
          <a:srcRect t="2248" b="2248"/>
          <a:stretch>
            <a:fillRect/>
          </a:stretch>
        </p:blipFill>
        <p:spPr>
          <a:xfrm>
            <a:off x="645582" y="889000"/>
            <a:ext cx="5334001" cy="7975601"/>
          </a:xfrm>
          <a:prstGeom prst="rect">
            <a:avLst/>
          </a:prstGeom>
        </p:spPr>
      </p:pic>
      <p:sp>
        <p:nvSpPr>
          <p:cNvPr id="156" name="Deputy PCC Stuart Tweedale…"/>
          <p:cNvSpPr txBox="1"/>
          <p:nvPr/>
        </p:nvSpPr>
        <p:spPr>
          <a:xfrm>
            <a:off x="6239926" y="4563824"/>
            <a:ext cx="6668493" cy="4842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Deputy PCC Stuart </a:t>
            </a:r>
            <a:r>
              <a:rPr kumimoji="0" sz="4400" b="0" i="0" u="none" strike="noStrike" kern="0" cap="none" spc="0" normalizeH="0" baseline="0" noProof="0" dirty="0" err="1">
                <a:ln>
                  <a:noFill/>
                </a:ln>
                <a:solidFill>
                  <a:srgbClr val="FFFFFF"/>
                </a:solidFill>
                <a:effectLst/>
                <a:uLnTx/>
                <a:uFillTx/>
                <a:latin typeface="Calibri" panose="020F0502020204030204" pitchFamily="34" charset="0"/>
                <a:sym typeface="Comic Sans MS"/>
              </a:rPr>
              <a:t>Tweedale</a:t>
            </a:r>
            <a:endPar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endParaRP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 has promised to become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our first </a:t>
            </a:r>
            <a:r>
              <a:rPr kumimoji="0" sz="4400" b="0" i="0" u="none" strike="noStrike" kern="0" cap="none" spc="0" normalizeH="0" baseline="0" noProof="0" dirty="0" err="1">
                <a:ln>
                  <a:noFill/>
                </a:ln>
                <a:solidFill>
                  <a:srgbClr val="FFFFFF"/>
                </a:solidFill>
                <a:effectLst/>
                <a:uLnTx/>
                <a:uFillTx/>
                <a:latin typeface="Calibri" panose="020F0502020204030204" pitchFamily="34" charset="0"/>
                <a:sym typeface="Comic Sans MS"/>
              </a:rPr>
              <a:t>Scambassador</a:t>
            </a: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and help highlight the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issues. His dogs are also</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 helping him </a:t>
            </a:r>
          </a:p>
          <a:p>
            <a:pPr marL="0" marR="0" lvl="0" indent="0" algn="ctr" defTabSz="584200" rtl="0" eaLnBrk="1" fontAlgn="auto" latinLnBrk="0" hangingPunct="0">
              <a:lnSpc>
                <a:spcPct val="100000"/>
              </a:lnSpc>
              <a:spcBef>
                <a:spcPts val="0"/>
              </a:spcBef>
              <a:spcAft>
                <a:spcPts val="0"/>
              </a:spcAft>
              <a:buClrTx/>
              <a:buSzTx/>
              <a:buFontTx/>
              <a:buNone/>
              <a:tabLst/>
              <a:defRPr sz="4000" b="0">
                <a:solidFill>
                  <a:srgbClr val="FFFFFF"/>
                </a:solidFill>
                <a:latin typeface="Comic Sans MS"/>
                <a:ea typeface="Comic Sans MS"/>
                <a:cs typeface="Comic Sans MS"/>
                <a:sym typeface="Comic Sans MS"/>
              </a:defRPr>
            </a:pPr>
            <a:r>
              <a:rPr kumimoji="0" sz="4400" b="0" i="0" u="none" strike="noStrike" kern="0" cap="none" spc="0" normalizeH="0" baseline="0" noProof="0" dirty="0">
                <a:ln>
                  <a:noFill/>
                </a:ln>
                <a:solidFill>
                  <a:srgbClr val="FFFFFF"/>
                </a:solidFill>
                <a:effectLst/>
                <a:uLnTx/>
                <a:uFillTx/>
                <a:latin typeface="Calibri" panose="020F0502020204030204" pitchFamily="34" charset="0"/>
                <a:sym typeface="Comic Sans MS"/>
              </a:rPr>
              <a:t>to spread the word.</a:t>
            </a: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p:cNvSpPr/>
          <p:nvPr/>
        </p:nvSpPr>
        <p:spPr>
          <a:xfrm>
            <a:off x="527577" y="2066879"/>
            <a:ext cx="11951488" cy="7501940"/>
          </a:xfrm>
          <a:prstGeom prst="roundRect">
            <a:avLst>
              <a:gd name="adj" fmla="val 2550"/>
            </a:avLst>
          </a:prstGeom>
          <a:solidFill>
            <a:srgbClr val="495F6F"/>
          </a:solidFill>
          <a:ln w="12700">
            <a:miter lim="400000"/>
          </a:ln>
        </p:spPr>
        <p:txBody>
          <a:bodyPr lIns="54167" tIns="54167" rIns="54167" bIns="54167"/>
          <a:lstStyle/>
          <a:p>
            <a:pPr>
              <a:defRPr sz="1600" spc="-66">
                <a:solidFill>
                  <a:srgbClr val="FFFFFF"/>
                </a:solidFill>
                <a:uFill>
                  <a:solidFill>
                    <a:srgbClr val="FFFFFF"/>
                  </a:solidFill>
                </a:uFill>
              </a:defRPr>
            </a:pPr>
            <a:endParaRPr>
              <a:latin typeface="+mn-lt"/>
            </a:endParaRPr>
          </a:p>
        </p:txBody>
      </p:sp>
      <p:sp>
        <p:nvSpPr>
          <p:cNvPr id="37" name="Scams check…"/>
          <p:cNvSpPr txBox="1"/>
          <p:nvPr/>
        </p:nvSpPr>
        <p:spPr>
          <a:xfrm>
            <a:off x="502878" y="297427"/>
            <a:ext cx="4114514" cy="867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4800" b="1" spc="0">
                <a:solidFill>
                  <a:srgbClr val="232323"/>
                </a:solidFill>
                <a:uFill>
                  <a:solidFill>
                    <a:srgbClr val="232323"/>
                  </a:solidFill>
                </a:uFill>
              </a:defRPr>
            </a:lvl1pPr>
          </a:lstStyle>
          <a:p>
            <a:r>
              <a:rPr sz="5400" dirty="0">
                <a:solidFill>
                  <a:schemeClr val="tx1"/>
                </a:solidFill>
                <a:effectLst>
                  <a:outerShdw blurRad="38100" dist="38100" dir="2700000" algn="tl">
                    <a:srgbClr val="000000">
                      <a:alpha val="43137"/>
                    </a:srgbClr>
                  </a:outerShdw>
                </a:effectLst>
                <a:latin typeface="+mn-lt"/>
                <a:cs typeface="Arial" panose="020B0604020202020204" pitchFamily="34" charset="0"/>
              </a:rPr>
              <a:t>Scams check…</a:t>
            </a:r>
          </a:p>
        </p:txBody>
      </p:sp>
      <p:sp>
        <p:nvSpPr>
          <p:cNvPr id="38" name="Can you tell me the four types of scams?"/>
          <p:cNvSpPr txBox="1"/>
          <p:nvPr/>
        </p:nvSpPr>
        <p:spPr>
          <a:xfrm>
            <a:off x="1585692" y="2066879"/>
            <a:ext cx="9252375" cy="1340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z="2200" b="1" spc="0">
                <a:solidFill>
                  <a:srgbClr val="FFFFFF"/>
                </a:solidFill>
                <a:uFill>
                  <a:solidFill>
                    <a:srgbClr val="FFFFFF"/>
                  </a:solidFill>
                </a:uFill>
              </a:defRPr>
            </a:lvl1pPr>
          </a:lstStyle>
          <a:p>
            <a:r>
              <a:rPr sz="4000" dirty="0">
                <a:latin typeface="+mn-lt"/>
              </a:rPr>
              <a:t>Can you tell me about the different ways that people might get scammed?</a:t>
            </a:r>
          </a:p>
        </p:txBody>
      </p:sp>
      <p:sp>
        <p:nvSpPr>
          <p:cNvPr id="39" name="1."/>
          <p:cNvSpPr txBox="1"/>
          <p:nvPr/>
        </p:nvSpPr>
        <p:spPr>
          <a:xfrm>
            <a:off x="904968" y="2363014"/>
            <a:ext cx="514170" cy="775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4800" b="1" spc="0">
                <a:solidFill>
                  <a:srgbClr val="FFFFFF"/>
                </a:solidFill>
                <a:uFill>
                  <a:solidFill>
                    <a:srgbClr val="FFFFFF"/>
                  </a:solidFill>
                </a:uFill>
              </a:defRPr>
            </a:lvl1pPr>
          </a:lstStyle>
          <a:p>
            <a:r>
              <a:rPr dirty="0">
                <a:latin typeface="+mn-lt"/>
              </a:rPr>
              <a:t>1.</a:t>
            </a:r>
          </a:p>
        </p:txBody>
      </p:sp>
      <p:sp>
        <p:nvSpPr>
          <p:cNvPr id="40" name="Line"/>
          <p:cNvSpPr/>
          <p:nvPr/>
        </p:nvSpPr>
        <p:spPr>
          <a:xfrm flipV="1">
            <a:off x="3250922" y="3667654"/>
            <a:ext cx="1" cy="4780959"/>
          </a:xfrm>
          <a:prstGeom prst="line">
            <a:avLst/>
          </a:prstGeom>
          <a:ln w="25400">
            <a:solidFill>
              <a:srgbClr val="AAAAAA"/>
            </a:solidFill>
          </a:ln>
        </p:spPr>
        <p:txBody>
          <a:bodyPr lIns="45702" tIns="45702" rIns="45702" bIns="45702"/>
          <a:lstStyle/>
          <a:p>
            <a:endParaRPr>
              <a:latin typeface="+mn-lt"/>
            </a:endParaRPr>
          </a:p>
        </p:txBody>
      </p:sp>
      <p:sp>
        <p:nvSpPr>
          <p:cNvPr id="41" name="Line"/>
          <p:cNvSpPr/>
          <p:nvPr/>
        </p:nvSpPr>
        <p:spPr>
          <a:xfrm flipV="1">
            <a:off x="5635743" y="3630513"/>
            <a:ext cx="1" cy="4855255"/>
          </a:xfrm>
          <a:prstGeom prst="line">
            <a:avLst/>
          </a:prstGeom>
          <a:ln w="25400">
            <a:solidFill>
              <a:srgbClr val="AAAAAA"/>
            </a:solidFill>
          </a:ln>
        </p:spPr>
        <p:txBody>
          <a:bodyPr lIns="45702" tIns="45702" rIns="45702" bIns="45702"/>
          <a:lstStyle/>
          <a:p>
            <a:endParaRPr>
              <a:latin typeface="+mn-lt"/>
            </a:endParaRPr>
          </a:p>
        </p:txBody>
      </p:sp>
      <p:sp>
        <p:nvSpPr>
          <p:cNvPr id="42" name="Line"/>
          <p:cNvSpPr/>
          <p:nvPr/>
        </p:nvSpPr>
        <p:spPr>
          <a:xfrm flipV="1">
            <a:off x="8020568" y="3594381"/>
            <a:ext cx="3" cy="4927504"/>
          </a:xfrm>
          <a:prstGeom prst="line">
            <a:avLst/>
          </a:prstGeom>
          <a:ln w="25400">
            <a:solidFill>
              <a:srgbClr val="AAAAAA"/>
            </a:solidFill>
          </a:ln>
        </p:spPr>
        <p:txBody>
          <a:bodyPr lIns="45702" tIns="45702" rIns="45702" bIns="45702"/>
          <a:lstStyle/>
          <a:p>
            <a:endParaRPr>
              <a:latin typeface="+mn-lt"/>
            </a:endParaRPr>
          </a:p>
        </p:txBody>
      </p:sp>
      <p:grpSp>
        <p:nvGrpSpPr>
          <p:cNvPr id="45" name="Group"/>
          <p:cNvGrpSpPr/>
          <p:nvPr/>
        </p:nvGrpSpPr>
        <p:grpSpPr>
          <a:xfrm>
            <a:off x="1445480" y="3690379"/>
            <a:ext cx="1174050" cy="1153653"/>
            <a:chOff x="0" y="-1"/>
            <a:chExt cx="1174048" cy="1153651"/>
          </a:xfrm>
        </p:grpSpPr>
        <p:sp>
          <p:nvSpPr>
            <p:cNvPr id="43" name="Oval"/>
            <p:cNvSpPr/>
            <p:nvPr/>
          </p:nvSpPr>
          <p:spPr>
            <a:xfrm>
              <a:off x="0" y="-1"/>
              <a:ext cx="1174048" cy="1153651"/>
            </a:xfrm>
            <a:prstGeom prst="ellipse">
              <a:avLst/>
            </a:prstGeom>
            <a:solidFill>
              <a:srgbClr val="FFB800"/>
            </a:solidFill>
            <a:ln w="12700" cap="flat">
              <a:noFill/>
              <a:miter lim="400000"/>
            </a:ln>
            <a:effectLst/>
          </p:spPr>
          <p:txBody>
            <a:bodyPr wrap="square" lIns="54185" tIns="54185" rIns="54185" bIns="54185" numCol="1" anchor="ctr">
              <a:noAutofit/>
            </a:bodyPr>
            <a:lstStyle/>
            <a:p>
              <a:pPr algn="ctr"/>
              <a:endParaRPr>
                <a:latin typeface="+mn-lt"/>
              </a:endParaRPr>
            </a:p>
          </p:txBody>
        </p:sp>
        <p:sp>
          <p:nvSpPr>
            <p:cNvPr id="44" name="Circle"/>
            <p:cNvSpPr/>
            <p:nvPr/>
          </p:nvSpPr>
          <p:spPr>
            <a:xfrm>
              <a:off x="109519" y="99320"/>
              <a:ext cx="955009" cy="955009"/>
            </a:xfrm>
            <a:prstGeom prst="ellipse">
              <a:avLst/>
            </a:prstGeom>
            <a:solidFill>
              <a:srgbClr val="24221E"/>
            </a:solidFill>
            <a:ln w="12700" cap="flat">
              <a:noFill/>
              <a:miter lim="400000"/>
            </a:ln>
            <a:effectLst/>
          </p:spPr>
          <p:txBody>
            <a:bodyPr wrap="square" lIns="54185" tIns="54185" rIns="54185" bIns="54185" numCol="1" anchor="ctr">
              <a:noAutofit/>
            </a:bodyPr>
            <a:lstStyle/>
            <a:p>
              <a:pPr algn="ctr"/>
              <a:endParaRPr dirty="0">
                <a:latin typeface="+mn-lt"/>
              </a:endParaRPr>
            </a:p>
          </p:txBody>
        </p:sp>
      </p:grpSp>
      <p:grpSp>
        <p:nvGrpSpPr>
          <p:cNvPr id="48" name="Group"/>
          <p:cNvGrpSpPr/>
          <p:nvPr/>
        </p:nvGrpSpPr>
        <p:grpSpPr>
          <a:xfrm>
            <a:off x="3711922" y="3718853"/>
            <a:ext cx="1174049" cy="1153648"/>
            <a:chOff x="0" y="0"/>
            <a:chExt cx="1174047" cy="1153647"/>
          </a:xfrm>
        </p:grpSpPr>
        <p:sp>
          <p:nvSpPr>
            <p:cNvPr id="46" name="Oval"/>
            <p:cNvSpPr/>
            <p:nvPr/>
          </p:nvSpPr>
          <p:spPr>
            <a:xfrm>
              <a:off x="0" y="0"/>
              <a:ext cx="1174048" cy="1153649"/>
            </a:xfrm>
            <a:prstGeom prst="ellipse">
              <a:avLst/>
            </a:prstGeom>
            <a:solidFill>
              <a:srgbClr val="FFB800"/>
            </a:solidFill>
            <a:ln w="12700" cap="flat">
              <a:noFill/>
              <a:miter lim="400000"/>
            </a:ln>
            <a:effectLst/>
          </p:spPr>
          <p:txBody>
            <a:bodyPr wrap="square" lIns="54185" tIns="54185" rIns="54185" bIns="54185" numCol="1" anchor="ctr">
              <a:noAutofit/>
            </a:bodyPr>
            <a:lstStyle/>
            <a:p>
              <a:pPr algn="ctr"/>
              <a:endParaRPr>
                <a:latin typeface="+mn-lt"/>
              </a:endParaRPr>
            </a:p>
          </p:txBody>
        </p:sp>
        <p:sp>
          <p:nvSpPr>
            <p:cNvPr id="47" name="Circle"/>
            <p:cNvSpPr/>
            <p:nvPr/>
          </p:nvSpPr>
          <p:spPr>
            <a:xfrm>
              <a:off x="115280" y="100892"/>
              <a:ext cx="955009" cy="955009"/>
            </a:xfrm>
            <a:prstGeom prst="ellipse">
              <a:avLst/>
            </a:prstGeom>
            <a:solidFill>
              <a:srgbClr val="24221E"/>
            </a:solidFill>
            <a:ln w="12700" cap="flat">
              <a:noFill/>
              <a:miter lim="400000"/>
            </a:ln>
            <a:effectLst/>
          </p:spPr>
          <p:txBody>
            <a:bodyPr wrap="square" lIns="54185" tIns="54185" rIns="54185" bIns="54185" numCol="1" anchor="ctr">
              <a:noAutofit/>
            </a:bodyPr>
            <a:lstStyle/>
            <a:p>
              <a:pPr algn="ctr"/>
              <a:endParaRPr>
                <a:latin typeface="+mn-lt"/>
              </a:endParaRPr>
            </a:p>
          </p:txBody>
        </p:sp>
      </p:grpSp>
      <p:grpSp>
        <p:nvGrpSpPr>
          <p:cNvPr id="51" name="Group"/>
          <p:cNvGrpSpPr/>
          <p:nvPr/>
        </p:nvGrpSpPr>
        <p:grpSpPr>
          <a:xfrm>
            <a:off x="6164855" y="3687409"/>
            <a:ext cx="1174046" cy="1153648"/>
            <a:chOff x="0" y="0"/>
            <a:chExt cx="1174045" cy="1153647"/>
          </a:xfrm>
        </p:grpSpPr>
        <p:sp>
          <p:nvSpPr>
            <p:cNvPr id="49" name="Oval"/>
            <p:cNvSpPr/>
            <p:nvPr/>
          </p:nvSpPr>
          <p:spPr>
            <a:xfrm>
              <a:off x="0" y="0"/>
              <a:ext cx="1174047" cy="1153649"/>
            </a:xfrm>
            <a:prstGeom prst="ellipse">
              <a:avLst/>
            </a:prstGeom>
            <a:solidFill>
              <a:srgbClr val="FFB800"/>
            </a:solidFill>
            <a:ln w="12700" cap="flat">
              <a:noFill/>
              <a:miter lim="400000"/>
            </a:ln>
            <a:effectLst/>
          </p:spPr>
          <p:txBody>
            <a:bodyPr wrap="square" lIns="54185" tIns="54185" rIns="54185" bIns="54185" numCol="1" anchor="ctr">
              <a:noAutofit/>
            </a:bodyPr>
            <a:lstStyle/>
            <a:p>
              <a:pPr algn="ctr"/>
              <a:endParaRPr>
                <a:latin typeface="+mn-lt"/>
              </a:endParaRPr>
            </a:p>
          </p:txBody>
        </p:sp>
        <p:sp>
          <p:nvSpPr>
            <p:cNvPr id="50" name="Circle"/>
            <p:cNvSpPr/>
            <p:nvPr/>
          </p:nvSpPr>
          <p:spPr>
            <a:xfrm>
              <a:off x="114600" y="105050"/>
              <a:ext cx="955009" cy="955009"/>
            </a:xfrm>
            <a:prstGeom prst="ellipse">
              <a:avLst/>
            </a:prstGeom>
            <a:solidFill>
              <a:srgbClr val="000000"/>
            </a:solidFill>
            <a:ln w="12700" cap="flat">
              <a:noFill/>
              <a:miter lim="400000"/>
            </a:ln>
            <a:effectLst/>
          </p:spPr>
          <p:txBody>
            <a:bodyPr wrap="square" lIns="54185" tIns="54185" rIns="54185" bIns="54185" numCol="1" anchor="ctr">
              <a:noAutofit/>
            </a:bodyPr>
            <a:lstStyle/>
            <a:p>
              <a:endParaRPr dirty="0">
                <a:latin typeface="+mn-lt"/>
              </a:endParaRPr>
            </a:p>
          </p:txBody>
        </p:sp>
      </p:grpSp>
      <p:grpSp>
        <p:nvGrpSpPr>
          <p:cNvPr id="54" name="Group"/>
          <p:cNvGrpSpPr/>
          <p:nvPr/>
        </p:nvGrpSpPr>
        <p:grpSpPr>
          <a:xfrm>
            <a:off x="8560100" y="3719828"/>
            <a:ext cx="1174047" cy="1153648"/>
            <a:chOff x="0" y="0"/>
            <a:chExt cx="1174045" cy="1153647"/>
          </a:xfrm>
        </p:grpSpPr>
        <p:sp>
          <p:nvSpPr>
            <p:cNvPr id="52" name="Oval"/>
            <p:cNvSpPr/>
            <p:nvPr/>
          </p:nvSpPr>
          <p:spPr>
            <a:xfrm>
              <a:off x="0" y="0"/>
              <a:ext cx="1174047" cy="1153649"/>
            </a:xfrm>
            <a:prstGeom prst="ellipse">
              <a:avLst/>
            </a:prstGeom>
            <a:solidFill>
              <a:srgbClr val="FFB800"/>
            </a:solidFill>
            <a:ln w="12700" cap="flat">
              <a:noFill/>
              <a:miter lim="400000"/>
            </a:ln>
            <a:effectLst/>
          </p:spPr>
          <p:txBody>
            <a:bodyPr wrap="square" lIns="54185" tIns="54185" rIns="54185" bIns="54185" numCol="1" anchor="ctr">
              <a:noAutofit/>
            </a:bodyPr>
            <a:lstStyle/>
            <a:p>
              <a:pPr algn="ctr"/>
              <a:endParaRPr>
                <a:latin typeface="+mn-lt"/>
              </a:endParaRPr>
            </a:p>
          </p:txBody>
        </p:sp>
        <p:sp>
          <p:nvSpPr>
            <p:cNvPr id="53" name="Circle"/>
            <p:cNvSpPr/>
            <p:nvPr/>
          </p:nvSpPr>
          <p:spPr>
            <a:xfrm>
              <a:off x="114737" y="104306"/>
              <a:ext cx="955009" cy="955009"/>
            </a:xfrm>
            <a:prstGeom prst="ellipse">
              <a:avLst/>
            </a:prstGeom>
            <a:solidFill>
              <a:srgbClr val="24221E"/>
            </a:solidFill>
            <a:ln w="12700" cap="flat">
              <a:noFill/>
              <a:miter lim="400000"/>
            </a:ln>
            <a:effectLst/>
          </p:spPr>
          <p:txBody>
            <a:bodyPr wrap="square" lIns="54185" tIns="54185" rIns="54185" bIns="54185" numCol="1" anchor="ctr">
              <a:noAutofit/>
            </a:bodyPr>
            <a:lstStyle/>
            <a:p>
              <a:pPr algn="ctr"/>
              <a:endParaRPr>
                <a:latin typeface="+mn-lt"/>
              </a:endParaRPr>
            </a:p>
          </p:txBody>
        </p:sp>
      </p:grpSp>
      <p:sp>
        <p:nvSpPr>
          <p:cNvPr id="55" name="Line"/>
          <p:cNvSpPr/>
          <p:nvPr/>
        </p:nvSpPr>
        <p:spPr>
          <a:xfrm flipV="1">
            <a:off x="818788" y="5167341"/>
            <a:ext cx="9216454" cy="1"/>
          </a:xfrm>
          <a:prstGeom prst="line">
            <a:avLst/>
          </a:prstGeom>
          <a:ln w="25400" cap="rnd">
            <a:solidFill>
              <a:srgbClr val="AAAAAA"/>
            </a:solidFill>
            <a:custDash>
              <a:ds d="100000" sp="200000"/>
            </a:custDash>
          </a:ln>
        </p:spPr>
        <p:txBody>
          <a:bodyPr lIns="45702" tIns="45702" rIns="45702" bIns="45702"/>
          <a:lstStyle/>
          <a:p>
            <a:endParaRPr>
              <a:latin typeface="+mn-lt"/>
            </a:endParaRPr>
          </a:p>
        </p:txBody>
      </p:sp>
      <p:sp>
        <p:nvSpPr>
          <p:cNvPr id="56" name="Telephone Scams"/>
          <p:cNvSpPr txBox="1"/>
          <p:nvPr/>
        </p:nvSpPr>
        <p:spPr>
          <a:xfrm>
            <a:off x="501992" y="5243865"/>
            <a:ext cx="2847251" cy="540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67" tIns="54167" rIns="54167" bIns="54167">
            <a:spAutoFit/>
          </a:bodyPr>
          <a:lstStyle>
            <a:lvl1pPr algn="ctr">
              <a:defRPr sz="2000" b="1" i="1" u="sng" spc="0">
                <a:solidFill>
                  <a:srgbClr val="FFFFFF"/>
                </a:solidFill>
                <a:uFill>
                  <a:solidFill>
                    <a:srgbClr val="FFFFFF"/>
                  </a:solidFill>
                </a:uFill>
              </a:defRPr>
            </a:lvl1pPr>
          </a:lstStyle>
          <a:p>
            <a:r>
              <a:rPr sz="2800" dirty="0">
                <a:latin typeface="+mn-lt"/>
              </a:rPr>
              <a:t>Telephone Scams</a:t>
            </a:r>
          </a:p>
        </p:txBody>
      </p:sp>
      <p:sp>
        <p:nvSpPr>
          <p:cNvPr id="57" name="Victims receive lots of  phone calls a day and make regular payments over the phone. They think that the people calling them are their friends as they are the only people they get to speak to."/>
          <p:cNvSpPr txBox="1"/>
          <p:nvPr/>
        </p:nvSpPr>
        <p:spPr>
          <a:xfrm>
            <a:off x="818788" y="5784144"/>
            <a:ext cx="2255423" cy="37297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61" tIns="18061" rIns="18061" bIns="18061">
            <a:spAutoFit/>
          </a:bodyPr>
          <a:lstStyle/>
          <a:p>
            <a:pPr algn="ctr">
              <a:defRPr sz="1600" b="1" spc="-66">
                <a:solidFill>
                  <a:srgbClr val="FFFFFF"/>
                </a:solidFill>
              </a:defRPr>
            </a:pPr>
            <a:r>
              <a:rPr sz="2000" dirty="0">
                <a:latin typeface="+mn-lt"/>
                <a:cs typeface="Arial" panose="020B0604020202020204" pitchFamily="34" charset="0"/>
              </a:rPr>
              <a:t>People</a:t>
            </a:r>
            <a:r>
              <a:rPr lang="en-GB" sz="2000" dirty="0">
                <a:latin typeface="+mn-lt"/>
                <a:cs typeface="Arial" panose="020B0604020202020204" pitchFamily="34" charset="0"/>
              </a:rPr>
              <a:t> might</a:t>
            </a:r>
            <a:r>
              <a:rPr sz="2000" dirty="0">
                <a:latin typeface="+mn-lt"/>
                <a:cs typeface="Arial" panose="020B0604020202020204" pitchFamily="34" charset="0"/>
              </a:rPr>
              <a:t> receive lots of  phone calls every day</a:t>
            </a:r>
            <a:r>
              <a:rPr lang="en-GB" sz="2000" dirty="0">
                <a:latin typeface="+mn-lt"/>
                <a:cs typeface="Arial" panose="020B0604020202020204" pitchFamily="34" charset="0"/>
              </a:rPr>
              <a:t>. The people on the phone sometimes pretend they are policemen or from the bank.</a:t>
            </a:r>
            <a:r>
              <a:rPr sz="2000" dirty="0">
                <a:latin typeface="+mn-lt"/>
                <a:cs typeface="Arial" panose="020B0604020202020204" pitchFamily="34" charset="0"/>
              </a:rPr>
              <a:t> </a:t>
            </a:r>
            <a:r>
              <a:rPr lang="en-GB" sz="2000" dirty="0">
                <a:latin typeface="+mn-lt"/>
                <a:cs typeface="Arial" panose="020B0604020202020204" pitchFamily="34" charset="0"/>
              </a:rPr>
              <a:t>Sometimes the people on the phone pretend to be your </a:t>
            </a:r>
            <a:r>
              <a:rPr sz="2000" dirty="0">
                <a:latin typeface="+mn-lt"/>
                <a:cs typeface="Arial" panose="020B0604020202020204" pitchFamily="34" charset="0"/>
              </a:rPr>
              <a:t>friend</a:t>
            </a:r>
            <a:r>
              <a:rPr lang="en-GB" sz="2000" dirty="0">
                <a:latin typeface="+mn-lt"/>
                <a:cs typeface="Arial" panose="020B0604020202020204" pitchFamily="34" charset="0"/>
              </a:rPr>
              <a:t> so that they can steal your money.</a:t>
            </a:r>
            <a:endParaRPr sz="2000" dirty="0">
              <a:latin typeface="+mn-lt"/>
              <a:cs typeface="Arial" panose="020B0604020202020204" pitchFamily="34" charset="0"/>
            </a:endParaRPr>
          </a:p>
        </p:txBody>
      </p:sp>
      <p:sp>
        <p:nvSpPr>
          <p:cNvPr id="58" name="Online Scams"/>
          <p:cNvSpPr txBox="1"/>
          <p:nvPr/>
        </p:nvSpPr>
        <p:spPr>
          <a:xfrm>
            <a:off x="3377070" y="5243865"/>
            <a:ext cx="2152419" cy="540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67" tIns="54167" rIns="54167" bIns="54167">
            <a:spAutoFit/>
          </a:bodyPr>
          <a:lstStyle>
            <a:lvl1pPr algn="ctr">
              <a:defRPr sz="2000" b="1" i="1" u="sng" spc="0">
                <a:solidFill>
                  <a:srgbClr val="FFFFFF"/>
                </a:solidFill>
                <a:uFill>
                  <a:solidFill>
                    <a:srgbClr val="FFFFFF"/>
                  </a:solidFill>
                </a:uFill>
              </a:defRPr>
            </a:lvl1pPr>
          </a:lstStyle>
          <a:p>
            <a:r>
              <a:rPr sz="2800" dirty="0">
                <a:latin typeface="+mn-lt"/>
              </a:rPr>
              <a:t>Online Scams</a:t>
            </a:r>
          </a:p>
        </p:txBody>
      </p:sp>
      <p:sp>
        <p:nvSpPr>
          <p:cNvPr id="59" name="Victims might be receiving suspicious emails, following links without a padlock with offers of quick cash, lottery wins and fake money back offers. Online dating can also lead to requests for money."/>
          <p:cNvSpPr txBox="1"/>
          <p:nvPr/>
        </p:nvSpPr>
        <p:spPr>
          <a:xfrm>
            <a:off x="3468089" y="5849345"/>
            <a:ext cx="1970379" cy="3083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1" tIns="18061" rIns="18061" bIns="18061">
            <a:spAutoFit/>
          </a:bodyPr>
          <a:lstStyle/>
          <a:p>
            <a:pPr lvl="1" algn="ctr" defTabSz="666545">
              <a:lnSpc>
                <a:spcPct val="90000"/>
              </a:lnSpc>
              <a:spcBef>
                <a:spcPts val="201"/>
              </a:spcBef>
              <a:defRPr sz="1600" b="1" spc="0">
                <a:solidFill>
                  <a:srgbClr val="FFFFFF"/>
                </a:solidFill>
                <a:uFillTx/>
                <a:latin typeface="Arial"/>
                <a:ea typeface="Arial"/>
                <a:cs typeface="Arial"/>
                <a:sym typeface="Arial"/>
              </a:defRPr>
            </a:pPr>
            <a:r>
              <a:rPr sz="2000" dirty="0">
                <a:latin typeface="+mn-lt"/>
              </a:rPr>
              <a:t>People might be receiving</a:t>
            </a:r>
            <a:r>
              <a:rPr lang="en-GB" sz="2000" dirty="0">
                <a:latin typeface="+mn-lt"/>
              </a:rPr>
              <a:t> suspicious</a:t>
            </a:r>
            <a:r>
              <a:rPr sz="2000" dirty="0">
                <a:latin typeface="+mn-lt"/>
              </a:rPr>
              <a:t> emails</a:t>
            </a:r>
            <a:r>
              <a:rPr lang="en-GB" sz="2000" dirty="0">
                <a:latin typeface="+mn-lt"/>
              </a:rPr>
              <a:t> or visiting websites that are dodgy without even realising it! The criminals want to steal your personal information.</a:t>
            </a:r>
            <a:endParaRPr sz="2000" dirty="0">
              <a:latin typeface="+mn-lt"/>
            </a:endParaRPr>
          </a:p>
        </p:txBody>
      </p:sp>
      <p:sp>
        <p:nvSpPr>
          <p:cNvPr id="60" name="Postal Scams"/>
          <p:cNvSpPr txBox="1"/>
          <p:nvPr/>
        </p:nvSpPr>
        <p:spPr>
          <a:xfrm>
            <a:off x="5716622" y="5245289"/>
            <a:ext cx="2174420" cy="540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67" tIns="54167" rIns="54167" bIns="54167">
            <a:spAutoFit/>
          </a:bodyPr>
          <a:lstStyle>
            <a:lvl1pPr algn="ctr">
              <a:defRPr sz="2000" b="1" i="1" u="sng" spc="0">
                <a:solidFill>
                  <a:srgbClr val="FFFFFF"/>
                </a:solidFill>
                <a:uFill>
                  <a:solidFill>
                    <a:srgbClr val="FFFFFF"/>
                  </a:solidFill>
                </a:uFill>
              </a:defRPr>
            </a:lvl1pPr>
          </a:lstStyle>
          <a:p>
            <a:r>
              <a:rPr sz="2800" dirty="0">
                <a:latin typeface="+mn-lt"/>
              </a:rPr>
              <a:t>Postal Scams</a:t>
            </a:r>
          </a:p>
        </p:txBody>
      </p:sp>
      <p:sp>
        <p:nvSpPr>
          <p:cNvPr id="61" name="Victims will receive lots of mail, a lot more  than usual. The letters will often have foreign post marks as many scams come from different countries around the world."/>
          <p:cNvSpPr txBox="1"/>
          <p:nvPr/>
        </p:nvSpPr>
        <p:spPr>
          <a:xfrm>
            <a:off x="5741998" y="5742413"/>
            <a:ext cx="2177603" cy="3744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392" tIns="25392" rIns="25392" bIns="25392">
            <a:spAutoFit/>
          </a:bodyPr>
          <a:lstStyle>
            <a:lvl1pPr algn="ctr">
              <a:defRPr sz="1600" b="1" spc="-66">
                <a:solidFill>
                  <a:srgbClr val="FFFFFF"/>
                </a:solidFill>
              </a:defRPr>
            </a:lvl1pPr>
          </a:lstStyle>
          <a:p>
            <a:r>
              <a:rPr sz="2000" dirty="0">
                <a:latin typeface="+mn-lt"/>
                <a:cs typeface="Arial" panose="020B0604020202020204" pitchFamily="34" charset="0"/>
              </a:rPr>
              <a:t>People will receive lots of </a:t>
            </a:r>
            <a:r>
              <a:rPr lang="en-GB" sz="2000" dirty="0">
                <a:latin typeface="+mn-lt"/>
                <a:cs typeface="Arial" panose="020B0604020202020204" pitchFamily="34" charset="0"/>
              </a:rPr>
              <a:t>letters that tell them they have won money or that they can read their fortune. They ask people for money in return for their winnings.</a:t>
            </a:r>
            <a:r>
              <a:rPr sz="2000" dirty="0">
                <a:latin typeface="+mn-lt"/>
                <a:cs typeface="Arial" panose="020B0604020202020204" pitchFamily="34" charset="0"/>
              </a:rPr>
              <a:t> </a:t>
            </a:r>
            <a:r>
              <a:rPr lang="en-GB" sz="2000" dirty="0">
                <a:latin typeface="+mn-lt"/>
                <a:cs typeface="Arial" panose="020B0604020202020204" pitchFamily="34" charset="0"/>
              </a:rPr>
              <a:t> The letters look very official and sometimes it is hard to tell if it is a scam!</a:t>
            </a:r>
            <a:endParaRPr sz="2000" dirty="0">
              <a:latin typeface="+mn-lt"/>
              <a:cs typeface="Arial" panose="020B0604020202020204" pitchFamily="34" charset="0"/>
            </a:endParaRPr>
          </a:p>
        </p:txBody>
      </p:sp>
      <p:sp>
        <p:nvSpPr>
          <p:cNvPr id="62" name="Doorstep Scams"/>
          <p:cNvSpPr txBox="1"/>
          <p:nvPr/>
        </p:nvSpPr>
        <p:spPr>
          <a:xfrm>
            <a:off x="8093853" y="5225975"/>
            <a:ext cx="2505886" cy="540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67" tIns="54167" rIns="54167" bIns="54167">
            <a:spAutoFit/>
          </a:bodyPr>
          <a:lstStyle>
            <a:lvl1pPr algn="ctr">
              <a:defRPr sz="2000" b="1" i="1" u="sng" spc="0">
                <a:solidFill>
                  <a:srgbClr val="FFFFFF"/>
                </a:solidFill>
                <a:uFill>
                  <a:solidFill>
                    <a:srgbClr val="FFFFFF"/>
                  </a:solidFill>
                </a:uFill>
              </a:defRPr>
            </a:lvl1pPr>
          </a:lstStyle>
          <a:p>
            <a:r>
              <a:rPr sz="2800" dirty="0">
                <a:latin typeface="+mn-lt"/>
              </a:rPr>
              <a:t>Doorstep Scams</a:t>
            </a:r>
          </a:p>
        </p:txBody>
      </p:sp>
      <p:sp>
        <p:nvSpPr>
          <p:cNvPr id="63" name="Doorstep Criminals make repeat visits and do poor quality work or work that doesn’t need to be done and then charge really high prices/fees."/>
          <p:cNvSpPr txBox="1"/>
          <p:nvPr/>
        </p:nvSpPr>
        <p:spPr>
          <a:xfrm>
            <a:off x="8107611" y="5784144"/>
            <a:ext cx="2260232" cy="3422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61" tIns="18061" rIns="18061" bIns="18061">
            <a:spAutoFit/>
          </a:bodyPr>
          <a:lstStyle>
            <a:lvl1pPr algn="ctr" defTabSz="457200">
              <a:spcBef>
                <a:spcPts val="1400"/>
              </a:spcBef>
              <a:defRPr sz="1600" b="1" spc="0">
                <a:solidFill>
                  <a:srgbClr val="FFFFFF"/>
                </a:solidFill>
                <a:uFillTx/>
              </a:defRPr>
            </a:lvl1pPr>
          </a:lstStyle>
          <a:p>
            <a:r>
              <a:rPr sz="2000" dirty="0">
                <a:latin typeface="+mn-lt"/>
                <a:cs typeface="Arial" panose="020B0604020202020204" pitchFamily="34" charset="0"/>
              </a:rPr>
              <a:t>Doorstep criminals</a:t>
            </a:r>
            <a:r>
              <a:rPr lang="en-GB" sz="2000" dirty="0">
                <a:latin typeface="+mn-lt"/>
                <a:cs typeface="Arial" panose="020B0604020202020204" pitchFamily="34" charset="0"/>
              </a:rPr>
              <a:t> visit people at home and might tell them that they need something “fixed”.</a:t>
            </a:r>
            <a:r>
              <a:rPr sz="2000" dirty="0">
                <a:latin typeface="+mn-lt"/>
                <a:cs typeface="Arial" panose="020B0604020202020204" pitchFamily="34" charset="0"/>
              </a:rPr>
              <a:t> </a:t>
            </a:r>
            <a:r>
              <a:rPr lang="en-GB" sz="2000" dirty="0">
                <a:latin typeface="+mn-lt"/>
                <a:cs typeface="Arial" panose="020B0604020202020204" pitchFamily="34" charset="0"/>
              </a:rPr>
              <a:t>They do </a:t>
            </a:r>
            <a:r>
              <a:rPr sz="2000" dirty="0">
                <a:latin typeface="+mn-lt"/>
                <a:cs typeface="Arial" panose="020B0604020202020204" pitchFamily="34" charset="0"/>
              </a:rPr>
              <a:t>poor quality work or work that doesn’t need to be done</a:t>
            </a:r>
            <a:r>
              <a:rPr lang="en-GB" sz="2000" dirty="0">
                <a:latin typeface="+mn-lt"/>
                <a:cs typeface="Arial" panose="020B0604020202020204" pitchFamily="34" charset="0"/>
              </a:rPr>
              <a:t> and</a:t>
            </a:r>
            <a:r>
              <a:rPr sz="2000" dirty="0">
                <a:latin typeface="+mn-lt"/>
                <a:cs typeface="Arial" panose="020B0604020202020204" pitchFamily="34" charset="0"/>
              </a:rPr>
              <a:t> charge really high prices/fees.</a:t>
            </a:r>
          </a:p>
        </p:txBody>
      </p:sp>
      <p:sp>
        <p:nvSpPr>
          <p:cNvPr id="68" name="Phone"/>
          <p:cNvSpPr/>
          <p:nvPr/>
        </p:nvSpPr>
        <p:spPr>
          <a:xfrm>
            <a:off x="10800395" y="2306328"/>
            <a:ext cx="1269943" cy="1270077"/>
          </a:xfrm>
          <a:custGeom>
            <a:avLst/>
            <a:gdLst/>
            <a:ahLst/>
            <a:cxnLst>
              <a:cxn ang="0">
                <a:pos x="wd2" y="hd2"/>
              </a:cxn>
              <a:cxn ang="5400000">
                <a:pos x="wd2" y="hd2"/>
              </a:cxn>
              <a:cxn ang="10800000">
                <a:pos x="wd2" y="hd2"/>
              </a:cxn>
              <a:cxn ang="16200000">
                <a:pos x="wd2" y="hd2"/>
              </a:cxn>
            </a:cxnLst>
            <a:rect l="0" t="0" r="r" b="b"/>
            <a:pathLst>
              <a:path w="21279" h="21373" extrusionOk="0">
                <a:moveTo>
                  <a:pt x="4457" y="0"/>
                </a:moveTo>
                <a:cubicBezTo>
                  <a:pt x="4320" y="3"/>
                  <a:pt x="4183" y="47"/>
                  <a:pt x="4066" y="134"/>
                </a:cubicBezTo>
                <a:lnTo>
                  <a:pt x="2616" y="1212"/>
                </a:lnTo>
                <a:lnTo>
                  <a:pt x="6379" y="6378"/>
                </a:lnTo>
                <a:lnTo>
                  <a:pt x="7830" y="5299"/>
                </a:lnTo>
                <a:cubicBezTo>
                  <a:pt x="8141" y="5067"/>
                  <a:pt x="8207" y="4624"/>
                  <a:pt x="7976" y="4311"/>
                </a:cubicBezTo>
                <a:lnTo>
                  <a:pt x="5073" y="311"/>
                </a:lnTo>
                <a:cubicBezTo>
                  <a:pt x="4921" y="104"/>
                  <a:pt x="4687" y="-4"/>
                  <a:pt x="4457" y="0"/>
                </a:cubicBezTo>
                <a:close/>
                <a:moveTo>
                  <a:pt x="2210" y="1514"/>
                </a:moveTo>
                <a:cubicBezTo>
                  <a:pt x="2210" y="1514"/>
                  <a:pt x="-222" y="3454"/>
                  <a:pt x="17" y="7120"/>
                </a:cubicBezTo>
                <a:cubicBezTo>
                  <a:pt x="17" y="7120"/>
                  <a:pt x="1474" y="11065"/>
                  <a:pt x="5868" y="15478"/>
                </a:cubicBezTo>
                <a:cubicBezTo>
                  <a:pt x="10262" y="19891"/>
                  <a:pt x="14190" y="21356"/>
                  <a:pt x="14190" y="21356"/>
                </a:cubicBezTo>
                <a:cubicBezTo>
                  <a:pt x="17839" y="21596"/>
                  <a:pt x="19773" y="19154"/>
                  <a:pt x="19773" y="19154"/>
                </a:cubicBezTo>
                <a:lnTo>
                  <a:pt x="14629" y="15374"/>
                </a:lnTo>
                <a:cubicBezTo>
                  <a:pt x="13736" y="16397"/>
                  <a:pt x="12394" y="16575"/>
                  <a:pt x="11403" y="15580"/>
                </a:cubicBezTo>
                <a:lnTo>
                  <a:pt x="5768" y="9920"/>
                </a:lnTo>
                <a:cubicBezTo>
                  <a:pt x="4777" y="8925"/>
                  <a:pt x="4955" y="7577"/>
                  <a:pt x="5973" y="6680"/>
                </a:cubicBezTo>
                <a:lnTo>
                  <a:pt x="2210" y="1514"/>
                </a:lnTo>
                <a:close/>
                <a:moveTo>
                  <a:pt x="16464" y="13230"/>
                </a:moveTo>
                <a:cubicBezTo>
                  <a:pt x="16286" y="13257"/>
                  <a:pt x="16118" y="13351"/>
                  <a:pt x="16003" y="13508"/>
                </a:cubicBezTo>
                <a:lnTo>
                  <a:pt x="14930" y="14965"/>
                </a:lnTo>
                <a:lnTo>
                  <a:pt x="20072" y="18746"/>
                </a:lnTo>
                <a:lnTo>
                  <a:pt x="21147" y="17289"/>
                </a:lnTo>
                <a:cubicBezTo>
                  <a:pt x="21378" y="16976"/>
                  <a:pt x="21298" y="16523"/>
                  <a:pt x="20969" y="16278"/>
                </a:cubicBezTo>
                <a:lnTo>
                  <a:pt x="16986" y="13361"/>
                </a:lnTo>
                <a:cubicBezTo>
                  <a:pt x="16830" y="13245"/>
                  <a:pt x="16642" y="13204"/>
                  <a:pt x="16464" y="13230"/>
                </a:cubicBezTo>
                <a:close/>
              </a:path>
            </a:pathLst>
          </a:custGeom>
          <a:solidFill>
            <a:srgbClr val="9437FF"/>
          </a:solidFill>
          <a:ln w="12700">
            <a:miter lim="400000"/>
          </a:ln>
        </p:spPr>
        <p:txBody>
          <a:bodyPr lIns="54167" tIns="54167" rIns="54167" bIns="54167"/>
          <a:lstStyle/>
          <a:p>
            <a:endParaRPr>
              <a:latin typeface="+mn-lt"/>
            </a:endParaRPr>
          </a:p>
        </p:txBody>
      </p:sp>
      <p:sp>
        <p:nvSpPr>
          <p:cNvPr id="69" name="Computer"/>
          <p:cNvSpPr/>
          <p:nvPr/>
        </p:nvSpPr>
        <p:spPr>
          <a:xfrm>
            <a:off x="10754525" y="4283259"/>
            <a:ext cx="1389808" cy="1121546"/>
          </a:xfrm>
          <a:custGeom>
            <a:avLst/>
            <a:gdLst/>
            <a:ahLst/>
            <a:cxnLst>
              <a:cxn ang="0">
                <a:pos x="wd2" y="hd2"/>
              </a:cxn>
              <a:cxn ang="5400000">
                <a:pos x="wd2" y="hd2"/>
              </a:cxn>
              <a:cxn ang="10800000">
                <a:pos x="wd2" y="hd2"/>
              </a:cxn>
              <a:cxn ang="16200000">
                <a:pos x="wd2" y="hd2"/>
              </a:cxn>
            </a:cxnLst>
            <a:rect l="0" t="0" r="r" b="b"/>
            <a:pathLst>
              <a:path w="21595" h="21600" extrusionOk="0">
                <a:moveTo>
                  <a:pt x="464" y="0"/>
                </a:moveTo>
                <a:cubicBezTo>
                  <a:pt x="210" y="0"/>
                  <a:pt x="0" y="261"/>
                  <a:pt x="0" y="575"/>
                </a:cubicBezTo>
                <a:lnTo>
                  <a:pt x="0" y="17777"/>
                </a:lnTo>
                <a:cubicBezTo>
                  <a:pt x="0" y="18091"/>
                  <a:pt x="210" y="18354"/>
                  <a:pt x="464" y="18354"/>
                </a:cubicBezTo>
                <a:lnTo>
                  <a:pt x="9148" y="18354"/>
                </a:lnTo>
                <a:lnTo>
                  <a:pt x="9116" y="18513"/>
                </a:lnTo>
                <a:lnTo>
                  <a:pt x="8753" y="20763"/>
                </a:lnTo>
                <a:lnTo>
                  <a:pt x="7690" y="20763"/>
                </a:lnTo>
                <a:lnTo>
                  <a:pt x="7690" y="21600"/>
                </a:lnTo>
                <a:lnTo>
                  <a:pt x="13905" y="21600"/>
                </a:lnTo>
                <a:lnTo>
                  <a:pt x="13905" y="20763"/>
                </a:lnTo>
                <a:lnTo>
                  <a:pt x="12842" y="20763"/>
                </a:lnTo>
                <a:lnTo>
                  <a:pt x="12479" y="18513"/>
                </a:lnTo>
                <a:lnTo>
                  <a:pt x="12452" y="18354"/>
                </a:lnTo>
                <a:lnTo>
                  <a:pt x="21131" y="18354"/>
                </a:lnTo>
                <a:cubicBezTo>
                  <a:pt x="21384" y="18354"/>
                  <a:pt x="21595" y="18091"/>
                  <a:pt x="21595" y="17777"/>
                </a:cubicBezTo>
                <a:lnTo>
                  <a:pt x="21595" y="575"/>
                </a:lnTo>
                <a:cubicBezTo>
                  <a:pt x="21600" y="261"/>
                  <a:pt x="21389" y="0"/>
                  <a:pt x="21136" y="0"/>
                </a:cubicBezTo>
                <a:lnTo>
                  <a:pt x="464" y="0"/>
                </a:lnTo>
                <a:close/>
                <a:moveTo>
                  <a:pt x="10800" y="542"/>
                </a:moveTo>
                <a:cubicBezTo>
                  <a:pt x="10913" y="542"/>
                  <a:pt x="11006" y="650"/>
                  <a:pt x="11006" y="797"/>
                </a:cubicBezTo>
                <a:cubicBezTo>
                  <a:pt x="11006" y="937"/>
                  <a:pt x="10913" y="1052"/>
                  <a:pt x="10800" y="1052"/>
                </a:cubicBezTo>
                <a:cubicBezTo>
                  <a:pt x="10686" y="1052"/>
                  <a:pt x="10594" y="937"/>
                  <a:pt x="10594" y="797"/>
                </a:cubicBezTo>
                <a:cubicBezTo>
                  <a:pt x="10594" y="656"/>
                  <a:pt x="10686" y="542"/>
                  <a:pt x="10800" y="542"/>
                </a:cubicBezTo>
                <a:close/>
                <a:moveTo>
                  <a:pt x="1242" y="1734"/>
                </a:moveTo>
                <a:lnTo>
                  <a:pt x="20358" y="1734"/>
                </a:lnTo>
                <a:lnTo>
                  <a:pt x="20358" y="15233"/>
                </a:lnTo>
                <a:lnTo>
                  <a:pt x="1242" y="15233"/>
                </a:lnTo>
                <a:lnTo>
                  <a:pt x="1242" y="1734"/>
                </a:lnTo>
                <a:close/>
              </a:path>
            </a:pathLst>
          </a:custGeom>
          <a:solidFill>
            <a:srgbClr val="00FDFF"/>
          </a:solidFill>
          <a:ln w="12700">
            <a:miter lim="400000"/>
          </a:ln>
        </p:spPr>
        <p:txBody>
          <a:bodyPr lIns="54167" tIns="54167" rIns="54167" bIns="54167"/>
          <a:lstStyle/>
          <a:p>
            <a:endParaRPr>
              <a:latin typeface="+mn-lt"/>
            </a:endParaRPr>
          </a:p>
        </p:txBody>
      </p:sp>
      <p:sp>
        <p:nvSpPr>
          <p:cNvPr id="70" name="Mail"/>
          <p:cNvSpPr/>
          <p:nvPr/>
        </p:nvSpPr>
        <p:spPr>
          <a:xfrm>
            <a:off x="10768891" y="6366653"/>
            <a:ext cx="1481001" cy="936228"/>
          </a:xfrm>
          <a:custGeom>
            <a:avLst/>
            <a:gdLst/>
            <a:ahLst/>
            <a:cxnLst>
              <a:cxn ang="0">
                <a:pos x="wd2" y="hd2"/>
              </a:cxn>
              <a:cxn ang="5400000">
                <a:pos x="wd2" y="hd2"/>
              </a:cxn>
              <a:cxn ang="10800000">
                <a:pos x="wd2" y="hd2"/>
              </a:cxn>
              <a:cxn ang="16200000">
                <a:pos x="wd2" y="hd2"/>
              </a:cxn>
            </a:cxnLst>
            <a:rect l="0" t="0" r="r" b="b"/>
            <a:pathLst>
              <a:path w="21600" h="21600" extrusionOk="0">
                <a:moveTo>
                  <a:pt x="744" y="0"/>
                </a:moveTo>
                <a:lnTo>
                  <a:pt x="10803" y="12213"/>
                </a:lnTo>
                <a:lnTo>
                  <a:pt x="20856" y="0"/>
                </a:lnTo>
                <a:lnTo>
                  <a:pt x="744" y="0"/>
                </a:lnTo>
                <a:close/>
                <a:moveTo>
                  <a:pt x="0" y="157"/>
                </a:moveTo>
                <a:lnTo>
                  <a:pt x="0" y="21418"/>
                </a:lnTo>
                <a:cubicBezTo>
                  <a:pt x="0" y="21518"/>
                  <a:pt x="52" y="21600"/>
                  <a:pt x="115" y="21600"/>
                </a:cubicBezTo>
                <a:lnTo>
                  <a:pt x="21485" y="21600"/>
                </a:lnTo>
                <a:cubicBezTo>
                  <a:pt x="21548" y="21600"/>
                  <a:pt x="21600" y="21518"/>
                  <a:pt x="21600" y="21418"/>
                </a:cubicBezTo>
                <a:lnTo>
                  <a:pt x="21600" y="157"/>
                </a:lnTo>
                <a:lnTo>
                  <a:pt x="10976" y="13181"/>
                </a:lnTo>
                <a:cubicBezTo>
                  <a:pt x="10924" y="13245"/>
                  <a:pt x="10861" y="13272"/>
                  <a:pt x="10797" y="13272"/>
                </a:cubicBezTo>
                <a:cubicBezTo>
                  <a:pt x="10734" y="13272"/>
                  <a:pt x="10669" y="13233"/>
                  <a:pt x="10612" y="13170"/>
                </a:cubicBezTo>
                <a:lnTo>
                  <a:pt x="0" y="157"/>
                </a:lnTo>
                <a:close/>
              </a:path>
            </a:pathLst>
          </a:custGeom>
          <a:solidFill>
            <a:srgbClr val="FF2F92"/>
          </a:solidFill>
          <a:ln w="12700">
            <a:miter lim="400000"/>
          </a:ln>
        </p:spPr>
        <p:txBody>
          <a:bodyPr lIns="54167" tIns="54167" rIns="54167" bIns="54167"/>
          <a:lstStyle/>
          <a:p>
            <a:endParaRPr>
              <a:latin typeface="+mn-lt"/>
            </a:endParaRPr>
          </a:p>
        </p:txBody>
      </p:sp>
      <p:sp>
        <p:nvSpPr>
          <p:cNvPr id="71" name="House"/>
          <p:cNvSpPr/>
          <p:nvPr/>
        </p:nvSpPr>
        <p:spPr>
          <a:xfrm>
            <a:off x="10768891" y="8002991"/>
            <a:ext cx="1437631" cy="1037788"/>
          </a:xfrm>
          <a:custGeom>
            <a:avLst/>
            <a:gdLst/>
            <a:ahLst/>
            <a:cxnLst>
              <a:cxn ang="0">
                <a:pos x="wd2" y="hd2"/>
              </a:cxn>
              <a:cxn ang="5400000">
                <a:pos x="wd2" y="hd2"/>
              </a:cxn>
              <a:cxn ang="10800000">
                <a:pos x="wd2" y="hd2"/>
              </a:cxn>
              <a:cxn ang="16200000">
                <a:pos x="wd2" y="hd2"/>
              </a:cxn>
            </a:cxnLst>
            <a:rect l="0" t="0" r="r" b="b"/>
            <a:pathLst>
              <a:path w="21600" h="21600" extrusionOk="0">
                <a:moveTo>
                  <a:pt x="16423" y="0"/>
                </a:moveTo>
                <a:lnTo>
                  <a:pt x="16423" y="1823"/>
                </a:lnTo>
                <a:lnTo>
                  <a:pt x="648" y="1823"/>
                </a:lnTo>
                <a:lnTo>
                  <a:pt x="0" y="11097"/>
                </a:lnTo>
                <a:lnTo>
                  <a:pt x="21600" y="11097"/>
                </a:lnTo>
                <a:lnTo>
                  <a:pt x="20950" y="1823"/>
                </a:lnTo>
                <a:lnTo>
                  <a:pt x="18193" y="1823"/>
                </a:lnTo>
                <a:lnTo>
                  <a:pt x="18193" y="0"/>
                </a:lnTo>
                <a:lnTo>
                  <a:pt x="16423" y="0"/>
                </a:lnTo>
                <a:close/>
                <a:moveTo>
                  <a:pt x="10800" y="4341"/>
                </a:moveTo>
                <a:lnTo>
                  <a:pt x="13520" y="6440"/>
                </a:lnTo>
                <a:lnTo>
                  <a:pt x="13520" y="7611"/>
                </a:lnTo>
                <a:lnTo>
                  <a:pt x="10800" y="5512"/>
                </a:lnTo>
                <a:lnTo>
                  <a:pt x="8078" y="7611"/>
                </a:lnTo>
                <a:lnTo>
                  <a:pt x="8078" y="6440"/>
                </a:lnTo>
                <a:lnTo>
                  <a:pt x="10800" y="4341"/>
                </a:lnTo>
                <a:close/>
                <a:moveTo>
                  <a:pt x="9332" y="7590"/>
                </a:moveTo>
                <a:lnTo>
                  <a:pt x="9332" y="8792"/>
                </a:lnTo>
                <a:lnTo>
                  <a:pt x="12266" y="8792"/>
                </a:lnTo>
                <a:lnTo>
                  <a:pt x="12266" y="7590"/>
                </a:lnTo>
                <a:lnTo>
                  <a:pt x="12864" y="8051"/>
                </a:lnTo>
                <a:lnTo>
                  <a:pt x="12864" y="9619"/>
                </a:lnTo>
                <a:lnTo>
                  <a:pt x="8734" y="9619"/>
                </a:lnTo>
                <a:lnTo>
                  <a:pt x="8734" y="8051"/>
                </a:lnTo>
                <a:lnTo>
                  <a:pt x="9332" y="7590"/>
                </a:lnTo>
                <a:close/>
                <a:moveTo>
                  <a:pt x="948" y="11913"/>
                </a:moveTo>
                <a:lnTo>
                  <a:pt x="948" y="21600"/>
                </a:lnTo>
                <a:lnTo>
                  <a:pt x="20652" y="21600"/>
                </a:lnTo>
                <a:lnTo>
                  <a:pt x="20652" y="11913"/>
                </a:lnTo>
                <a:lnTo>
                  <a:pt x="948" y="11913"/>
                </a:lnTo>
                <a:close/>
                <a:moveTo>
                  <a:pt x="3390" y="13540"/>
                </a:moveTo>
                <a:lnTo>
                  <a:pt x="7298" y="13540"/>
                </a:lnTo>
                <a:lnTo>
                  <a:pt x="7298" y="17867"/>
                </a:lnTo>
                <a:lnTo>
                  <a:pt x="3390" y="17867"/>
                </a:lnTo>
                <a:lnTo>
                  <a:pt x="3390" y="13540"/>
                </a:lnTo>
                <a:close/>
                <a:moveTo>
                  <a:pt x="9381" y="13540"/>
                </a:moveTo>
                <a:lnTo>
                  <a:pt x="12218" y="13540"/>
                </a:lnTo>
                <a:lnTo>
                  <a:pt x="12218" y="19922"/>
                </a:lnTo>
                <a:lnTo>
                  <a:pt x="9381" y="19922"/>
                </a:lnTo>
                <a:lnTo>
                  <a:pt x="9381" y="13540"/>
                </a:lnTo>
                <a:close/>
                <a:moveTo>
                  <a:pt x="14302" y="13540"/>
                </a:moveTo>
                <a:lnTo>
                  <a:pt x="18208" y="13540"/>
                </a:lnTo>
                <a:lnTo>
                  <a:pt x="18208" y="17867"/>
                </a:lnTo>
                <a:lnTo>
                  <a:pt x="14302" y="17867"/>
                </a:lnTo>
                <a:lnTo>
                  <a:pt x="14302" y="13540"/>
                </a:lnTo>
                <a:close/>
              </a:path>
            </a:pathLst>
          </a:custGeom>
          <a:solidFill>
            <a:srgbClr val="FE9301"/>
          </a:solidFill>
          <a:ln w="12700">
            <a:miter lim="400000"/>
          </a:ln>
        </p:spPr>
        <p:txBody>
          <a:bodyPr lIns="54167" tIns="54167" rIns="54167" bIns="54167"/>
          <a:lstStyle/>
          <a:p>
            <a:endParaRPr>
              <a:latin typeface="+mn-lt"/>
            </a:endParaRPr>
          </a:p>
        </p:txBody>
      </p:sp>
      <p:sp>
        <p:nvSpPr>
          <p:cNvPr id="2" name="TextBox 1"/>
          <p:cNvSpPr txBox="1"/>
          <p:nvPr/>
        </p:nvSpPr>
        <p:spPr>
          <a:xfrm>
            <a:off x="1788386" y="3748178"/>
            <a:ext cx="696208" cy="958841"/>
          </a:xfrm>
          <a:prstGeom prst="rect">
            <a:avLst/>
          </a:prstGeom>
          <a:noFill/>
        </p:spPr>
        <p:txBody>
          <a:bodyPr wrap="square" lIns="91430" tIns="45715" rIns="91430" bIns="45715" rtlCol="0">
            <a:spAutoFit/>
          </a:bodyPr>
          <a:lstStyle/>
          <a:p>
            <a:r>
              <a:rPr lang="en-GB" sz="5400" dirty="0">
                <a:solidFill>
                  <a:schemeClr val="bg1"/>
                </a:solidFill>
                <a:latin typeface="+mn-lt"/>
              </a:rPr>
              <a:t>a</a:t>
            </a:r>
          </a:p>
        </p:txBody>
      </p:sp>
      <p:sp>
        <p:nvSpPr>
          <p:cNvPr id="3" name="TextBox 2"/>
          <p:cNvSpPr txBox="1"/>
          <p:nvPr/>
        </p:nvSpPr>
        <p:spPr>
          <a:xfrm>
            <a:off x="4053951" y="3845245"/>
            <a:ext cx="965992" cy="861774"/>
          </a:xfrm>
          <a:prstGeom prst="rect">
            <a:avLst/>
          </a:prstGeom>
          <a:noFill/>
        </p:spPr>
        <p:txBody>
          <a:bodyPr wrap="square" lIns="91430" tIns="45715" rIns="91430" bIns="45715" rtlCol="0">
            <a:spAutoFit/>
          </a:bodyPr>
          <a:lstStyle/>
          <a:p>
            <a:r>
              <a:rPr lang="en-GB" dirty="0">
                <a:solidFill>
                  <a:schemeClr val="bg1"/>
                </a:solidFill>
                <a:latin typeface="+mn-lt"/>
              </a:rPr>
              <a:t>b</a:t>
            </a:r>
          </a:p>
        </p:txBody>
      </p:sp>
      <p:sp>
        <p:nvSpPr>
          <p:cNvPr id="4" name="TextBox 3"/>
          <p:cNvSpPr txBox="1"/>
          <p:nvPr/>
        </p:nvSpPr>
        <p:spPr>
          <a:xfrm>
            <a:off x="6504723" y="3765933"/>
            <a:ext cx="936959" cy="923329"/>
          </a:xfrm>
          <a:prstGeom prst="rect">
            <a:avLst/>
          </a:prstGeom>
          <a:noFill/>
        </p:spPr>
        <p:txBody>
          <a:bodyPr wrap="square" lIns="91430" tIns="45715" rIns="91430" bIns="45715" rtlCol="0">
            <a:spAutoFit/>
          </a:bodyPr>
          <a:lstStyle/>
          <a:p>
            <a:r>
              <a:rPr lang="en-GB" sz="5400" dirty="0">
                <a:solidFill>
                  <a:schemeClr val="bg1"/>
                </a:solidFill>
                <a:latin typeface="+mn-lt"/>
              </a:rPr>
              <a:t>c</a:t>
            </a:r>
          </a:p>
        </p:txBody>
      </p:sp>
      <p:sp>
        <p:nvSpPr>
          <p:cNvPr id="5" name="TextBox 4"/>
          <p:cNvSpPr txBox="1"/>
          <p:nvPr/>
        </p:nvSpPr>
        <p:spPr>
          <a:xfrm>
            <a:off x="8893875" y="3852372"/>
            <a:ext cx="955011" cy="861774"/>
          </a:xfrm>
          <a:prstGeom prst="rect">
            <a:avLst/>
          </a:prstGeom>
          <a:noFill/>
        </p:spPr>
        <p:txBody>
          <a:bodyPr wrap="square" lIns="91430" tIns="45715" rIns="91430" bIns="45715" rtlCol="0">
            <a:spAutoFit/>
          </a:bodyPr>
          <a:lstStyle/>
          <a:p>
            <a:r>
              <a:rPr lang="en-GB" dirty="0">
                <a:solidFill>
                  <a:schemeClr val="bg1"/>
                </a:solidFill>
                <a:latin typeface="+mn-lt"/>
              </a:rPr>
              <a:t>d</a:t>
            </a:r>
          </a:p>
        </p:txBody>
      </p:sp>
      <p:sp>
        <p:nvSpPr>
          <p:cNvPr id="64" name="Rectangle 63"/>
          <p:cNvSpPr/>
          <p:nvPr/>
        </p:nvSpPr>
        <p:spPr>
          <a:xfrm>
            <a:off x="921" y="1440764"/>
            <a:ext cx="13004800" cy="26877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65" name="Rectangle 64"/>
          <p:cNvSpPr/>
          <p:nvPr/>
        </p:nvSpPr>
        <p:spPr>
          <a:xfrm>
            <a:off x="920" y="1440764"/>
            <a:ext cx="4399662" cy="26877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66" name="Rectangle 65"/>
          <p:cNvSpPr/>
          <p:nvPr/>
        </p:nvSpPr>
        <p:spPr>
          <a:xfrm>
            <a:off x="18376" y="1420416"/>
            <a:ext cx="13004800" cy="26877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67" name="Rectangle 66"/>
          <p:cNvSpPr/>
          <p:nvPr/>
        </p:nvSpPr>
        <p:spPr>
          <a:xfrm>
            <a:off x="18375" y="1420416"/>
            <a:ext cx="4399662" cy="26877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 presetClass="entr" presetSubtype="0" fill="hold" grpId="0" nodeType="withEffect">
                                  <p:stCondLst>
                                    <p:cond delay="500"/>
                                  </p:stCondLst>
                                  <p:childTnLst>
                                    <p:set>
                                      <p:cBhvr>
                                        <p:cTn id="14" dur="1" fill="hold">
                                          <p:stCondLst>
                                            <p:cond delay="0"/>
                                          </p:stCondLst>
                                        </p:cTn>
                                        <p:tgtEl>
                                          <p:spTgt spid="38"/>
                                        </p:tgtEl>
                                        <p:attrNameLst>
                                          <p:attrName>style.visibility</p:attrName>
                                        </p:attrNameLst>
                                      </p:cBhvr>
                                      <p:to>
                                        <p:strVal val="visible"/>
                                      </p:to>
                                    </p:set>
                                  </p:childTnLst>
                                </p:cTn>
                              </p:par>
                            </p:childTnLst>
                          </p:cTn>
                        </p:par>
                        <p:par>
                          <p:cTn id="15" fill="hold">
                            <p:stCondLst>
                              <p:cond delay="1000"/>
                            </p:stCondLst>
                            <p:childTnLst>
                              <p:par>
                                <p:cTn id="16" presetID="2" presetClass="entr" presetSubtype="4" fill="hold" grpId="3" nodeType="afterEffect">
                                  <p:stCondLst>
                                    <p:cond delay="0"/>
                                  </p:stCondLst>
                                  <p:iterate>
                                    <p:tmAbs val="0"/>
                                  </p:iterate>
                                  <p:childTnLst>
                                    <p:set>
                                      <p:cBhvr>
                                        <p:cTn id="17" fill="hold"/>
                                        <p:tgtEl>
                                          <p:spTgt spid="40"/>
                                        </p:tgtEl>
                                        <p:attrNameLst>
                                          <p:attrName>style.visibility</p:attrName>
                                        </p:attrNameLst>
                                      </p:cBhvr>
                                      <p:to>
                                        <p:strVal val="visible"/>
                                      </p:to>
                                    </p:set>
                                    <p:anim calcmode="lin" valueType="num">
                                      <p:cBhvr>
                                        <p:cTn id="18" dur="200" fill="hold"/>
                                        <p:tgtEl>
                                          <p:spTgt spid="40"/>
                                        </p:tgtEl>
                                        <p:attrNameLst>
                                          <p:attrName>ppt_x</p:attrName>
                                        </p:attrNameLst>
                                      </p:cBhvr>
                                      <p:tavLst>
                                        <p:tav tm="0">
                                          <p:val>
                                            <p:strVal val="#ppt_x"/>
                                          </p:val>
                                        </p:tav>
                                        <p:tav tm="100000">
                                          <p:val>
                                            <p:strVal val="#ppt_x"/>
                                          </p:val>
                                        </p:tav>
                                      </p:tavLst>
                                    </p:anim>
                                    <p:anim calcmode="lin" valueType="num">
                                      <p:cBhvr>
                                        <p:cTn id="19" dur="200" fill="hold"/>
                                        <p:tgtEl>
                                          <p:spTgt spid="40"/>
                                        </p:tgtEl>
                                        <p:attrNameLst>
                                          <p:attrName>ppt_y</p:attrName>
                                        </p:attrNameLst>
                                      </p:cBhvr>
                                      <p:tavLst>
                                        <p:tav tm="0">
                                          <p:val>
                                            <p:strVal val="1+#ppt_h/2"/>
                                          </p:val>
                                        </p:tav>
                                        <p:tav tm="100000">
                                          <p:val>
                                            <p:strVal val="#ppt_y"/>
                                          </p:val>
                                        </p:tav>
                                      </p:tavLst>
                                    </p:anim>
                                  </p:childTnLst>
                                </p:cTn>
                              </p:par>
                            </p:childTnLst>
                          </p:cTn>
                        </p:par>
                        <p:par>
                          <p:cTn id="20" fill="hold">
                            <p:stCondLst>
                              <p:cond delay="1200"/>
                            </p:stCondLst>
                            <p:childTnLst>
                              <p:par>
                                <p:cTn id="21" presetID="2" presetClass="entr" presetSubtype="4" fill="hold" grpId="4" nodeType="afterEffect">
                                  <p:stCondLst>
                                    <p:cond delay="0"/>
                                  </p:stCondLst>
                                  <p:iterate>
                                    <p:tmAbs val="0"/>
                                  </p:iterate>
                                  <p:childTnLst>
                                    <p:set>
                                      <p:cBhvr>
                                        <p:cTn id="22" fill="hold"/>
                                        <p:tgtEl>
                                          <p:spTgt spid="41"/>
                                        </p:tgtEl>
                                        <p:attrNameLst>
                                          <p:attrName>style.visibility</p:attrName>
                                        </p:attrNameLst>
                                      </p:cBhvr>
                                      <p:to>
                                        <p:strVal val="visible"/>
                                      </p:to>
                                    </p:set>
                                    <p:anim calcmode="lin" valueType="num">
                                      <p:cBhvr>
                                        <p:cTn id="23" dur="200" fill="hold"/>
                                        <p:tgtEl>
                                          <p:spTgt spid="41"/>
                                        </p:tgtEl>
                                        <p:attrNameLst>
                                          <p:attrName>ppt_x</p:attrName>
                                        </p:attrNameLst>
                                      </p:cBhvr>
                                      <p:tavLst>
                                        <p:tav tm="0">
                                          <p:val>
                                            <p:strVal val="#ppt_x"/>
                                          </p:val>
                                        </p:tav>
                                        <p:tav tm="100000">
                                          <p:val>
                                            <p:strVal val="#ppt_x"/>
                                          </p:val>
                                        </p:tav>
                                      </p:tavLst>
                                    </p:anim>
                                    <p:anim calcmode="lin" valueType="num">
                                      <p:cBhvr>
                                        <p:cTn id="24" dur="200" fill="hold"/>
                                        <p:tgtEl>
                                          <p:spTgt spid="41"/>
                                        </p:tgtEl>
                                        <p:attrNameLst>
                                          <p:attrName>ppt_y</p:attrName>
                                        </p:attrNameLst>
                                      </p:cBhvr>
                                      <p:tavLst>
                                        <p:tav tm="0">
                                          <p:val>
                                            <p:strVal val="1+#ppt_h/2"/>
                                          </p:val>
                                        </p:tav>
                                        <p:tav tm="100000">
                                          <p:val>
                                            <p:strVal val="#ppt_y"/>
                                          </p:val>
                                        </p:tav>
                                      </p:tavLst>
                                    </p:anim>
                                  </p:childTnLst>
                                </p:cTn>
                              </p:par>
                            </p:childTnLst>
                          </p:cTn>
                        </p:par>
                        <p:par>
                          <p:cTn id="25" fill="hold">
                            <p:stCondLst>
                              <p:cond delay="1400"/>
                            </p:stCondLst>
                            <p:childTnLst>
                              <p:par>
                                <p:cTn id="26" presetID="2" presetClass="entr" presetSubtype="4" fill="hold" grpId="5" nodeType="afterEffect">
                                  <p:stCondLst>
                                    <p:cond delay="0"/>
                                  </p:stCondLst>
                                  <p:iterate>
                                    <p:tmAbs val="0"/>
                                  </p:iterate>
                                  <p:childTnLst>
                                    <p:set>
                                      <p:cBhvr>
                                        <p:cTn id="27" fill="hold"/>
                                        <p:tgtEl>
                                          <p:spTgt spid="42"/>
                                        </p:tgtEl>
                                        <p:attrNameLst>
                                          <p:attrName>style.visibility</p:attrName>
                                        </p:attrNameLst>
                                      </p:cBhvr>
                                      <p:to>
                                        <p:strVal val="visible"/>
                                      </p:to>
                                    </p:set>
                                    <p:anim calcmode="lin" valueType="num">
                                      <p:cBhvr>
                                        <p:cTn id="28" dur="200" fill="hold"/>
                                        <p:tgtEl>
                                          <p:spTgt spid="42"/>
                                        </p:tgtEl>
                                        <p:attrNameLst>
                                          <p:attrName>ppt_x</p:attrName>
                                        </p:attrNameLst>
                                      </p:cBhvr>
                                      <p:tavLst>
                                        <p:tav tm="0">
                                          <p:val>
                                            <p:strVal val="#ppt_x"/>
                                          </p:val>
                                        </p:tav>
                                        <p:tav tm="100000">
                                          <p:val>
                                            <p:strVal val="#ppt_x"/>
                                          </p:val>
                                        </p:tav>
                                      </p:tavLst>
                                    </p:anim>
                                    <p:anim calcmode="lin" valueType="num">
                                      <p:cBhvr>
                                        <p:cTn id="29" dur="200" fill="hold"/>
                                        <p:tgtEl>
                                          <p:spTgt spid="42"/>
                                        </p:tgtEl>
                                        <p:attrNameLst>
                                          <p:attrName>ppt_y</p:attrName>
                                        </p:attrNameLst>
                                      </p:cBhvr>
                                      <p:tavLst>
                                        <p:tav tm="0">
                                          <p:val>
                                            <p:strVal val="1+#ppt_h/2"/>
                                          </p:val>
                                        </p:tav>
                                        <p:tav tm="100000">
                                          <p:val>
                                            <p:strVal val="#ppt_y"/>
                                          </p:val>
                                        </p:tav>
                                      </p:tavLst>
                                    </p:anim>
                                  </p:childTnLst>
                                </p:cTn>
                              </p:par>
                              <p:par>
                                <p:cTn id="30" presetID="9" presetClass="entr" fill="hold" grpId="6" nodeType="withEffect">
                                  <p:stCondLst>
                                    <p:cond delay="0"/>
                                  </p:stCondLst>
                                  <p:iterate>
                                    <p:tmAbs val="0"/>
                                  </p:iterate>
                                  <p:childTnLst>
                                    <p:set>
                                      <p:cBhvr>
                                        <p:cTn id="31" fill="hold"/>
                                        <p:tgtEl>
                                          <p:spTgt spid="45"/>
                                        </p:tgtEl>
                                        <p:attrNameLst>
                                          <p:attrName>style.visibility</p:attrName>
                                        </p:attrNameLst>
                                      </p:cBhvr>
                                      <p:to>
                                        <p:strVal val="visible"/>
                                      </p:to>
                                    </p:set>
                                    <p:animEffect transition="in" filter="dissolve">
                                      <p:cBhvr>
                                        <p:cTn id="32" dur="10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750"/>
                                        <p:tgtEl>
                                          <p:spTgt spid="2"/>
                                        </p:tgtEl>
                                      </p:cBhvr>
                                    </p:animEffect>
                                  </p:childTnLst>
                                </p:cTn>
                              </p:par>
                              <p:par>
                                <p:cTn id="36" presetID="9" presetClass="entr" fill="hold" grpId="7" nodeType="withEffect">
                                  <p:stCondLst>
                                    <p:cond delay="0"/>
                                  </p:stCondLst>
                                  <p:iterate>
                                    <p:tmAbs val="0"/>
                                  </p:iterate>
                                  <p:childTnLst>
                                    <p:set>
                                      <p:cBhvr>
                                        <p:cTn id="37" fill="hold"/>
                                        <p:tgtEl>
                                          <p:spTgt spid="48"/>
                                        </p:tgtEl>
                                        <p:attrNameLst>
                                          <p:attrName>style.visibility</p:attrName>
                                        </p:attrNameLst>
                                      </p:cBhvr>
                                      <p:to>
                                        <p:strVal val="visible"/>
                                      </p:to>
                                    </p:set>
                                    <p:animEffect transition="in" filter="dissolve">
                                      <p:cBhvr>
                                        <p:cTn id="38" dur="1000"/>
                                        <p:tgtEl>
                                          <p:spTgt spid="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750"/>
                                        <p:tgtEl>
                                          <p:spTgt spid="3"/>
                                        </p:tgtEl>
                                      </p:cBhvr>
                                    </p:animEffect>
                                  </p:childTnLst>
                                </p:cTn>
                              </p:par>
                              <p:par>
                                <p:cTn id="42" presetID="9" presetClass="entr" fill="hold" grpId="8" nodeType="withEffect">
                                  <p:stCondLst>
                                    <p:cond delay="0"/>
                                  </p:stCondLst>
                                  <p:iterate>
                                    <p:tmAbs val="0"/>
                                  </p:iterate>
                                  <p:childTnLst>
                                    <p:set>
                                      <p:cBhvr>
                                        <p:cTn id="43" fill="hold"/>
                                        <p:tgtEl>
                                          <p:spTgt spid="51"/>
                                        </p:tgtEl>
                                        <p:attrNameLst>
                                          <p:attrName>style.visibility</p:attrName>
                                        </p:attrNameLst>
                                      </p:cBhvr>
                                      <p:to>
                                        <p:strVal val="visible"/>
                                      </p:to>
                                    </p:set>
                                    <p:animEffect transition="in" filter="dissolve">
                                      <p:cBhvr>
                                        <p:cTn id="44" dur="1000"/>
                                        <p:tgtEl>
                                          <p:spTgt spid="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750"/>
                                        <p:tgtEl>
                                          <p:spTgt spid="4"/>
                                        </p:tgtEl>
                                      </p:cBhvr>
                                    </p:animEffect>
                                  </p:childTnLst>
                                </p:cTn>
                              </p:par>
                              <p:par>
                                <p:cTn id="48" presetID="9" presetClass="entr" fill="hold" grpId="9" nodeType="withEffect">
                                  <p:stCondLst>
                                    <p:cond delay="0"/>
                                  </p:stCondLst>
                                  <p:iterate>
                                    <p:tmAbs val="0"/>
                                  </p:iterate>
                                  <p:childTnLst>
                                    <p:set>
                                      <p:cBhvr>
                                        <p:cTn id="49" fill="hold"/>
                                        <p:tgtEl>
                                          <p:spTgt spid="54"/>
                                        </p:tgtEl>
                                        <p:attrNameLst>
                                          <p:attrName>style.visibility</p:attrName>
                                        </p:attrNameLst>
                                      </p:cBhvr>
                                      <p:to>
                                        <p:strVal val="visible"/>
                                      </p:to>
                                    </p:set>
                                    <p:animEffect transition="in" filter="dissolve">
                                      <p:cBhvr>
                                        <p:cTn id="50" dur="1000"/>
                                        <p:tgtEl>
                                          <p:spTgt spid="5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childTnLst>
                                </p:cTn>
                              </p:par>
                              <p:par>
                                <p:cTn id="54" presetID="2" presetClass="entr" presetSubtype="4" fill="hold" grpId="10" nodeType="withEffect">
                                  <p:stCondLst>
                                    <p:cond delay="0"/>
                                  </p:stCondLst>
                                  <p:iterate>
                                    <p:tmAbs val="0"/>
                                  </p:iterate>
                                  <p:childTnLst>
                                    <p:set>
                                      <p:cBhvr>
                                        <p:cTn id="55" fill="hold"/>
                                        <p:tgtEl>
                                          <p:spTgt spid="55"/>
                                        </p:tgtEl>
                                        <p:attrNameLst>
                                          <p:attrName>style.visibility</p:attrName>
                                        </p:attrNameLst>
                                      </p:cBhvr>
                                      <p:to>
                                        <p:strVal val="visible"/>
                                      </p:to>
                                    </p:set>
                                    <p:anim calcmode="lin" valueType="num">
                                      <p:cBhvr>
                                        <p:cTn id="56" dur="750" fill="hold"/>
                                        <p:tgtEl>
                                          <p:spTgt spid="55"/>
                                        </p:tgtEl>
                                        <p:attrNameLst>
                                          <p:attrName>ppt_x</p:attrName>
                                        </p:attrNameLst>
                                      </p:cBhvr>
                                      <p:tavLst>
                                        <p:tav tm="0">
                                          <p:val>
                                            <p:strVal val="#ppt_x"/>
                                          </p:val>
                                        </p:tav>
                                        <p:tav tm="100000">
                                          <p:val>
                                            <p:strVal val="#ppt_x"/>
                                          </p:val>
                                        </p:tav>
                                      </p:tavLst>
                                    </p:anim>
                                    <p:anim calcmode="lin" valueType="num">
                                      <p:cBhvr>
                                        <p:cTn id="57"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11" nodeType="clickEffect">
                                  <p:stCondLst>
                                    <p:cond delay="0"/>
                                  </p:stCondLst>
                                  <p:iterate>
                                    <p:tmAbs val="0"/>
                                  </p:iterate>
                                  <p:childTnLst>
                                    <p:set>
                                      <p:cBhvr>
                                        <p:cTn id="61" fill="hold"/>
                                        <p:tgtEl>
                                          <p:spTgt spid="56"/>
                                        </p:tgtEl>
                                        <p:attrNameLst>
                                          <p:attrName>style.visibility</p:attrName>
                                        </p:attrNameLst>
                                      </p:cBhvr>
                                      <p:to>
                                        <p:strVal val="visible"/>
                                      </p:to>
                                    </p:set>
                                    <p:anim calcmode="lin" valueType="num">
                                      <p:cBhvr>
                                        <p:cTn id="62" dur="500" fill="hold"/>
                                        <p:tgtEl>
                                          <p:spTgt spid="56"/>
                                        </p:tgtEl>
                                        <p:attrNameLst>
                                          <p:attrName>ppt_x</p:attrName>
                                        </p:attrNameLst>
                                      </p:cBhvr>
                                      <p:tavLst>
                                        <p:tav tm="0">
                                          <p:val>
                                            <p:strVal val="#ppt_x"/>
                                          </p:val>
                                        </p:tav>
                                        <p:tav tm="100000">
                                          <p:val>
                                            <p:strVal val="#ppt_x"/>
                                          </p:val>
                                        </p:tav>
                                      </p:tavLst>
                                    </p:anim>
                                    <p:anim calcmode="lin" valueType="num">
                                      <p:cBhvr>
                                        <p:cTn id="63" dur="500" fill="hold"/>
                                        <p:tgtEl>
                                          <p:spTgt spid="56"/>
                                        </p:tgtEl>
                                        <p:attrNameLst>
                                          <p:attrName>ppt_y</p:attrName>
                                        </p:attrNameLst>
                                      </p:cBhvr>
                                      <p:tavLst>
                                        <p:tav tm="0">
                                          <p:val>
                                            <p:strVal val="1+#ppt_h/2"/>
                                          </p:val>
                                        </p:tav>
                                        <p:tav tm="100000">
                                          <p:val>
                                            <p:strVal val="#ppt_y"/>
                                          </p:val>
                                        </p:tav>
                                      </p:tavLst>
                                    </p:anim>
                                  </p:childTnLst>
                                </p:cTn>
                              </p:par>
                              <p:par>
                                <p:cTn id="64" presetID="2" presetClass="entr" presetSubtype="4" fill="hold" grpId="12" nodeType="withEffect">
                                  <p:stCondLst>
                                    <p:cond delay="0"/>
                                  </p:stCondLst>
                                  <p:iterate>
                                    <p:tmAbs val="0"/>
                                  </p:iterate>
                                  <p:childTnLst>
                                    <p:set>
                                      <p:cBhvr>
                                        <p:cTn id="65" fill="hold"/>
                                        <p:tgtEl>
                                          <p:spTgt spid="57"/>
                                        </p:tgtEl>
                                        <p:attrNameLst>
                                          <p:attrName>style.visibility</p:attrName>
                                        </p:attrNameLst>
                                      </p:cBhvr>
                                      <p:to>
                                        <p:strVal val="visible"/>
                                      </p:to>
                                    </p:set>
                                    <p:anim calcmode="lin" valueType="num">
                                      <p:cBhvr>
                                        <p:cTn id="66" dur="500" fill="hold"/>
                                        <p:tgtEl>
                                          <p:spTgt spid="57"/>
                                        </p:tgtEl>
                                        <p:attrNameLst>
                                          <p:attrName>ppt_x</p:attrName>
                                        </p:attrNameLst>
                                      </p:cBhvr>
                                      <p:tavLst>
                                        <p:tav tm="0">
                                          <p:val>
                                            <p:strVal val="#ppt_x"/>
                                          </p:val>
                                        </p:tav>
                                        <p:tav tm="100000">
                                          <p:val>
                                            <p:strVal val="#ppt_x"/>
                                          </p:val>
                                        </p:tav>
                                      </p:tavLst>
                                    </p:anim>
                                    <p:anim calcmode="lin" valueType="num">
                                      <p:cBhvr>
                                        <p:cTn id="67" dur="500" fill="hold"/>
                                        <p:tgtEl>
                                          <p:spTgt spid="57"/>
                                        </p:tgtEl>
                                        <p:attrNameLst>
                                          <p:attrName>ppt_y</p:attrName>
                                        </p:attrNameLst>
                                      </p:cBhvr>
                                      <p:tavLst>
                                        <p:tav tm="0">
                                          <p:val>
                                            <p:strVal val="1+#ppt_h/2"/>
                                          </p:val>
                                        </p:tav>
                                        <p:tav tm="100000">
                                          <p:val>
                                            <p:strVal val="#ppt_y"/>
                                          </p:val>
                                        </p:tav>
                                      </p:tavLst>
                                    </p:anim>
                                  </p:childTnLst>
                                </p:cTn>
                              </p:par>
                              <p:par>
                                <p:cTn id="68" presetID="9" presetClass="entr" fill="hold" grpId="13" nodeType="withEffect">
                                  <p:stCondLst>
                                    <p:cond delay="0"/>
                                  </p:stCondLst>
                                  <p:iterate>
                                    <p:tmAbs val="0"/>
                                  </p:iterate>
                                  <p:childTnLst>
                                    <p:set>
                                      <p:cBhvr>
                                        <p:cTn id="69" fill="hold"/>
                                        <p:tgtEl>
                                          <p:spTgt spid="68"/>
                                        </p:tgtEl>
                                        <p:attrNameLst>
                                          <p:attrName>style.visibility</p:attrName>
                                        </p:attrNameLst>
                                      </p:cBhvr>
                                      <p:to>
                                        <p:strVal val="visible"/>
                                      </p:to>
                                    </p:set>
                                    <p:animEffect transition="in" filter="dissolve">
                                      <p:cBhvr>
                                        <p:cTn id="70" dur="3000"/>
                                        <p:tgtEl>
                                          <p:spTgt spid="6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14" nodeType="clickEffect">
                                  <p:stCondLst>
                                    <p:cond delay="0"/>
                                  </p:stCondLst>
                                  <p:iterate>
                                    <p:tmAbs val="0"/>
                                  </p:iterate>
                                  <p:childTnLst>
                                    <p:set>
                                      <p:cBhvr>
                                        <p:cTn id="74" fill="hold"/>
                                        <p:tgtEl>
                                          <p:spTgt spid="58"/>
                                        </p:tgtEl>
                                        <p:attrNameLst>
                                          <p:attrName>style.visibility</p:attrName>
                                        </p:attrNameLst>
                                      </p:cBhvr>
                                      <p:to>
                                        <p:strVal val="visible"/>
                                      </p:to>
                                    </p:set>
                                    <p:anim calcmode="lin" valueType="num">
                                      <p:cBhvr>
                                        <p:cTn id="75" dur="500" fill="hold"/>
                                        <p:tgtEl>
                                          <p:spTgt spid="58"/>
                                        </p:tgtEl>
                                        <p:attrNameLst>
                                          <p:attrName>ppt_x</p:attrName>
                                        </p:attrNameLst>
                                      </p:cBhvr>
                                      <p:tavLst>
                                        <p:tav tm="0">
                                          <p:val>
                                            <p:strVal val="#ppt_x"/>
                                          </p:val>
                                        </p:tav>
                                        <p:tav tm="100000">
                                          <p:val>
                                            <p:strVal val="#ppt_x"/>
                                          </p:val>
                                        </p:tav>
                                      </p:tavLst>
                                    </p:anim>
                                    <p:anim calcmode="lin" valueType="num">
                                      <p:cBhvr>
                                        <p:cTn id="76" dur="500" fill="hold"/>
                                        <p:tgtEl>
                                          <p:spTgt spid="58"/>
                                        </p:tgtEl>
                                        <p:attrNameLst>
                                          <p:attrName>ppt_y</p:attrName>
                                        </p:attrNameLst>
                                      </p:cBhvr>
                                      <p:tavLst>
                                        <p:tav tm="0">
                                          <p:val>
                                            <p:strVal val="1+#ppt_h/2"/>
                                          </p:val>
                                        </p:tav>
                                        <p:tav tm="100000">
                                          <p:val>
                                            <p:strVal val="#ppt_y"/>
                                          </p:val>
                                        </p:tav>
                                      </p:tavLst>
                                    </p:anim>
                                  </p:childTnLst>
                                </p:cTn>
                              </p:par>
                              <p:par>
                                <p:cTn id="77" presetID="2" presetClass="entr" presetSubtype="4" fill="hold" grpId="15" nodeType="withEffect">
                                  <p:stCondLst>
                                    <p:cond delay="0"/>
                                  </p:stCondLst>
                                  <p:iterate>
                                    <p:tmAbs val="0"/>
                                  </p:iterate>
                                  <p:childTnLst>
                                    <p:set>
                                      <p:cBhvr>
                                        <p:cTn id="78" fill="hold"/>
                                        <p:tgtEl>
                                          <p:spTgt spid="59"/>
                                        </p:tgtEl>
                                        <p:attrNameLst>
                                          <p:attrName>style.visibility</p:attrName>
                                        </p:attrNameLst>
                                      </p:cBhvr>
                                      <p:to>
                                        <p:strVal val="visible"/>
                                      </p:to>
                                    </p:set>
                                    <p:anim calcmode="lin" valueType="num">
                                      <p:cBhvr>
                                        <p:cTn id="79" dur="500" fill="hold"/>
                                        <p:tgtEl>
                                          <p:spTgt spid="59"/>
                                        </p:tgtEl>
                                        <p:attrNameLst>
                                          <p:attrName>ppt_x</p:attrName>
                                        </p:attrNameLst>
                                      </p:cBhvr>
                                      <p:tavLst>
                                        <p:tav tm="0">
                                          <p:val>
                                            <p:strVal val="#ppt_x"/>
                                          </p:val>
                                        </p:tav>
                                        <p:tav tm="100000">
                                          <p:val>
                                            <p:strVal val="#ppt_x"/>
                                          </p:val>
                                        </p:tav>
                                      </p:tavLst>
                                    </p:anim>
                                    <p:anim calcmode="lin" valueType="num">
                                      <p:cBhvr>
                                        <p:cTn id="80" dur="500" fill="hold"/>
                                        <p:tgtEl>
                                          <p:spTgt spid="59"/>
                                        </p:tgtEl>
                                        <p:attrNameLst>
                                          <p:attrName>ppt_y</p:attrName>
                                        </p:attrNameLst>
                                      </p:cBhvr>
                                      <p:tavLst>
                                        <p:tav tm="0">
                                          <p:val>
                                            <p:strVal val="1+#ppt_h/2"/>
                                          </p:val>
                                        </p:tav>
                                        <p:tav tm="100000">
                                          <p:val>
                                            <p:strVal val="#ppt_y"/>
                                          </p:val>
                                        </p:tav>
                                      </p:tavLst>
                                    </p:anim>
                                  </p:childTnLst>
                                </p:cTn>
                              </p:par>
                              <p:par>
                                <p:cTn id="81" presetID="22" presetClass="entr" presetSubtype="8" fill="hold" grpId="16" nodeType="withEffect">
                                  <p:stCondLst>
                                    <p:cond delay="0"/>
                                  </p:stCondLst>
                                  <p:iterate>
                                    <p:tmAbs val="0"/>
                                  </p:iterate>
                                  <p:childTnLst>
                                    <p:set>
                                      <p:cBhvr>
                                        <p:cTn id="82" fill="hold"/>
                                        <p:tgtEl>
                                          <p:spTgt spid="69"/>
                                        </p:tgtEl>
                                        <p:attrNameLst>
                                          <p:attrName>style.visibility</p:attrName>
                                        </p:attrNameLst>
                                      </p:cBhvr>
                                      <p:to>
                                        <p:strVal val="visible"/>
                                      </p:to>
                                    </p:set>
                                    <p:animEffect transition="in" filter="wipe(left)">
                                      <p:cBhvr>
                                        <p:cTn id="83" dur="2000"/>
                                        <p:tgtEl>
                                          <p:spTgt spid="69"/>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17" nodeType="clickEffect">
                                  <p:stCondLst>
                                    <p:cond delay="0"/>
                                  </p:stCondLst>
                                  <p:iterate>
                                    <p:tmAbs val="0"/>
                                  </p:iterate>
                                  <p:childTnLst>
                                    <p:set>
                                      <p:cBhvr>
                                        <p:cTn id="87" fill="hold"/>
                                        <p:tgtEl>
                                          <p:spTgt spid="60"/>
                                        </p:tgtEl>
                                        <p:attrNameLst>
                                          <p:attrName>style.visibility</p:attrName>
                                        </p:attrNameLst>
                                      </p:cBhvr>
                                      <p:to>
                                        <p:strVal val="visible"/>
                                      </p:to>
                                    </p:set>
                                    <p:anim calcmode="lin" valueType="num">
                                      <p:cBhvr>
                                        <p:cTn id="88" dur="500" fill="hold"/>
                                        <p:tgtEl>
                                          <p:spTgt spid="60"/>
                                        </p:tgtEl>
                                        <p:attrNameLst>
                                          <p:attrName>ppt_x</p:attrName>
                                        </p:attrNameLst>
                                      </p:cBhvr>
                                      <p:tavLst>
                                        <p:tav tm="0">
                                          <p:val>
                                            <p:strVal val="#ppt_x"/>
                                          </p:val>
                                        </p:tav>
                                        <p:tav tm="100000">
                                          <p:val>
                                            <p:strVal val="#ppt_x"/>
                                          </p:val>
                                        </p:tav>
                                      </p:tavLst>
                                    </p:anim>
                                    <p:anim calcmode="lin" valueType="num">
                                      <p:cBhvr>
                                        <p:cTn id="89" dur="500" fill="hold"/>
                                        <p:tgtEl>
                                          <p:spTgt spid="60"/>
                                        </p:tgtEl>
                                        <p:attrNameLst>
                                          <p:attrName>ppt_y</p:attrName>
                                        </p:attrNameLst>
                                      </p:cBhvr>
                                      <p:tavLst>
                                        <p:tav tm="0">
                                          <p:val>
                                            <p:strVal val="1+#ppt_h/2"/>
                                          </p:val>
                                        </p:tav>
                                        <p:tav tm="100000">
                                          <p:val>
                                            <p:strVal val="#ppt_y"/>
                                          </p:val>
                                        </p:tav>
                                      </p:tavLst>
                                    </p:anim>
                                  </p:childTnLst>
                                </p:cTn>
                              </p:par>
                              <p:par>
                                <p:cTn id="90" presetID="2" presetClass="entr" presetSubtype="4" fill="hold" grpId="18" nodeType="withEffect">
                                  <p:stCondLst>
                                    <p:cond delay="0"/>
                                  </p:stCondLst>
                                  <p:iterate>
                                    <p:tmAbs val="0"/>
                                  </p:iterate>
                                  <p:childTnLst>
                                    <p:set>
                                      <p:cBhvr>
                                        <p:cTn id="91" fill="hold"/>
                                        <p:tgtEl>
                                          <p:spTgt spid="61"/>
                                        </p:tgtEl>
                                        <p:attrNameLst>
                                          <p:attrName>style.visibility</p:attrName>
                                        </p:attrNameLst>
                                      </p:cBhvr>
                                      <p:to>
                                        <p:strVal val="visible"/>
                                      </p:to>
                                    </p:set>
                                    <p:anim calcmode="lin" valueType="num">
                                      <p:cBhvr>
                                        <p:cTn id="92" dur="500" fill="hold"/>
                                        <p:tgtEl>
                                          <p:spTgt spid="61"/>
                                        </p:tgtEl>
                                        <p:attrNameLst>
                                          <p:attrName>ppt_x</p:attrName>
                                        </p:attrNameLst>
                                      </p:cBhvr>
                                      <p:tavLst>
                                        <p:tav tm="0">
                                          <p:val>
                                            <p:strVal val="#ppt_x"/>
                                          </p:val>
                                        </p:tav>
                                        <p:tav tm="100000">
                                          <p:val>
                                            <p:strVal val="#ppt_x"/>
                                          </p:val>
                                        </p:tav>
                                      </p:tavLst>
                                    </p:anim>
                                    <p:anim calcmode="lin" valueType="num">
                                      <p:cBhvr>
                                        <p:cTn id="93" dur="500" fill="hold"/>
                                        <p:tgtEl>
                                          <p:spTgt spid="61"/>
                                        </p:tgtEl>
                                        <p:attrNameLst>
                                          <p:attrName>ppt_y</p:attrName>
                                        </p:attrNameLst>
                                      </p:cBhvr>
                                      <p:tavLst>
                                        <p:tav tm="0">
                                          <p:val>
                                            <p:strVal val="1+#ppt_h/2"/>
                                          </p:val>
                                        </p:tav>
                                        <p:tav tm="100000">
                                          <p:val>
                                            <p:strVal val="#ppt_y"/>
                                          </p:val>
                                        </p:tav>
                                      </p:tavLst>
                                    </p:anim>
                                  </p:childTnLst>
                                </p:cTn>
                              </p:par>
                              <p:par>
                                <p:cTn id="94" presetID="9" presetClass="entr" fill="hold" grpId="19" nodeType="withEffect">
                                  <p:stCondLst>
                                    <p:cond delay="0"/>
                                  </p:stCondLst>
                                  <p:iterate>
                                    <p:tmAbs val="0"/>
                                  </p:iterate>
                                  <p:childTnLst>
                                    <p:set>
                                      <p:cBhvr>
                                        <p:cTn id="95" fill="hold"/>
                                        <p:tgtEl>
                                          <p:spTgt spid="70"/>
                                        </p:tgtEl>
                                        <p:attrNameLst>
                                          <p:attrName>style.visibility</p:attrName>
                                        </p:attrNameLst>
                                      </p:cBhvr>
                                      <p:to>
                                        <p:strVal val="visible"/>
                                      </p:to>
                                    </p:set>
                                    <p:animEffect transition="in" filter="dissolve">
                                      <p:cBhvr>
                                        <p:cTn id="96" dur="3000"/>
                                        <p:tgtEl>
                                          <p:spTgt spid="70"/>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20" nodeType="clickEffect">
                                  <p:stCondLst>
                                    <p:cond delay="0"/>
                                  </p:stCondLst>
                                  <p:iterate>
                                    <p:tmAbs val="0"/>
                                  </p:iterate>
                                  <p:childTnLst>
                                    <p:set>
                                      <p:cBhvr>
                                        <p:cTn id="100" fill="hold"/>
                                        <p:tgtEl>
                                          <p:spTgt spid="62"/>
                                        </p:tgtEl>
                                        <p:attrNameLst>
                                          <p:attrName>style.visibility</p:attrName>
                                        </p:attrNameLst>
                                      </p:cBhvr>
                                      <p:to>
                                        <p:strVal val="visible"/>
                                      </p:to>
                                    </p:set>
                                    <p:anim calcmode="lin" valueType="num">
                                      <p:cBhvr>
                                        <p:cTn id="101" dur="500" fill="hold"/>
                                        <p:tgtEl>
                                          <p:spTgt spid="62"/>
                                        </p:tgtEl>
                                        <p:attrNameLst>
                                          <p:attrName>ppt_x</p:attrName>
                                        </p:attrNameLst>
                                      </p:cBhvr>
                                      <p:tavLst>
                                        <p:tav tm="0">
                                          <p:val>
                                            <p:strVal val="#ppt_x"/>
                                          </p:val>
                                        </p:tav>
                                        <p:tav tm="100000">
                                          <p:val>
                                            <p:strVal val="#ppt_x"/>
                                          </p:val>
                                        </p:tav>
                                      </p:tavLst>
                                    </p:anim>
                                    <p:anim calcmode="lin" valueType="num">
                                      <p:cBhvr>
                                        <p:cTn id="102" dur="500" fill="hold"/>
                                        <p:tgtEl>
                                          <p:spTgt spid="62"/>
                                        </p:tgtEl>
                                        <p:attrNameLst>
                                          <p:attrName>ppt_y</p:attrName>
                                        </p:attrNameLst>
                                      </p:cBhvr>
                                      <p:tavLst>
                                        <p:tav tm="0">
                                          <p:val>
                                            <p:strVal val="1+#ppt_h/2"/>
                                          </p:val>
                                        </p:tav>
                                        <p:tav tm="100000">
                                          <p:val>
                                            <p:strVal val="#ppt_y"/>
                                          </p:val>
                                        </p:tav>
                                      </p:tavLst>
                                    </p:anim>
                                  </p:childTnLst>
                                </p:cTn>
                              </p:par>
                              <p:par>
                                <p:cTn id="103" presetID="2" presetClass="entr" presetSubtype="4" fill="hold" grpId="21" nodeType="withEffect">
                                  <p:stCondLst>
                                    <p:cond delay="0"/>
                                  </p:stCondLst>
                                  <p:iterate>
                                    <p:tmAbs val="0"/>
                                  </p:iterate>
                                  <p:childTnLst>
                                    <p:set>
                                      <p:cBhvr>
                                        <p:cTn id="104" fill="hold"/>
                                        <p:tgtEl>
                                          <p:spTgt spid="63"/>
                                        </p:tgtEl>
                                        <p:attrNameLst>
                                          <p:attrName>style.visibility</p:attrName>
                                        </p:attrNameLst>
                                      </p:cBhvr>
                                      <p:to>
                                        <p:strVal val="visible"/>
                                      </p:to>
                                    </p:set>
                                    <p:anim calcmode="lin" valueType="num">
                                      <p:cBhvr>
                                        <p:cTn id="105" dur="500" fill="hold"/>
                                        <p:tgtEl>
                                          <p:spTgt spid="63"/>
                                        </p:tgtEl>
                                        <p:attrNameLst>
                                          <p:attrName>ppt_x</p:attrName>
                                        </p:attrNameLst>
                                      </p:cBhvr>
                                      <p:tavLst>
                                        <p:tav tm="0">
                                          <p:val>
                                            <p:strVal val="#ppt_x"/>
                                          </p:val>
                                        </p:tav>
                                        <p:tav tm="100000">
                                          <p:val>
                                            <p:strVal val="#ppt_x"/>
                                          </p:val>
                                        </p:tav>
                                      </p:tavLst>
                                    </p:anim>
                                    <p:anim calcmode="lin" valueType="num">
                                      <p:cBhvr>
                                        <p:cTn id="106" dur="500" fill="hold"/>
                                        <p:tgtEl>
                                          <p:spTgt spid="63"/>
                                        </p:tgtEl>
                                        <p:attrNameLst>
                                          <p:attrName>ppt_y</p:attrName>
                                        </p:attrNameLst>
                                      </p:cBhvr>
                                      <p:tavLst>
                                        <p:tav tm="0">
                                          <p:val>
                                            <p:strVal val="1+#ppt_h/2"/>
                                          </p:val>
                                        </p:tav>
                                        <p:tav tm="100000">
                                          <p:val>
                                            <p:strVal val="#ppt_y"/>
                                          </p:val>
                                        </p:tav>
                                      </p:tavLst>
                                    </p:anim>
                                  </p:childTnLst>
                                </p:cTn>
                              </p:par>
                              <p:par>
                                <p:cTn id="107" presetID="22" presetClass="entr" presetSubtype="8" fill="hold" grpId="22" nodeType="withEffect">
                                  <p:stCondLst>
                                    <p:cond delay="0"/>
                                  </p:stCondLst>
                                  <p:iterate>
                                    <p:tmAbs val="0"/>
                                  </p:iterate>
                                  <p:childTnLst>
                                    <p:set>
                                      <p:cBhvr>
                                        <p:cTn id="108" fill="hold"/>
                                        <p:tgtEl>
                                          <p:spTgt spid="71"/>
                                        </p:tgtEl>
                                        <p:attrNameLst>
                                          <p:attrName>style.visibility</p:attrName>
                                        </p:attrNameLst>
                                      </p:cBhvr>
                                      <p:to>
                                        <p:strVal val="visible"/>
                                      </p:to>
                                    </p:set>
                                    <p:animEffect transition="in" filter="wipe(left)">
                                      <p:cBhvr>
                                        <p:cTn id="109"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9" grpId="0" animBg="1"/>
      <p:bldP spid="40" grpId="3" animBg="1" advAuto="0"/>
      <p:bldP spid="41" grpId="4" animBg="1" advAuto="0"/>
      <p:bldP spid="42" grpId="5" animBg="1" advAuto="0"/>
      <p:bldP spid="45" grpId="6" animBg="1" advAuto="0"/>
      <p:bldP spid="48" grpId="7" animBg="1" advAuto="0"/>
      <p:bldP spid="51" grpId="8" animBg="1" advAuto="0"/>
      <p:bldP spid="54" grpId="9" animBg="1" advAuto="0"/>
      <p:bldP spid="55" grpId="10" animBg="1" advAuto="0"/>
      <p:bldP spid="56" grpId="11" animBg="1" advAuto="0"/>
      <p:bldP spid="57" grpId="12" animBg="1" advAuto="0"/>
      <p:bldP spid="58" grpId="14" animBg="1" advAuto="0"/>
      <p:bldP spid="59" grpId="15" animBg="1" advAuto="0"/>
      <p:bldP spid="60" grpId="17" animBg="1" advAuto="0"/>
      <p:bldP spid="61" grpId="18" animBg="1" advAuto="0"/>
      <p:bldP spid="62" grpId="20" animBg="1" advAuto="0"/>
      <p:bldP spid="63" grpId="21" animBg="1" advAuto="0"/>
      <p:bldP spid="68" grpId="13" animBg="1" advAuto="0"/>
      <p:bldP spid="69" grpId="16" animBg="1" advAuto="0"/>
      <p:bldP spid="70" grpId="19" animBg="1" advAuto="0"/>
      <p:bldP spid="71" grpId="22" animBg="1" advAuto="0"/>
      <p:bldP spid="2" grpId="0"/>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25121" y="325120"/>
            <a:ext cx="12250520" cy="1625600"/>
          </a:xfrm>
        </p:spPr>
        <p:txBody>
          <a:bodyPr>
            <a:normAutofit/>
          </a:bodyPr>
          <a:lstStyle/>
          <a:p>
            <a:r>
              <a:rPr lang="en-GB" sz="5120" dirty="0">
                <a:latin typeface="Arial" panose="020B0604020202020204" pitchFamily="34" charset="0"/>
                <a:cs typeface="Arial" panose="020B0604020202020204" pitchFamily="34" charset="0"/>
              </a:rPr>
              <a:t>Thank you for joining us today</a:t>
            </a:r>
          </a:p>
        </p:txBody>
      </p:sp>
      <p:sp>
        <p:nvSpPr>
          <p:cNvPr id="12" name="Content Placeholder 2"/>
          <p:cNvSpPr txBox="1">
            <a:spLocks/>
          </p:cNvSpPr>
          <p:nvPr/>
        </p:nvSpPr>
        <p:spPr>
          <a:xfrm>
            <a:off x="325120" y="2600962"/>
            <a:ext cx="12029440" cy="6827519"/>
          </a:xfrm>
          <a:prstGeom prst="rect">
            <a:avLst/>
          </a:prstGeom>
        </p:spPr>
        <p:txBody>
          <a:bodyPr vert="horz" lIns="130048" tIns="65024" rIns="130048" bIns="65024" rtlCol="0">
            <a:normAutofit/>
          </a:bodyPr>
          <a:lstStyle>
            <a:lvl1pPr marL="0" indent="0" algn="l" defTabSz="914400" rtl="0"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GB" sz="4551" dirty="0">
              <a:latin typeface="Arial" panose="020B0604020202020204" pitchFamily="34" charset="0"/>
              <a:cs typeface="Arial" panose="020B0604020202020204" pitchFamily="34" charset="0"/>
            </a:endParaRPr>
          </a:p>
          <a:p>
            <a:endParaRPr lang="en-GB" sz="5689" u="sng" dirty="0" smtClean="0">
              <a:solidFill>
                <a:srgbClr val="006680"/>
              </a:solidFill>
              <a:latin typeface="Arial" panose="020B0604020202020204" pitchFamily="34" charset="0"/>
              <a:cs typeface="Arial" panose="020B0604020202020204" pitchFamily="34" charset="0"/>
            </a:endParaRPr>
          </a:p>
          <a:p>
            <a:r>
              <a:rPr lang="en-GB" sz="6000" u="sng" dirty="0" smtClean="0">
                <a:solidFill>
                  <a:srgbClr val="006680"/>
                </a:solidFill>
                <a:latin typeface="Calibri (body)"/>
                <a:cs typeface="Arial" panose="020B0604020202020204" pitchFamily="34" charset="0"/>
              </a:rPr>
              <a:t>www.FriendsAgainstScams.org.uk</a:t>
            </a:r>
            <a:endParaRPr lang="en-GB" sz="6000" u="sng" dirty="0">
              <a:solidFill>
                <a:srgbClr val="006680"/>
              </a:solidFill>
              <a:latin typeface="Calibri (body)"/>
              <a:cs typeface="Arial" panose="020B0604020202020204" pitchFamily="34" charset="0"/>
            </a:endParaRPr>
          </a:p>
          <a:p>
            <a:endParaRPr lang="en-GB" sz="568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57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rrow"/>
          <p:cNvSpPr/>
          <p:nvPr/>
        </p:nvSpPr>
        <p:spPr>
          <a:xfrm>
            <a:off x="-1" y="2068488"/>
            <a:ext cx="12192001" cy="7416824"/>
          </a:xfrm>
          <a:prstGeom prst="rightArrow">
            <a:avLst>
              <a:gd name="adj1" fmla="val 100000"/>
              <a:gd name="adj2" fmla="val 27962"/>
            </a:avLst>
          </a:prstGeom>
          <a:solidFill>
            <a:srgbClr val="363F45"/>
          </a:solidFill>
          <a:ln w="12700">
            <a:miter lim="400000"/>
          </a:ln>
        </p:spPr>
        <p:txBody>
          <a:bodyPr lIns="54167" tIns="54167" rIns="54167" bIns="54167"/>
          <a:lstStyle/>
          <a:p>
            <a:pPr defTabSz="457058">
              <a:defRPr sz="1600" spc="-66">
                <a:uFillTx/>
              </a:defRPr>
            </a:pPr>
            <a:endParaRPr>
              <a:latin typeface="+mn-lt"/>
            </a:endParaRPr>
          </a:p>
        </p:txBody>
      </p:sp>
      <p:sp>
        <p:nvSpPr>
          <p:cNvPr id="74" name="Why do people get scammed?"/>
          <p:cNvSpPr txBox="1"/>
          <p:nvPr/>
        </p:nvSpPr>
        <p:spPr>
          <a:xfrm>
            <a:off x="1060271" y="2195259"/>
            <a:ext cx="8734945" cy="1340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67" tIns="54167" rIns="54167" bIns="54167">
            <a:spAutoFit/>
          </a:bodyPr>
          <a:lstStyle>
            <a:lvl1pPr>
              <a:defRPr sz="4500" spc="0">
                <a:solidFill>
                  <a:srgbClr val="FFFFFF"/>
                </a:solidFill>
                <a:uFill>
                  <a:solidFill>
                    <a:srgbClr val="FFFFFF"/>
                  </a:solidFill>
                </a:uFill>
                <a:latin typeface="Noteworthy Light"/>
                <a:ea typeface="Noteworthy Light"/>
                <a:cs typeface="Noteworthy Light"/>
                <a:sym typeface="Noteworthy Light"/>
              </a:defRPr>
            </a:lvl1pPr>
          </a:lstStyle>
          <a:p>
            <a:r>
              <a:rPr sz="4000" b="1" dirty="0">
                <a:latin typeface="+mn-lt"/>
              </a:rPr>
              <a:t>Why might people get caught out by a scam?</a:t>
            </a:r>
            <a:r>
              <a:rPr lang="en-GB" sz="4000" b="1" dirty="0">
                <a:latin typeface="+mn-lt"/>
              </a:rPr>
              <a:t> Anyone can be a scam victim…</a:t>
            </a:r>
            <a:endParaRPr sz="4000" b="1" dirty="0">
              <a:latin typeface="+mn-lt"/>
            </a:endParaRPr>
          </a:p>
        </p:txBody>
      </p:sp>
      <p:sp>
        <p:nvSpPr>
          <p:cNvPr id="75" name="1."/>
          <p:cNvSpPr txBox="1"/>
          <p:nvPr/>
        </p:nvSpPr>
        <p:spPr>
          <a:xfrm>
            <a:off x="300181" y="2261399"/>
            <a:ext cx="514170" cy="775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4800" b="1" spc="0">
                <a:solidFill>
                  <a:srgbClr val="FFFFFF"/>
                </a:solidFill>
                <a:uFill>
                  <a:solidFill>
                    <a:srgbClr val="FFFFFF"/>
                  </a:solidFill>
                </a:uFill>
              </a:defRPr>
            </a:lvl1pPr>
          </a:lstStyle>
          <a:p>
            <a:r>
              <a:rPr lang="en-GB" dirty="0">
                <a:latin typeface="+mn-lt"/>
              </a:rPr>
              <a:t>2</a:t>
            </a:r>
            <a:r>
              <a:rPr dirty="0">
                <a:latin typeface="+mn-lt"/>
              </a:rPr>
              <a:t>.</a:t>
            </a:r>
          </a:p>
        </p:txBody>
      </p:sp>
      <p:sp>
        <p:nvSpPr>
          <p:cNvPr id="76" name="Lonely."/>
          <p:cNvSpPr txBox="1"/>
          <p:nvPr/>
        </p:nvSpPr>
        <p:spPr>
          <a:xfrm>
            <a:off x="2989355" y="6373610"/>
            <a:ext cx="2622975" cy="755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lgn="ctr">
              <a:lnSpc>
                <a:spcPct val="150000"/>
              </a:lnSpc>
              <a:defRPr sz="2800" spc="0">
                <a:solidFill>
                  <a:srgbClr val="FFFFFF"/>
                </a:solidFill>
                <a:uFill>
                  <a:solidFill>
                    <a:srgbClr val="FFFFFF"/>
                  </a:solidFill>
                </a:uFill>
                <a:latin typeface="Impact"/>
                <a:ea typeface="Impact"/>
                <a:cs typeface="Impact"/>
                <a:sym typeface="Impact"/>
              </a:defRPr>
            </a:lvl1pPr>
          </a:lstStyle>
          <a:p>
            <a:r>
              <a:rPr b="1" i="1" u="sng" dirty="0">
                <a:latin typeface="+mn-lt"/>
              </a:rPr>
              <a:t>Lonely</a:t>
            </a:r>
          </a:p>
        </p:txBody>
      </p:sp>
      <p:sp>
        <p:nvSpPr>
          <p:cNvPr id="77" name="No friends and family locally to see any different behaviours. No company. Living on their own."/>
          <p:cNvSpPr txBox="1"/>
          <p:nvPr/>
        </p:nvSpPr>
        <p:spPr>
          <a:xfrm>
            <a:off x="3730528" y="6970830"/>
            <a:ext cx="2622975" cy="2448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z="1600" i="1" spc="0">
                <a:solidFill>
                  <a:srgbClr val="FFFFFF"/>
                </a:solidFill>
                <a:uFill>
                  <a:solidFill>
                    <a:srgbClr val="FFFFFF"/>
                  </a:solidFill>
                </a:uFill>
              </a:defRPr>
            </a:lvl1pPr>
          </a:lstStyle>
          <a:p>
            <a:r>
              <a:rPr lang="en-GB" sz="1900" b="1" i="0" dirty="0">
                <a:latin typeface="+mn-lt"/>
                <a:cs typeface="Arial" panose="020B0604020202020204" pitchFamily="34" charset="0"/>
              </a:rPr>
              <a:t>People might not have </a:t>
            </a:r>
            <a:r>
              <a:rPr sz="1900" b="1" i="0" dirty="0">
                <a:latin typeface="+mn-lt"/>
                <a:cs typeface="Arial" panose="020B0604020202020204" pitchFamily="34" charset="0"/>
              </a:rPr>
              <a:t> friends and family who are local or they </a:t>
            </a:r>
            <a:r>
              <a:rPr lang="en-GB" sz="1900" b="1" i="0" dirty="0">
                <a:latin typeface="+mn-lt"/>
                <a:cs typeface="Arial" panose="020B0604020202020204" pitchFamily="34" charset="0"/>
              </a:rPr>
              <a:t>might be </a:t>
            </a:r>
            <a:r>
              <a:rPr sz="1900" b="1" i="0" dirty="0">
                <a:latin typeface="+mn-lt"/>
                <a:cs typeface="Arial" panose="020B0604020202020204" pitchFamily="34" charset="0"/>
              </a:rPr>
              <a:t>too busy</a:t>
            </a:r>
            <a:r>
              <a:rPr lang="en-GB" sz="1900" b="1" i="0" dirty="0">
                <a:latin typeface="+mn-lt"/>
                <a:cs typeface="Arial" panose="020B0604020202020204" pitchFamily="34" charset="0"/>
              </a:rPr>
              <a:t>. Someone might live on their own and want someone to talk to and the criminals pretend to make friends.</a:t>
            </a:r>
            <a:endParaRPr sz="1900" b="1" i="0" dirty="0">
              <a:latin typeface="+mn-lt"/>
              <a:cs typeface="Arial" panose="020B0604020202020204" pitchFamily="34" charset="0"/>
            </a:endParaRPr>
          </a:p>
        </p:txBody>
      </p:sp>
      <p:sp>
        <p:nvSpPr>
          <p:cNvPr id="78" name="Vulnerable"/>
          <p:cNvSpPr txBox="1"/>
          <p:nvPr/>
        </p:nvSpPr>
        <p:spPr>
          <a:xfrm>
            <a:off x="134173" y="6370693"/>
            <a:ext cx="2622976" cy="755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lgn="ctr">
              <a:lnSpc>
                <a:spcPct val="150000"/>
              </a:lnSpc>
              <a:defRPr sz="2800" spc="0">
                <a:solidFill>
                  <a:srgbClr val="FFFFFF"/>
                </a:solidFill>
                <a:uFill>
                  <a:solidFill>
                    <a:srgbClr val="FFFFFF"/>
                  </a:solidFill>
                </a:uFill>
                <a:latin typeface="Impact"/>
                <a:ea typeface="Impact"/>
                <a:cs typeface="Impact"/>
                <a:sym typeface="Impact"/>
              </a:defRPr>
            </a:lvl1pPr>
          </a:lstStyle>
          <a:p>
            <a:r>
              <a:rPr b="1" i="1" u="sng" dirty="0">
                <a:latin typeface="+mn-lt"/>
              </a:rPr>
              <a:t>Vulnerable</a:t>
            </a:r>
          </a:p>
        </p:txBody>
      </p:sp>
      <p:sp>
        <p:nvSpPr>
          <p:cNvPr id="79" name="In danger because of poor health, need medication, money, luck or products that they believe to be life changing. Risk of neglect."/>
          <p:cNvSpPr txBox="1"/>
          <p:nvPr/>
        </p:nvSpPr>
        <p:spPr>
          <a:xfrm>
            <a:off x="541385" y="6970830"/>
            <a:ext cx="2699982" cy="2448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67" tIns="54167" rIns="54167" bIns="54167">
            <a:spAutoFit/>
          </a:bodyPr>
          <a:lstStyle>
            <a:lvl1pPr>
              <a:defRPr sz="1600" i="1" spc="0">
                <a:solidFill>
                  <a:srgbClr val="FFFFFF"/>
                </a:solidFill>
                <a:uFill>
                  <a:solidFill>
                    <a:srgbClr val="FFFFFF"/>
                  </a:solidFill>
                </a:uFill>
              </a:defRPr>
            </a:lvl1pPr>
          </a:lstStyle>
          <a:p>
            <a:r>
              <a:rPr lang="en-GB" sz="1900" b="1" i="0" dirty="0">
                <a:latin typeface="+mn-lt"/>
                <a:cs typeface="Arial" panose="020B0604020202020204" pitchFamily="34" charset="0"/>
              </a:rPr>
              <a:t>Someone might have had a bad day and this makes them feel vulnerable or sad for a while. When you feel a bit vulnerable you sometimes make mistakes. They might even be poorly.</a:t>
            </a:r>
            <a:endParaRPr sz="1900" b="1" i="0" dirty="0">
              <a:latin typeface="+mn-lt"/>
              <a:cs typeface="Arial" panose="020B0604020202020204" pitchFamily="34" charset="0"/>
            </a:endParaRPr>
          </a:p>
        </p:txBody>
      </p:sp>
      <p:sp>
        <p:nvSpPr>
          <p:cNvPr id="80" name="Easy Target."/>
          <p:cNvSpPr txBox="1"/>
          <p:nvPr/>
        </p:nvSpPr>
        <p:spPr>
          <a:xfrm>
            <a:off x="6371742" y="6365407"/>
            <a:ext cx="2622975" cy="755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lgn="ctr">
              <a:lnSpc>
                <a:spcPct val="150000"/>
              </a:lnSpc>
              <a:defRPr sz="2800" spc="0">
                <a:solidFill>
                  <a:srgbClr val="FFFFFF"/>
                </a:solidFill>
                <a:uFill>
                  <a:solidFill>
                    <a:srgbClr val="FFFFFF"/>
                  </a:solidFill>
                </a:uFill>
                <a:latin typeface="Impact"/>
                <a:ea typeface="Impact"/>
                <a:cs typeface="Impact"/>
                <a:sym typeface="Impact"/>
              </a:defRPr>
            </a:lvl1pPr>
          </a:lstStyle>
          <a:p>
            <a:r>
              <a:rPr lang="en-GB" b="1" i="1" u="sng" dirty="0">
                <a:latin typeface="+mn-lt"/>
              </a:rPr>
              <a:t>Pressure</a:t>
            </a:r>
            <a:endParaRPr b="1" i="1" u="sng" dirty="0">
              <a:latin typeface="+mn-lt"/>
            </a:endParaRPr>
          </a:p>
        </p:txBody>
      </p:sp>
      <p:sp>
        <p:nvSpPr>
          <p:cNvPr id="81" name="Easy to bully, to criticize, to cheat, or steal from. Too scared because of personal  problems so embarrassed to talk with others."/>
          <p:cNvSpPr txBox="1"/>
          <p:nvPr/>
        </p:nvSpPr>
        <p:spPr>
          <a:xfrm>
            <a:off x="6952144" y="7019987"/>
            <a:ext cx="2622975" cy="24484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z="1600" i="1" spc="0">
                <a:solidFill>
                  <a:srgbClr val="FFFFFF"/>
                </a:solidFill>
                <a:uFill>
                  <a:solidFill>
                    <a:srgbClr val="FFFFFF"/>
                  </a:solidFill>
                </a:uFill>
              </a:defRPr>
            </a:lvl1pPr>
          </a:lstStyle>
          <a:p>
            <a:r>
              <a:rPr lang="en-GB" sz="1900" b="1" i="0" dirty="0">
                <a:latin typeface="+mn-lt"/>
                <a:cs typeface="Arial" panose="020B0604020202020204" pitchFamily="34" charset="0"/>
              </a:rPr>
              <a:t>The criminals put lots of pressure on people to respond to a scam. They are very sneaky! People might be </a:t>
            </a:r>
            <a:r>
              <a:rPr sz="1900" b="1" i="0" dirty="0">
                <a:latin typeface="+mn-lt"/>
                <a:cs typeface="Arial" panose="020B0604020202020204" pitchFamily="34" charset="0"/>
              </a:rPr>
              <a:t>too scared or embarrassed to talk to someone</a:t>
            </a:r>
            <a:r>
              <a:rPr lang="en-GB" sz="1900" b="1" i="0" dirty="0">
                <a:latin typeface="+mn-lt"/>
                <a:cs typeface="Arial" panose="020B0604020202020204" pitchFamily="34" charset="0"/>
              </a:rPr>
              <a:t> about what’s happening.</a:t>
            </a:r>
            <a:endParaRPr sz="1900" b="1" i="0" dirty="0">
              <a:latin typeface="+mn-lt"/>
              <a:cs typeface="Arial" panose="020B0604020202020204" pitchFamily="34" charset="0"/>
            </a:endParaRPr>
          </a:p>
        </p:txBody>
      </p:sp>
      <p:sp>
        <p:nvSpPr>
          <p:cNvPr id="82" name="I wonder…"/>
          <p:cNvSpPr txBox="1"/>
          <p:nvPr/>
        </p:nvSpPr>
        <p:spPr>
          <a:xfrm>
            <a:off x="471975" y="248357"/>
            <a:ext cx="2898578" cy="933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82" tIns="50782" rIns="50782" bIns="50782" anchor="ctr">
            <a:spAutoFit/>
          </a:bodyPr>
          <a:lstStyle/>
          <a:p>
            <a:r>
              <a:rPr sz="5400" dirty="0">
                <a:solidFill>
                  <a:schemeClr val="tx1"/>
                </a:solidFill>
                <a:effectLst>
                  <a:outerShdw blurRad="38100" dist="38100" dir="2700000" algn="tl">
                    <a:srgbClr val="000000">
                      <a:alpha val="43137"/>
                    </a:srgbClr>
                  </a:outerShdw>
                </a:effectLst>
                <a:latin typeface="+mn-lt"/>
                <a:cs typeface="Arial" panose="020B0604020202020204" pitchFamily="34" charset="0"/>
              </a:rPr>
              <a:t>I </a:t>
            </a:r>
            <a:r>
              <a:rPr sz="5400" b="1" dirty="0">
                <a:solidFill>
                  <a:schemeClr val="tx1"/>
                </a:solidFill>
                <a:effectLst>
                  <a:outerShdw blurRad="38100" dist="38100" dir="2700000" algn="tl">
                    <a:srgbClr val="000000">
                      <a:alpha val="43137"/>
                    </a:srgbClr>
                  </a:outerShdw>
                </a:effectLst>
                <a:latin typeface="+mn-lt"/>
                <a:cs typeface="Arial" panose="020B0604020202020204" pitchFamily="34" charset="0"/>
              </a:rPr>
              <a:t>wonder</a:t>
            </a:r>
            <a:r>
              <a:rPr sz="5400" dirty="0">
                <a:solidFill>
                  <a:schemeClr val="tx1"/>
                </a:solidFill>
                <a:effectLst>
                  <a:outerShdw blurRad="38100" dist="38100" dir="2700000" algn="tl">
                    <a:srgbClr val="000000">
                      <a:alpha val="43137"/>
                    </a:srgbClr>
                  </a:outerShdw>
                </a:effectLst>
                <a:latin typeface="+mn-lt"/>
                <a:cs typeface="Arial" panose="020B0604020202020204" pitchFamily="34" charset="0"/>
              </a:rPr>
              <a:t>…</a:t>
            </a:r>
          </a:p>
        </p:txBody>
      </p:sp>
      <p:sp>
        <p:nvSpPr>
          <p:cNvPr id="83" name="Rectangle"/>
          <p:cNvSpPr/>
          <p:nvPr/>
        </p:nvSpPr>
        <p:spPr>
          <a:xfrm>
            <a:off x="510256" y="3623536"/>
            <a:ext cx="2794002" cy="2730502"/>
          </a:xfrm>
          <a:prstGeom prst="rect">
            <a:avLst/>
          </a:prstGeom>
          <a:gradFill>
            <a:gsLst>
              <a:gs pos="0">
                <a:srgbClr val="00FDFF"/>
              </a:gs>
              <a:gs pos="100000">
                <a:srgbClr val="99195E"/>
              </a:gs>
            </a:gsLst>
            <a:lin ang="5400000"/>
          </a:gradFill>
          <a:ln w="12700">
            <a:solidFill>
              <a:srgbClr val="000000"/>
            </a:solidFill>
            <a:miter lim="400000"/>
          </a:ln>
        </p:spPr>
        <p:txBody>
          <a:bodyPr lIns="54167" tIns="54167" rIns="54167" bIns="54167" anchor="ctr"/>
          <a:lstStyle/>
          <a:p>
            <a:endParaRPr>
              <a:latin typeface="+mn-lt"/>
            </a:endParaRPr>
          </a:p>
        </p:txBody>
      </p:sp>
      <p:sp>
        <p:nvSpPr>
          <p:cNvPr id="84" name="Vulnerable"/>
          <p:cNvSpPr txBox="1"/>
          <p:nvPr/>
        </p:nvSpPr>
        <p:spPr>
          <a:xfrm>
            <a:off x="491144" y="4591586"/>
            <a:ext cx="2800464" cy="841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82" tIns="50782" rIns="50782" bIns="50782" anchor="ctr">
            <a:spAutoFit/>
          </a:bodyPr>
          <a:lstStyle>
            <a:lvl1pPr algn="ctr">
              <a:defRPr sz="4500" spc="-187">
                <a:solidFill>
                  <a:srgbClr val="FFFFFF"/>
                </a:solidFill>
                <a:latin typeface="Impact"/>
                <a:ea typeface="Impact"/>
                <a:cs typeface="Impact"/>
                <a:sym typeface="Impact"/>
              </a:defRPr>
            </a:lvl1pPr>
          </a:lstStyle>
          <a:p>
            <a:r>
              <a:rPr sz="4800" dirty="0">
                <a:solidFill>
                  <a:schemeClr val="tx1"/>
                </a:solidFill>
                <a:latin typeface="+mn-lt"/>
              </a:rPr>
              <a:t>Vulnerable</a:t>
            </a:r>
          </a:p>
        </p:txBody>
      </p:sp>
      <p:sp>
        <p:nvSpPr>
          <p:cNvPr id="85" name="Rectangle"/>
          <p:cNvSpPr/>
          <p:nvPr/>
        </p:nvSpPr>
        <p:spPr>
          <a:xfrm>
            <a:off x="6952144" y="3623536"/>
            <a:ext cx="2794002" cy="2730502"/>
          </a:xfrm>
          <a:prstGeom prst="rect">
            <a:avLst/>
          </a:prstGeom>
          <a:gradFill>
            <a:gsLst>
              <a:gs pos="0">
                <a:srgbClr val="00FDFF"/>
              </a:gs>
              <a:gs pos="100000">
                <a:srgbClr val="99195E"/>
              </a:gs>
            </a:gsLst>
            <a:lin ang="5400000"/>
          </a:gradFill>
          <a:ln w="12700">
            <a:solidFill>
              <a:srgbClr val="000000"/>
            </a:solidFill>
            <a:miter lim="400000"/>
          </a:ln>
        </p:spPr>
        <p:txBody>
          <a:bodyPr lIns="54167" tIns="54167" rIns="54167" bIns="54167" anchor="ctr"/>
          <a:lstStyle/>
          <a:p>
            <a:endParaRPr>
              <a:latin typeface="+mn-lt"/>
            </a:endParaRPr>
          </a:p>
        </p:txBody>
      </p:sp>
      <p:sp>
        <p:nvSpPr>
          <p:cNvPr id="86" name="Easy Target"/>
          <p:cNvSpPr txBox="1"/>
          <p:nvPr/>
        </p:nvSpPr>
        <p:spPr>
          <a:xfrm>
            <a:off x="6939444" y="4561915"/>
            <a:ext cx="2806702" cy="841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82" tIns="50782" rIns="50782" bIns="50782" anchor="ctr">
            <a:spAutoFit/>
          </a:bodyPr>
          <a:lstStyle>
            <a:lvl1pPr algn="ctr">
              <a:defRPr sz="4800" spc="-200">
                <a:solidFill>
                  <a:srgbClr val="FFFFFF"/>
                </a:solidFill>
                <a:latin typeface="Impact"/>
                <a:ea typeface="Impact"/>
                <a:cs typeface="Impact"/>
                <a:sym typeface="Impact"/>
              </a:defRPr>
            </a:lvl1pPr>
          </a:lstStyle>
          <a:p>
            <a:r>
              <a:rPr lang="en-GB" dirty="0">
                <a:solidFill>
                  <a:schemeClr val="tx1"/>
                </a:solidFill>
                <a:latin typeface="+mn-lt"/>
              </a:rPr>
              <a:t>Pressure</a:t>
            </a:r>
            <a:endParaRPr dirty="0">
              <a:solidFill>
                <a:schemeClr val="tx1"/>
              </a:solidFill>
              <a:latin typeface="+mn-lt"/>
            </a:endParaRPr>
          </a:p>
        </p:txBody>
      </p:sp>
      <p:sp>
        <p:nvSpPr>
          <p:cNvPr id="87" name="Rectangle"/>
          <p:cNvSpPr/>
          <p:nvPr/>
        </p:nvSpPr>
        <p:spPr>
          <a:xfrm>
            <a:off x="3696652" y="3631874"/>
            <a:ext cx="2794001" cy="2730502"/>
          </a:xfrm>
          <a:prstGeom prst="rect">
            <a:avLst/>
          </a:prstGeom>
          <a:gradFill>
            <a:gsLst>
              <a:gs pos="0">
                <a:srgbClr val="00FDFF"/>
              </a:gs>
              <a:gs pos="100000">
                <a:srgbClr val="99195E"/>
              </a:gs>
            </a:gsLst>
            <a:lin ang="5400000"/>
          </a:gradFill>
          <a:ln w="12700">
            <a:miter lim="400000"/>
          </a:ln>
        </p:spPr>
        <p:txBody>
          <a:bodyPr lIns="54167" tIns="54167" rIns="54167" bIns="54167"/>
          <a:lstStyle/>
          <a:p>
            <a:endParaRPr>
              <a:latin typeface="+mn-lt"/>
            </a:endParaRPr>
          </a:p>
        </p:txBody>
      </p:sp>
      <p:sp>
        <p:nvSpPr>
          <p:cNvPr id="88" name="Loneliness"/>
          <p:cNvSpPr txBox="1"/>
          <p:nvPr/>
        </p:nvSpPr>
        <p:spPr>
          <a:xfrm>
            <a:off x="3435082" y="4591586"/>
            <a:ext cx="3213865" cy="841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782" tIns="50782" rIns="50782" bIns="50782" anchor="ctr">
            <a:spAutoFit/>
          </a:bodyPr>
          <a:lstStyle>
            <a:lvl1pPr algn="ctr">
              <a:defRPr sz="4800" spc="-200">
                <a:solidFill>
                  <a:srgbClr val="FFFFFF"/>
                </a:solidFill>
                <a:latin typeface="Impact"/>
                <a:ea typeface="Impact"/>
                <a:cs typeface="Impact"/>
                <a:sym typeface="Impact"/>
              </a:defRPr>
            </a:lvl1pPr>
          </a:lstStyle>
          <a:p>
            <a:r>
              <a:rPr dirty="0">
                <a:solidFill>
                  <a:schemeClr val="tx1"/>
                </a:solidFill>
                <a:latin typeface="+mn-lt"/>
              </a:rPr>
              <a:t>Lonely</a:t>
            </a:r>
          </a:p>
        </p:txBody>
      </p:sp>
      <p:sp>
        <p:nvSpPr>
          <p:cNvPr id="18" name="Rectangle 17"/>
          <p:cNvSpPr/>
          <p:nvPr/>
        </p:nvSpPr>
        <p:spPr>
          <a:xfrm>
            <a:off x="18376" y="1420416"/>
            <a:ext cx="13004800" cy="26877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
        <p:nvSpPr>
          <p:cNvPr id="19" name="Rectangle 18"/>
          <p:cNvSpPr/>
          <p:nvPr/>
        </p:nvSpPr>
        <p:spPr>
          <a:xfrm>
            <a:off x="18375" y="1420416"/>
            <a:ext cx="4399662" cy="26877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3" nodeType="clickEffect">
                                  <p:stCondLst>
                                    <p:cond delay="0"/>
                                  </p:stCondLst>
                                  <p:iterate>
                                    <p:tmAbs val="0"/>
                                  </p:iterate>
                                  <p:childTnLst>
                                    <p:set>
                                      <p:cBhvr>
                                        <p:cTn id="6" fill="hold"/>
                                        <p:tgtEl>
                                          <p:spTgt spid="83"/>
                                        </p:tgtEl>
                                        <p:attrNameLst>
                                          <p:attrName>style.visibility</p:attrName>
                                        </p:attrNameLst>
                                      </p:cBhvr>
                                      <p:to>
                                        <p:strVal val="visible"/>
                                      </p:to>
                                    </p:set>
                                    <p:animEffect transition="in" filter="wipe(left)">
                                      <p:cBhvr>
                                        <p:cTn id="7" dur="1500"/>
                                        <p:tgtEl>
                                          <p:spTgt spid="83"/>
                                        </p:tgtEl>
                                      </p:cBhvr>
                                    </p:animEffect>
                                  </p:childTnLst>
                                </p:cTn>
                              </p:par>
                              <p:par>
                                <p:cTn id="8" presetID="22" presetClass="entr" presetSubtype="8" fill="hold" grpId="4" nodeType="withEffect">
                                  <p:stCondLst>
                                    <p:cond delay="0"/>
                                  </p:stCondLst>
                                  <p:iterate>
                                    <p:tmAbs val="0"/>
                                  </p:iterate>
                                  <p:childTnLst>
                                    <p:set>
                                      <p:cBhvr>
                                        <p:cTn id="9" fill="hold"/>
                                        <p:tgtEl>
                                          <p:spTgt spid="84"/>
                                        </p:tgtEl>
                                        <p:attrNameLst>
                                          <p:attrName>style.visibility</p:attrName>
                                        </p:attrNameLst>
                                      </p:cBhvr>
                                      <p:to>
                                        <p:strVal val="visible"/>
                                      </p:to>
                                    </p:set>
                                    <p:animEffect transition="in" filter="wipe(left)">
                                      <p:cBhvr>
                                        <p:cTn id="10" dur="1500"/>
                                        <p:tgtEl>
                                          <p:spTgt spid="84"/>
                                        </p:tgtEl>
                                      </p:cBhvr>
                                    </p:animEffect>
                                  </p:childTnLst>
                                </p:cTn>
                              </p:par>
                              <p:par>
                                <p:cTn id="11" presetID="22" presetClass="entr" presetSubtype="8" fill="hold" grpId="7" nodeType="withEffect">
                                  <p:stCondLst>
                                    <p:cond delay="0"/>
                                  </p:stCondLst>
                                  <p:iterate>
                                    <p:tmAbs val="0"/>
                                  </p:iterate>
                                  <p:childTnLst>
                                    <p:set>
                                      <p:cBhvr>
                                        <p:cTn id="12" fill="hold"/>
                                        <p:tgtEl>
                                          <p:spTgt spid="87"/>
                                        </p:tgtEl>
                                        <p:attrNameLst>
                                          <p:attrName>style.visibility</p:attrName>
                                        </p:attrNameLst>
                                      </p:cBhvr>
                                      <p:to>
                                        <p:strVal val="visible"/>
                                      </p:to>
                                    </p:set>
                                    <p:animEffect transition="in" filter="wipe(left)">
                                      <p:cBhvr>
                                        <p:cTn id="13" dur="1500"/>
                                        <p:tgtEl>
                                          <p:spTgt spid="87"/>
                                        </p:tgtEl>
                                      </p:cBhvr>
                                    </p:animEffect>
                                  </p:childTnLst>
                                </p:cTn>
                              </p:par>
                              <p:par>
                                <p:cTn id="14" presetID="22" presetClass="entr" presetSubtype="8" fill="hold" grpId="8" nodeType="withEffect">
                                  <p:stCondLst>
                                    <p:cond delay="0"/>
                                  </p:stCondLst>
                                  <p:iterate>
                                    <p:tmAbs val="0"/>
                                  </p:iterate>
                                  <p:childTnLst>
                                    <p:set>
                                      <p:cBhvr>
                                        <p:cTn id="15" fill="hold"/>
                                        <p:tgtEl>
                                          <p:spTgt spid="88"/>
                                        </p:tgtEl>
                                        <p:attrNameLst>
                                          <p:attrName>style.visibility</p:attrName>
                                        </p:attrNameLst>
                                      </p:cBhvr>
                                      <p:to>
                                        <p:strVal val="visible"/>
                                      </p:to>
                                    </p:set>
                                    <p:animEffect transition="in" filter="wipe(left)">
                                      <p:cBhvr>
                                        <p:cTn id="16" dur="1500"/>
                                        <p:tgtEl>
                                          <p:spTgt spid="88"/>
                                        </p:tgtEl>
                                      </p:cBhvr>
                                    </p:animEffect>
                                  </p:childTnLst>
                                </p:cTn>
                              </p:par>
                              <p:par>
                                <p:cTn id="17" presetID="22" presetClass="entr" presetSubtype="8" fill="hold" grpId="5" nodeType="withEffect">
                                  <p:stCondLst>
                                    <p:cond delay="0"/>
                                  </p:stCondLst>
                                  <p:iterate>
                                    <p:tmAbs val="0"/>
                                  </p:iterate>
                                  <p:childTnLst>
                                    <p:set>
                                      <p:cBhvr>
                                        <p:cTn id="18" fill="hold"/>
                                        <p:tgtEl>
                                          <p:spTgt spid="85"/>
                                        </p:tgtEl>
                                        <p:attrNameLst>
                                          <p:attrName>style.visibility</p:attrName>
                                        </p:attrNameLst>
                                      </p:cBhvr>
                                      <p:to>
                                        <p:strVal val="visible"/>
                                      </p:to>
                                    </p:set>
                                    <p:animEffect transition="in" filter="wipe(left)">
                                      <p:cBhvr>
                                        <p:cTn id="19" dur="1500"/>
                                        <p:tgtEl>
                                          <p:spTgt spid="85"/>
                                        </p:tgtEl>
                                      </p:cBhvr>
                                    </p:animEffect>
                                  </p:childTnLst>
                                </p:cTn>
                              </p:par>
                              <p:par>
                                <p:cTn id="20" presetID="22" presetClass="entr" presetSubtype="8" fill="hold" grpId="6" nodeType="withEffect">
                                  <p:stCondLst>
                                    <p:cond delay="0"/>
                                  </p:stCondLst>
                                  <p:iterate>
                                    <p:tmAbs val="0"/>
                                  </p:iterate>
                                  <p:childTnLst>
                                    <p:set>
                                      <p:cBhvr>
                                        <p:cTn id="21" fill="hold"/>
                                        <p:tgtEl>
                                          <p:spTgt spid="86"/>
                                        </p:tgtEl>
                                        <p:attrNameLst>
                                          <p:attrName>style.visibility</p:attrName>
                                        </p:attrNameLst>
                                      </p:cBhvr>
                                      <p:to>
                                        <p:strVal val="visible"/>
                                      </p:to>
                                    </p:set>
                                    <p:animEffect transition="in" filter="wipe(left)">
                                      <p:cBhvr>
                                        <p:cTn id="22" dur="1500"/>
                                        <p:tgtEl>
                                          <p:spTgt spid="8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11" nodeType="clickEffect">
                                  <p:stCondLst>
                                    <p:cond delay="0"/>
                                  </p:stCondLst>
                                  <p:iterate>
                                    <p:tmAbs val="0"/>
                                  </p:iterate>
                                  <p:childTnLst>
                                    <p:set>
                                      <p:cBhvr>
                                        <p:cTn id="26" fill="hold"/>
                                        <p:tgtEl>
                                          <p:spTgt spid="78">
                                            <p:txEl>
                                              <p:pRg st="0" end="0"/>
                                            </p:txEl>
                                          </p:spTgt>
                                        </p:tgtEl>
                                        <p:attrNameLst>
                                          <p:attrName>style.visibility</p:attrName>
                                        </p:attrNameLst>
                                      </p:cBhvr>
                                      <p:to>
                                        <p:strVal val="visible"/>
                                      </p:to>
                                    </p:set>
                                    <p:anim calcmode="lin" valueType="num">
                                      <p:cBhvr>
                                        <p:cTn id="27" dur="25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28" dur="250" fill="hold"/>
                                        <p:tgtEl>
                                          <p:spTgt spid="7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12" nodeType="withEffect">
                                  <p:stCondLst>
                                    <p:cond delay="0"/>
                                  </p:stCondLst>
                                  <p:iterate>
                                    <p:tmAbs val="0"/>
                                  </p:iterate>
                                  <p:childTnLst>
                                    <p:set>
                                      <p:cBhvr>
                                        <p:cTn id="30" fill="hold"/>
                                        <p:tgtEl>
                                          <p:spTgt spid="79">
                                            <p:txEl>
                                              <p:pRg st="0" end="0"/>
                                            </p:txEl>
                                          </p:spTgt>
                                        </p:tgtEl>
                                        <p:attrNameLst>
                                          <p:attrName>style.visibility</p:attrName>
                                        </p:attrNameLst>
                                      </p:cBhvr>
                                      <p:to>
                                        <p:strVal val="visible"/>
                                      </p:to>
                                    </p:set>
                                    <p:anim calcmode="lin" valueType="num">
                                      <p:cBhvr>
                                        <p:cTn id="31" dur="25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32" dur="25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9" nodeType="clickEffect">
                                  <p:stCondLst>
                                    <p:cond delay="0"/>
                                  </p:stCondLst>
                                  <p:iterate>
                                    <p:tmAbs val="0"/>
                                  </p:iterate>
                                  <p:childTnLst>
                                    <p:set>
                                      <p:cBhvr>
                                        <p:cTn id="36" fill="hold"/>
                                        <p:tgtEl>
                                          <p:spTgt spid="76">
                                            <p:txEl>
                                              <p:pRg st="0" end="0"/>
                                            </p:txEl>
                                          </p:spTgt>
                                        </p:tgtEl>
                                        <p:attrNameLst>
                                          <p:attrName>style.visibility</p:attrName>
                                        </p:attrNameLst>
                                      </p:cBhvr>
                                      <p:to>
                                        <p:strVal val="visible"/>
                                      </p:to>
                                    </p:set>
                                    <p:anim calcmode="lin" valueType="num">
                                      <p:cBhvr>
                                        <p:cTn id="37" dur="25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38" dur="250" fill="hold"/>
                                        <p:tgtEl>
                                          <p:spTgt spid="76">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10" nodeType="withEffect">
                                  <p:stCondLst>
                                    <p:cond delay="0"/>
                                  </p:stCondLst>
                                  <p:iterate>
                                    <p:tmAbs val="0"/>
                                  </p:iterate>
                                  <p:childTnLst>
                                    <p:set>
                                      <p:cBhvr>
                                        <p:cTn id="40" fill="hold"/>
                                        <p:tgtEl>
                                          <p:spTgt spid="77">
                                            <p:txEl>
                                              <p:pRg st="0" end="0"/>
                                            </p:txEl>
                                          </p:spTgt>
                                        </p:tgtEl>
                                        <p:attrNameLst>
                                          <p:attrName>style.visibility</p:attrName>
                                        </p:attrNameLst>
                                      </p:cBhvr>
                                      <p:to>
                                        <p:strVal val="visible"/>
                                      </p:to>
                                    </p:set>
                                    <p:anim calcmode="lin" valueType="num">
                                      <p:cBhvr>
                                        <p:cTn id="41" dur="250" fill="hold"/>
                                        <p:tgtEl>
                                          <p:spTgt spid="77">
                                            <p:txEl>
                                              <p:pRg st="0" end="0"/>
                                            </p:txEl>
                                          </p:spTgt>
                                        </p:tgtEl>
                                        <p:attrNameLst>
                                          <p:attrName>ppt_x</p:attrName>
                                        </p:attrNameLst>
                                      </p:cBhvr>
                                      <p:tavLst>
                                        <p:tav tm="0">
                                          <p:val>
                                            <p:strVal val="#ppt_x"/>
                                          </p:val>
                                        </p:tav>
                                        <p:tav tm="100000">
                                          <p:val>
                                            <p:strVal val="#ppt_x"/>
                                          </p:val>
                                        </p:tav>
                                      </p:tavLst>
                                    </p:anim>
                                    <p:anim calcmode="lin" valueType="num">
                                      <p:cBhvr>
                                        <p:cTn id="42" dur="25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13" nodeType="clickEffect">
                                  <p:stCondLst>
                                    <p:cond delay="0"/>
                                  </p:stCondLst>
                                  <p:iterate>
                                    <p:tmAbs val="0"/>
                                  </p:iterate>
                                  <p:childTnLst>
                                    <p:set>
                                      <p:cBhvr>
                                        <p:cTn id="46" fill="hold"/>
                                        <p:tgtEl>
                                          <p:spTgt spid="80">
                                            <p:txEl>
                                              <p:pRg st="0" end="0"/>
                                            </p:txEl>
                                          </p:spTgt>
                                        </p:tgtEl>
                                        <p:attrNameLst>
                                          <p:attrName>style.visibility</p:attrName>
                                        </p:attrNameLst>
                                      </p:cBhvr>
                                      <p:to>
                                        <p:strVal val="visible"/>
                                      </p:to>
                                    </p:set>
                                    <p:anim calcmode="lin" valueType="num">
                                      <p:cBhvr>
                                        <p:cTn id="47" dur="25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48" dur="250" fill="hold"/>
                                        <p:tgtEl>
                                          <p:spTgt spid="8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14" nodeType="withEffect">
                                  <p:stCondLst>
                                    <p:cond delay="0"/>
                                  </p:stCondLst>
                                  <p:iterate>
                                    <p:tmAbs val="0"/>
                                  </p:iterate>
                                  <p:childTnLst>
                                    <p:set>
                                      <p:cBhvr>
                                        <p:cTn id="50" fill="hold"/>
                                        <p:tgtEl>
                                          <p:spTgt spid="81">
                                            <p:txEl>
                                              <p:pRg st="0" end="0"/>
                                            </p:txEl>
                                          </p:spTgt>
                                        </p:tgtEl>
                                        <p:attrNameLst>
                                          <p:attrName>style.visibility</p:attrName>
                                        </p:attrNameLst>
                                      </p:cBhvr>
                                      <p:to>
                                        <p:strVal val="visible"/>
                                      </p:to>
                                    </p:set>
                                    <p:anim calcmode="lin" valueType="num">
                                      <p:cBhvr>
                                        <p:cTn id="51" dur="250" fill="hold"/>
                                        <p:tgtEl>
                                          <p:spTgt spid="81">
                                            <p:txEl>
                                              <p:pRg st="0" end="0"/>
                                            </p:txEl>
                                          </p:spTgt>
                                        </p:tgtEl>
                                        <p:attrNameLst>
                                          <p:attrName>ppt_x</p:attrName>
                                        </p:attrNameLst>
                                      </p:cBhvr>
                                      <p:tavLst>
                                        <p:tav tm="0">
                                          <p:val>
                                            <p:strVal val="#ppt_x"/>
                                          </p:val>
                                        </p:tav>
                                        <p:tav tm="100000">
                                          <p:val>
                                            <p:strVal val="#ppt_x"/>
                                          </p:val>
                                        </p:tav>
                                      </p:tavLst>
                                    </p:anim>
                                    <p:anim calcmode="lin" valueType="num">
                                      <p:cBhvr>
                                        <p:cTn id="52" dur="25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9" uiExpand="1" build="p" bldLvl="5" advAuto="0"/>
      <p:bldP spid="77" grpId="10" uiExpand="1" build="p" bldLvl="5" advAuto="0"/>
      <p:bldP spid="78" grpId="11" uiExpand="1" build="p" bldLvl="5" advAuto="0"/>
      <p:bldP spid="79" grpId="12" uiExpand="1" build="p" bldLvl="5" advAuto="0"/>
      <p:bldP spid="80" grpId="13" uiExpand="1" build="p" bldLvl="5" advAuto="0"/>
      <p:bldP spid="81" grpId="14" uiExpand="1" build="p" bldLvl="5" advAuto="0"/>
      <p:bldP spid="83" grpId="3" animBg="1" advAuto="0"/>
      <p:bldP spid="84" grpId="4" animBg="1" advAuto="0"/>
      <p:bldP spid="85" grpId="5" animBg="1" advAuto="0"/>
      <p:bldP spid="86" grpId="6" animBg="1" advAuto="0"/>
      <p:bldP spid="87" grpId="7" animBg="1" advAuto="0"/>
      <p:bldP spid="88" grpId="8"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p:cNvSpPr/>
          <p:nvPr/>
        </p:nvSpPr>
        <p:spPr>
          <a:xfrm>
            <a:off x="571494" y="2068488"/>
            <a:ext cx="11087104" cy="6819814"/>
          </a:xfrm>
          <a:prstGeom prst="roundRect">
            <a:avLst>
              <a:gd name="adj" fmla="val 2550"/>
            </a:avLst>
          </a:prstGeom>
          <a:solidFill>
            <a:srgbClr val="5D7A8A"/>
          </a:solidFill>
          <a:ln w="12700">
            <a:miter lim="400000"/>
          </a:ln>
        </p:spPr>
        <p:txBody>
          <a:bodyPr lIns="54167" tIns="54167" rIns="54167" bIns="54167"/>
          <a:lstStyle/>
          <a:p>
            <a:pPr>
              <a:defRPr sz="1600" spc="-66">
                <a:solidFill>
                  <a:srgbClr val="FFFFFF"/>
                </a:solidFill>
                <a:uFill>
                  <a:solidFill>
                    <a:srgbClr val="FFFFFF"/>
                  </a:solidFill>
                </a:uFill>
              </a:defRPr>
            </a:pPr>
            <a:endParaRPr>
              <a:latin typeface="+mn-lt"/>
              <a:cs typeface="Arial" panose="020B0604020202020204" pitchFamily="34" charset="0"/>
            </a:endParaRPr>
          </a:p>
        </p:txBody>
      </p:sp>
      <p:sp>
        <p:nvSpPr>
          <p:cNvPr id="91" name="Is it only elderly people who are scammed?"/>
          <p:cNvSpPr txBox="1"/>
          <p:nvPr/>
        </p:nvSpPr>
        <p:spPr>
          <a:xfrm>
            <a:off x="1630963" y="2517498"/>
            <a:ext cx="9517629" cy="72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z="4000" spc="0">
                <a:solidFill>
                  <a:srgbClr val="FFFFFF"/>
                </a:solidFill>
                <a:uFill>
                  <a:solidFill>
                    <a:srgbClr val="FFFFFF"/>
                  </a:solidFill>
                </a:uFill>
                <a:latin typeface="Noteworthy Bold"/>
                <a:ea typeface="Noteworthy Bold"/>
                <a:cs typeface="Noteworthy Bold"/>
                <a:sym typeface="Noteworthy Bold"/>
              </a:defRPr>
            </a:lvl1pPr>
          </a:lstStyle>
          <a:p>
            <a:r>
              <a:rPr b="1" dirty="0">
                <a:latin typeface="+mn-lt"/>
                <a:cs typeface="Arial" panose="020B0604020202020204" pitchFamily="34" charset="0"/>
              </a:rPr>
              <a:t>Do you think only old people get scammed?</a:t>
            </a:r>
          </a:p>
        </p:txBody>
      </p:sp>
      <p:sp>
        <p:nvSpPr>
          <p:cNvPr id="92" name="3."/>
          <p:cNvSpPr txBox="1"/>
          <p:nvPr/>
        </p:nvSpPr>
        <p:spPr>
          <a:xfrm>
            <a:off x="1041643" y="2484763"/>
            <a:ext cx="514170" cy="775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4800" b="1" spc="0">
                <a:solidFill>
                  <a:srgbClr val="FFFFFF"/>
                </a:solidFill>
                <a:uFill>
                  <a:solidFill>
                    <a:srgbClr val="FFFFFF"/>
                  </a:solidFill>
                </a:uFill>
              </a:defRPr>
            </a:lvl1pPr>
          </a:lstStyle>
          <a:p>
            <a:r>
              <a:rPr dirty="0">
                <a:latin typeface="+mn-lt"/>
                <a:cs typeface="Arial" panose="020B0604020202020204" pitchFamily="34" charset="0"/>
              </a:rPr>
              <a:t>3.</a:t>
            </a:r>
          </a:p>
        </p:txBody>
      </p:sp>
      <p:sp>
        <p:nvSpPr>
          <p:cNvPr id="93" name="Rounded Rectangle"/>
          <p:cNvSpPr/>
          <p:nvPr/>
        </p:nvSpPr>
        <p:spPr>
          <a:xfrm>
            <a:off x="1060481" y="3855733"/>
            <a:ext cx="3096411" cy="4289196"/>
          </a:xfrm>
          <a:prstGeom prst="roundRect">
            <a:avLst>
              <a:gd name="adj" fmla="val 5742"/>
            </a:avLst>
          </a:prstGeom>
          <a:solidFill>
            <a:srgbClr val="363F45"/>
          </a:solidFill>
          <a:ln w="12700">
            <a:miter lim="400000"/>
          </a:ln>
        </p:spPr>
        <p:txBody>
          <a:bodyPr lIns="54167" tIns="54167" rIns="54167" bIns="54167"/>
          <a:lstStyle/>
          <a:p>
            <a:pPr>
              <a:defRPr sz="1600" spc="-66">
                <a:solidFill>
                  <a:srgbClr val="FFFFFF"/>
                </a:solidFill>
                <a:uFill>
                  <a:solidFill>
                    <a:srgbClr val="FFFFFF"/>
                  </a:solidFill>
                </a:uFill>
              </a:defRPr>
            </a:pPr>
            <a:endParaRPr>
              <a:latin typeface="+mn-lt"/>
              <a:cs typeface="Arial" panose="020B0604020202020204" pitchFamily="34" charset="0"/>
            </a:endParaRPr>
          </a:p>
        </p:txBody>
      </p:sp>
      <p:sp>
        <p:nvSpPr>
          <p:cNvPr id="94" name="Rounded Rectangle"/>
          <p:cNvSpPr/>
          <p:nvPr/>
        </p:nvSpPr>
        <p:spPr>
          <a:xfrm>
            <a:off x="4493621" y="3855733"/>
            <a:ext cx="3096410" cy="4289196"/>
          </a:xfrm>
          <a:prstGeom prst="roundRect">
            <a:avLst>
              <a:gd name="adj" fmla="val 5742"/>
            </a:avLst>
          </a:prstGeom>
          <a:solidFill>
            <a:srgbClr val="363F45"/>
          </a:solidFill>
          <a:ln w="12700">
            <a:miter lim="400000"/>
          </a:ln>
        </p:spPr>
        <p:txBody>
          <a:bodyPr lIns="54167" tIns="54167" rIns="54167" bIns="54167"/>
          <a:lstStyle/>
          <a:p>
            <a:pPr>
              <a:defRPr sz="1600" spc="-66">
                <a:solidFill>
                  <a:srgbClr val="FFFFFF"/>
                </a:solidFill>
                <a:uFill>
                  <a:solidFill>
                    <a:srgbClr val="FFFFFF"/>
                  </a:solidFill>
                </a:uFill>
              </a:defRPr>
            </a:pPr>
            <a:endParaRPr>
              <a:latin typeface="+mn-lt"/>
              <a:cs typeface="Arial" panose="020B0604020202020204" pitchFamily="34" charset="0"/>
            </a:endParaRPr>
          </a:p>
        </p:txBody>
      </p:sp>
      <p:sp>
        <p:nvSpPr>
          <p:cNvPr id="95" name="Rounded Rectangle"/>
          <p:cNvSpPr/>
          <p:nvPr/>
        </p:nvSpPr>
        <p:spPr>
          <a:xfrm>
            <a:off x="7926760" y="3855733"/>
            <a:ext cx="3096410" cy="4289196"/>
          </a:xfrm>
          <a:prstGeom prst="roundRect">
            <a:avLst>
              <a:gd name="adj" fmla="val 5742"/>
            </a:avLst>
          </a:prstGeom>
          <a:solidFill>
            <a:srgbClr val="FFB800"/>
          </a:solidFill>
          <a:ln w="12700">
            <a:miter lim="400000"/>
          </a:ln>
        </p:spPr>
        <p:txBody>
          <a:bodyPr lIns="54167" tIns="54167" rIns="54167" bIns="54167"/>
          <a:lstStyle/>
          <a:p>
            <a:pPr>
              <a:defRPr sz="1600" spc="-66">
                <a:solidFill>
                  <a:srgbClr val="FFFFFF"/>
                </a:solidFill>
                <a:uFill>
                  <a:solidFill>
                    <a:srgbClr val="FFFFFF"/>
                  </a:solidFill>
                </a:uFill>
              </a:defRPr>
            </a:pPr>
            <a:endParaRPr>
              <a:latin typeface="+mn-lt"/>
              <a:cs typeface="Arial" panose="020B0604020202020204" pitchFamily="34" charset="0"/>
            </a:endParaRPr>
          </a:p>
        </p:txBody>
      </p:sp>
      <p:sp>
        <p:nvSpPr>
          <p:cNvPr id="96" name="Anybody can be a victim"/>
          <p:cNvSpPr txBox="1"/>
          <p:nvPr/>
        </p:nvSpPr>
        <p:spPr>
          <a:xfrm>
            <a:off x="8214192" y="5162102"/>
            <a:ext cx="2622976" cy="1160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lgn="ctr">
              <a:lnSpc>
                <a:spcPct val="150000"/>
              </a:lnSpc>
              <a:defRPr sz="2200" b="1" spc="0">
                <a:solidFill>
                  <a:srgbClr val="000000"/>
                </a:solidFill>
                <a:uFill>
                  <a:solidFill>
                    <a:srgbClr val="000000"/>
                  </a:solidFill>
                </a:uFill>
              </a:defRPr>
            </a:lvl1pPr>
          </a:lstStyle>
          <a:p>
            <a:r>
              <a:rPr sz="2400" b="0" dirty="0">
                <a:latin typeface="+mn-lt"/>
                <a:cs typeface="Arial" panose="020B0604020202020204" pitchFamily="34" charset="0"/>
              </a:rPr>
              <a:t>Anybody can be a victim</a:t>
            </a:r>
          </a:p>
        </p:txBody>
      </p:sp>
      <p:sp>
        <p:nvSpPr>
          <p:cNvPr id="97" name="People aged 18-25 years old due to the risks are the 2nd largest age range at risk."/>
          <p:cNvSpPr txBox="1"/>
          <p:nvPr/>
        </p:nvSpPr>
        <p:spPr>
          <a:xfrm>
            <a:off x="8222942" y="6572701"/>
            <a:ext cx="2614226" cy="775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1" tIns="18061" rIns="18061" bIns="18061">
            <a:spAutoFit/>
          </a:bodyPr>
          <a:lstStyle>
            <a:lvl1pPr algn="ctr" defTabSz="457200">
              <a:spcBef>
                <a:spcPts val="1400"/>
              </a:spcBef>
              <a:defRPr sz="2000" spc="0">
                <a:solidFill>
                  <a:srgbClr val="000000"/>
                </a:solidFill>
                <a:uFill>
                  <a:solidFill>
                    <a:srgbClr val="000000"/>
                  </a:solidFill>
                </a:uFill>
              </a:defRPr>
            </a:lvl1pPr>
          </a:lstStyle>
          <a:p>
            <a:r>
              <a:rPr lang="en-GB" sz="2400" dirty="0">
                <a:latin typeface="+mn-lt"/>
                <a:cs typeface="Arial" panose="020B0604020202020204" pitchFamily="34" charset="0"/>
              </a:rPr>
              <a:t>Even young people get scammed!</a:t>
            </a:r>
            <a:endParaRPr sz="2400" dirty="0">
              <a:latin typeface="+mn-lt"/>
              <a:cs typeface="Arial" panose="020B0604020202020204" pitchFamily="34" charset="0"/>
            </a:endParaRPr>
          </a:p>
        </p:txBody>
      </p:sp>
      <p:sp>
        <p:nvSpPr>
          <p:cNvPr id="98" name="Yes"/>
          <p:cNvSpPr txBox="1"/>
          <p:nvPr/>
        </p:nvSpPr>
        <p:spPr>
          <a:xfrm>
            <a:off x="2058614" y="5283200"/>
            <a:ext cx="1660999" cy="882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061" tIns="18061" rIns="18061" bIns="18061">
            <a:spAutoFit/>
          </a:bodyPr>
          <a:lstStyle>
            <a:lvl1pPr>
              <a:defRPr sz="5500" spc="0">
                <a:solidFill>
                  <a:srgbClr val="FFFFFF"/>
                </a:solidFill>
                <a:uFill>
                  <a:solidFill>
                    <a:srgbClr val="FFFFFF"/>
                  </a:solidFill>
                </a:uFill>
                <a:latin typeface="Impact"/>
                <a:ea typeface="Impact"/>
                <a:cs typeface="Impact"/>
                <a:sym typeface="Impact"/>
              </a:defRPr>
            </a:lvl1pPr>
          </a:lstStyle>
          <a:p>
            <a:r>
              <a:rPr dirty="0">
                <a:latin typeface="+mn-lt"/>
                <a:cs typeface="Arial" panose="020B0604020202020204" pitchFamily="34" charset="0"/>
              </a:rPr>
              <a:t>Yes</a:t>
            </a:r>
          </a:p>
        </p:txBody>
      </p:sp>
      <p:sp>
        <p:nvSpPr>
          <p:cNvPr id="99" name="No"/>
          <p:cNvSpPr txBox="1"/>
          <p:nvPr/>
        </p:nvSpPr>
        <p:spPr>
          <a:xfrm>
            <a:off x="5611112" y="5320313"/>
            <a:ext cx="863624" cy="882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5500" spc="0">
                <a:solidFill>
                  <a:srgbClr val="FFFFFF"/>
                </a:solidFill>
                <a:uFill>
                  <a:solidFill>
                    <a:srgbClr val="FFFFFF"/>
                  </a:solidFill>
                </a:uFill>
                <a:latin typeface="Impact"/>
                <a:ea typeface="Impact"/>
                <a:cs typeface="Impact"/>
                <a:sym typeface="Impact"/>
              </a:defRPr>
            </a:lvl1pPr>
          </a:lstStyle>
          <a:p>
            <a:r>
              <a:rPr dirty="0">
                <a:latin typeface="+mn-lt"/>
                <a:cs typeface="Arial" panose="020B0604020202020204" pitchFamily="34" charset="0"/>
              </a:rPr>
              <a:t>No</a:t>
            </a:r>
          </a:p>
        </p:txBody>
      </p:sp>
      <p:sp>
        <p:nvSpPr>
          <p:cNvPr id="100" name="No"/>
          <p:cNvSpPr txBox="1"/>
          <p:nvPr/>
        </p:nvSpPr>
        <p:spPr>
          <a:xfrm>
            <a:off x="9118601" y="4241800"/>
            <a:ext cx="863624" cy="882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4800" b="1" spc="0">
                <a:solidFill>
                  <a:srgbClr val="000000"/>
                </a:solidFill>
                <a:uFill>
                  <a:solidFill>
                    <a:srgbClr val="000000"/>
                  </a:solidFill>
                </a:uFill>
              </a:defRPr>
            </a:lvl1pPr>
          </a:lstStyle>
          <a:p>
            <a:r>
              <a:rPr sz="5500" b="0" dirty="0">
                <a:latin typeface="+mn-lt"/>
                <a:cs typeface="Arial" panose="020B0604020202020204" pitchFamily="34" charset="0"/>
              </a:rPr>
              <a:t>No</a:t>
            </a:r>
          </a:p>
        </p:txBody>
      </p:sp>
      <p:sp>
        <p:nvSpPr>
          <p:cNvPr id="101" name="Think…"/>
          <p:cNvSpPr txBox="1"/>
          <p:nvPr/>
        </p:nvSpPr>
        <p:spPr>
          <a:xfrm>
            <a:off x="571494" y="300751"/>
            <a:ext cx="2023210" cy="933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782" tIns="50782" rIns="50782" bIns="50782" anchor="ctr">
            <a:spAutoFit/>
          </a:bodyPr>
          <a:lstStyle/>
          <a:p>
            <a:r>
              <a:rPr sz="5400" b="1" dirty="0">
                <a:solidFill>
                  <a:schemeClr val="tx1"/>
                </a:solidFill>
                <a:effectLst>
                  <a:outerShdw blurRad="38100" dist="38100" dir="2700000" algn="tl">
                    <a:srgbClr val="000000">
                      <a:alpha val="43137"/>
                    </a:srgbClr>
                  </a:outerShdw>
                </a:effectLst>
                <a:latin typeface="+mn-lt"/>
                <a:cs typeface="Arial" panose="020B0604020202020204" pitchFamily="34" charset="0"/>
              </a:rPr>
              <a:t>Think…</a:t>
            </a:r>
          </a:p>
        </p:txBody>
      </p:sp>
      <p:sp>
        <p:nvSpPr>
          <p:cNvPr id="14" name="Rectangle 13"/>
          <p:cNvSpPr/>
          <p:nvPr/>
        </p:nvSpPr>
        <p:spPr>
          <a:xfrm>
            <a:off x="18376" y="1420416"/>
            <a:ext cx="13004800" cy="26877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cs typeface="Arial" panose="020B0604020202020204" pitchFamily="34" charset="0"/>
            </a:endParaRPr>
          </a:p>
        </p:txBody>
      </p:sp>
      <p:sp>
        <p:nvSpPr>
          <p:cNvPr id="15" name="Rectangle 14"/>
          <p:cNvSpPr/>
          <p:nvPr/>
        </p:nvSpPr>
        <p:spPr>
          <a:xfrm>
            <a:off x="18375" y="1420416"/>
            <a:ext cx="4399662" cy="26877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750" fill="hold"/>
                                        <p:tgtEl>
                                          <p:spTgt spid="90"/>
                                        </p:tgtEl>
                                        <p:attrNameLst>
                                          <p:attrName>ppt_w</p:attrName>
                                        </p:attrNameLst>
                                      </p:cBhvr>
                                      <p:tavLst>
                                        <p:tav tm="0">
                                          <p:val>
                                            <p:fltVal val="0"/>
                                          </p:val>
                                        </p:tav>
                                        <p:tav tm="100000">
                                          <p:val>
                                            <p:strVal val="#ppt_w"/>
                                          </p:val>
                                        </p:tav>
                                      </p:tavLst>
                                    </p:anim>
                                    <p:anim calcmode="lin" valueType="num">
                                      <p:cBhvr>
                                        <p:cTn id="8" dur="750" fill="hold"/>
                                        <p:tgtEl>
                                          <p:spTgt spid="90"/>
                                        </p:tgtEl>
                                        <p:attrNameLst>
                                          <p:attrName>ppt_h</p:attrName>
                                        </p:attrNameLst>
                                      </p:cBhvr>
                                      <p:tavLst>
                                        <p:tav tm="0">
                                          <p:val>
                                            <p:fltVal val="0"/>
                                          </p:val>
                                        </p:tav>
                                        <p:tav tm="100000">
                                          <p:val>
                                            <p:strVal val="#ppt_h"/>
                                          </p:val>
                                        </p:tav>
                                      </p:tavLst>
                                    </p:anim>
                                    <p:animEffect transition="in" filter="fade">
                                      <p:cBhvr>
                                        <p:cTn id="9" dur="750"/>
                                        <p:tgtEl>
                                          <p:spTgt spid="9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750"/>
                                        <p:tgtEl>
                                          <p:spTgt spid="92"/>
                                        </p:tgtEl>
                                      </p:cBhvr>
                                    </p:animEffect>
                                  </p:childTnLst>
                                </p:cTn>
                              </p:par>
                              <p:par>
                                <p:cTn id="13" presetID="2" presetClass="entr" presetSubtype="4" fill="hold" grpId="2" nodeType="withEffect">
                                  <p:stCondLst>
                                    <p:cond delay="0"/>
                                  </p:stCondLst>
                                  <p:iterate>
                                    <p:tmAbs val="0"/>
                                  </p:iterate>
                                  <p:childTnLst>
                                    <p:set>
                                      <p:cBhvr>
                                        <p:cTn id="14" fill="hold"/>
                                        <p:tgtEl>
                                          <p:spTgt spid="91">
                                            <p:bg/>
                                          </p:spTgt>
                                        </p:tgtEl>
                                        <p:attrNameLst>
                                          <p:attrName>style.visibility</p:attrName>
                                        </p:attrNameLst>
                                      </p:cBhvr>
                                      <p:to>
                                        <p:strVal val="visible"/>
                                      </p:to>
                                    </p:set>
                                    <p:anim calcmode="lin" valueType="num">
                                      <p:cBhvr>
                                        <p:cTn id="15" dur="750" fill="hold"/>
                                        <p:tgtEl>
                                          <p:spTgt spid="91">
                                            <p:bg/>
                                          </p:spTgt>
                                        </p:tgtEl>
                                        <p:attrNameLst>
                                          <p:attrName>ppt_x</p:attrName>
                                        </p:attrNameLst>
                                      </p:cBhvr>
                                      <p:tavLst>
                                        <p:tav tm="0">
                                          <p:val>
                                            <p:strVal val="#ppt_x"/>
                                          </p:val>
                                        </p:tav>
                                        <p:tav tm="100000">
                                          <p:val>
                                            <p:strVal val="#ppt_x"/>
                                          </p:val>
                                        </p:tav>
                                      </p:tavLst>
                                    </p:anim>
                                    <p:anim calcmode="lin" valueType="num">
                                      <p:cBhvr>
                                        <p:cTn id="16" dur="750" fill="hold"/>
                                        <p:tgtEl>
                                          <p:spTgt spid="91">
                                            <p:bg/>
                                          </p:spTgt>
                                        </p:tgtEl>
                                        <p:attrNameLst>
                                          <p:attrName>ppt_y</p:attrName>
                                        </p:attrNameLst>
                                      </p:cBhvr>
                                      <p:tavLst>
                                        <p:tav tm="0">
                                          <p:val>
                                            <p:strVal val="1+#ppt_h/2"/>
                                          </p:val>
                                        </p:tav>
                                        <p:tav tm="100000">
                                          <p:val>
                                            <p:strVal val="#ppt_y"/>
                                          </p:val>
                                        </p:tav>
                                      </p:tavLst>
                                    </p:anim>
                                  </p:childTnLst>
                                </p:cTn>
                              </p:par>
                              <p:par>
                                <p:cTn id="17" presetID="2" presetClass="entr" presetSubtype="4" fill="hold" grpId="2" nodeType="withEffect">
                                  <p:stCondLst>
                                    <p:cond delay="0"/>
                                  </p:stCondLst>
                                  <p:iterate>
                                    <p:tmAbs val="0"/>
                                  </p:iterate>
                                  <p:childTnLst>
                                    <p:set>
                                      <p:cBhvr>
                                        <p:cTn id="18" fill="hold"/>
                                        <p:tgtEl>
                                          <p:spTgt spid="91">
                                            <p:txEl>
                                              <p:pRg st="0" end="0"/>
                                            </p:txEl>
                                          </p:spTgt>
                                        </p:tgtEl>
                                        <p:attrNameLst>
                                          <p:attrName>style.visibility</p:attrName>
                                        </p:attrNameLst>
                                      </p:cBhvr>
                                      <p:to>
                                        <p:strVal val="visible"/>
                                      </p:to>
                                    </p:set>
                                    <p:anim calcmode="lin" valueType="num">
                                      <p:cBhvr>
                                        <p:cTn id="19" dur="750" fill="hold"/>
                                        <p:tgtEl>
                                          <p:spTgt spid="91">
                                            <p:txEl>
                                              <p:pRg st="0" end="0"/>
                                            </p:txEl>
                                          </p:spTgt>
                                        </p:tgtEl>
                                        <p:attrNameLst>
                                          <p:attrName>ppt_x</p:attrName>
                                        </p:attrNameLst>
                                      </p:cBhvr>
                                      <p:tavLst>
                                        <p:tav tm="0">
                                          <p:val>
                                            <p:strVal val="#ppt_x"/>
                                          </p:val>
                                        </p:tav>
                                        <p:tav tm="100000">
                                          <p:val>
                                            <p:strVal val="#ppt_x"/>
                                          </p:val>
                                        </p:tav>
                                      </p:tavLst>
                                    </p:anim>
                                    <p:anim calcmode="lin" valueType="num">
                                      <p:cBhvr>
                                        <p:cTn id="20" dur="750" fill="hold"/>
                                        <p:tgtEl>
                                          <p:spTgt spid="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750"/>
                                        <p:tgtEl>
                                          <p:spTgt spid="9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750"/>
                                        <p:tgtEl>
                                          <p:spTgt spid="94"/>
                                        </p:tgtEl>
                                      </p:cBhvr>
                                    </p:animEffect>
                                  </p:childTnLst>
                                </p:cTn>
                              </p:par>
                              <p:par>
                                <p:cTn id="29" presetID="2" presetClass="entr" presetSubtype="8" fill="hold" grpId="5" nodeType="withEffect">
                                  <p:stCondLst>
                                    <p:cond delay="0"/>
                                  </p:stCondLst>
                                  <p:iterate>
                                    <p:tmAbs val="0"/>
                                  </p:iterate>
                                  <p:childTnLst>
                                    <p:set>
                                      <p:cBhvr>
                                        <p:cTn id="30" fill="hold"/>
                                        <p:tgtEl>
                                          <p:spTgt spid="98"/>
                                        </p:tgtEl>
                                        <p:attrNameLst>
                                          <p:attrName>style.visibility</p:attrName>
                                        </p:attrNameLst>
                                      </p:cBhvr>
                                      <p:to>
                                        <p:strVal val="visible"/>
                                      </p:to>
                                    </p:set>
                                    <p:anim calcmode="lin" valueType="num">
                                      <p:cBhvr>
                                        <p:cTn id="31" dur="750" fill="hold"/>
                                        <p:tgtEl>
                                          <p:spTgt spid="98"/>
                                        </p:tgtEl>
                                        <p:attrNameLst>
                                          <p:attrName>ppt_x</p:attrName>
                                        </p:attrNameLst>
                                      </p:cBhvr>
                                      <p:tavLst>
                                        <p:tav tm="0">
                                          <p:val>
                                            <p:strVal val="0-#ppt_w/2"/>
                                          </p:val>
                                        </p:tav>
                                        <p:tav tm="100000">
                                          <p:val>
                                            <p:strVal val="#ppt_x"/>
                                          </p:val>
                                        </p:tav>
                                      </p:tavLst>
                                    </p:anim>
                                    <p:anim calcmode="lin" valueType="num">
                                      <p:cBhvr>
                                        <p:cTn id="32" dur="750" fill="hold"/>
                                        <p:tgtEl>
                                          <p:spTgt spid="98"/>
                                        </p:tgtEl>
                                        <p:attrNameLst>
                                          <p:attrName>ppt_y</p:attrName>
                                        </p:attrNameLst>
                                      </p:cBhvr>
                                      <p:tavLst>
                                        <p:tav tm="0">
                                          <p:val>
                                            <p:strVal val="#ppt_y"/>
                                          </p:val>
                                        </p:tav>
                                        <p:tav tm="100000">
                                          <p:val>
                                            <p:strVal val="#ppt_y"/>
                                          </p:val>
                                        </p:tav>
                                      </p:tavLst>
                                    </p:anim>
                                  </p:childTnLst>
                                </p:cTn>
                              </p:par>
                              <p:par>
                                <p:cTn id="33" presetID="2" presetClass="entr" presetSubtype="8" fill="hold" grpId="6" nodeType="withEffect">
                                  <p:stCondLst>
                                    <p:cond delay="0"/>
                                  </p:stCondLst>
                                  <p:iterate>
                                    <p:tmAbs val="0"/>
                                  </p:iterate>
                                  <p:childTnLst>
                                    <p:set>
                                      <p:cBhvr>
                                        <p:cTn id="34" fill="hold"/>
                                        <p:tgtEl>
                                          <p:spTgt spid="99"/>
                                        </p:tgtEl>
                                        <p:attrNameLst>
                                          <p:attrName>style.visibility</p:attrName>
                                        </p:attrNameLst>
                                      </p:cBhvr>
                                      <p:to>
                                        <p:strVal val="visible"/>
                                      </p:to>
                                    </p:set>
                                    <p:anim calcmode="lin" valueType="num">
                                      <p:cBhvr>
                                        <p:cTn id="35" dur="750" fill="hold"/>
                                        <p:tgtEl>
                                          <p:spTgt spid="99"/>
                                        </p:tgtEl>
                                        <p:attrNameLst>
                                          <p:attrName>ppt_x</p:attrName>
                                        </p:attrNameLst>
                                      </p:cBhvr>
                                      <p:tavLst>
                                        <p:tav tm="0">
                                          <p:val>
                                            <p:strVal val="0-#ppt_w/2"/>
                                          </p:val>
                                        </p:tav>
                                        <p:tav tm="100000">
                                          <p:val>
                                            <p:strVal val="#ppt_x"/>
                                          </p:val>
                                        </p:tav>
                                      </p:tavLst>
                                    </p:anim>
                                    <p:anim calcmode="lin" valueType="num">
                                      <p:cBhvr>
                                        <p:cTn id="36" dur="75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5"/>
                                        </p:tgtEl>
                                        <p:attrNameLst>
                                          <p:attrName>style.visibility</p:attrName>
                                        </p:attrNameLst>
                                      </p:cBhvr>
                                      <p:to>
                                        <p:strVal val="visible"/>
                                      </p:to>
                                    </p:set>
                                    <p:animEffect transition="in" filter="fade">
                                      <p:cBhvr>
                                        <p:cTn id="41" dur="750"/>
                                        <p:tgtEl>
                                          <p:spTgt spid="95"/>
                                        </p:tgtEl>
                                      </p:cBhvr>
                                    </p:animEffect>
                                  </p:childTnLst>
                                </p:cTn>
                              </p:par>
                              <p:par>
                                <p:cTn id="42" presetID="9" presetClass="entr" fill="hold" grpId="8" nodeType="withEffect">
                                  <p:stCondLst>
                                    <p:cond delay="0"/>
                                  </p:stCondLst>
                                  <p:iterate>
                                    <p:tmAbs val="0"/>
                                  </p:iterate>
                                  <p:childTnLst>
                                    <p:set>
                                      <p:cBhvr>
                                        <p:cTn id="43" fill="hold"/>
                                        <p:tgtEl>
                                          <p:spTgt spid="100"/>
                                        </p:tgtEl>
                                        <p:attrNameLst>
                                          <p:attrName>style.visibility</p:attrName>
                                        </p:attrNameLst>
                                      </p:cBhvr>
                                      <p:to>
                                        <p:strVal val="visible"/>
                                      </p:to>
                                    </p:set>
                                    <p:animEffect transition="in" filter="dissolve">
                                      <p:cBhvr>
                                        <p:cTn id="44" dur="750"/>
                                        <p:tgtEl>
                                          <p:spTgt spid="100"/>
                                        </p:tgtEl>
                                      </p:cBhvr>
                                    </p:animEffect>
                                  </p:childTnLst>
                                </p:cTn>
                              </p:par>
                              <p:par>
                                <p:cTn id="45" presetID="9" presetClass="entr" presetSubtype="0" fill="hold" grpId="9" nodeType="withEffect">
                                  <p:stCondLst>
                                    <p:cond delay="0"/>
                                  </p:stCondLst>
                                  <p:iterate>
                                    <p:tmAbs val="0"/>
                                  </p:iterate>
                                  <p:childTnLst>
                                    <p:set>
                                      <p:cBhvr>
                                        <p:cTn id="46" fill="hold"/>
                                        <p:tgtEl>
                                          <p:spTgt spid="96">
                                            <p:txEl>
                                              <p:pRg st="0" end="0"/>
                                            </p:txEl>
                                          </p:spTgt>
                                        </p:tgtEl>
                                        <p:attrNameLst>
                                          <p:attrName>style.visibility</p:attrName>
                                        </p:attrNameLst>
                                      </p:cBhvr>
                                      <p:to>
                                        <p:strVal val="visible"/>
                                      </p:to>
                                    </p:set>
                                    <p:animEffect transition="in" filter="dissolve">
                                      <p:cBhvr>
                                        <p:cTn id="47" dur="750"/>
                                        <p:tgtEl>
                                          <p:spTgt spid="96">
                                            <p:txEl>
                                              <p:pRg st="0" end="0"/>
                                            </p:txEl>
                                          </p:spTgt>
                                        </p:tgtEl>
                                      </p:cBhvr>
                                    </p:animEffect>
                                  </p:childTnLst>
                                </p:cTn>
                              </p:par>
                              <p:par>
                                <p:cTn id="48" presetID="9" presetClass="entr" presetSubtype="0" fill="hold" grpId="10" nodeType="withEffect">
                                  <p:stCondLst>
                                    <p:cond delay="0"/>
                                  </p:stCondLst>
                                  <p:iterate>
                                    <p:tmAbs val="0"/>
                                  </p:iterate>
                                  <p:childTnLst>
                                    <p:set>
                                      <p:cBhvr>
                                        <p:cTn id="49" fill="hold"/>
                                        <p:tgtEl>
                                          <p:spTgt spid="97">
                                            <p:txEl>
                                              <p:pRg st="0" end="0"/>
                                            </p:txEl>
                                          </p:spTgt>
                                        </p:tgtEl>
                                        <p:attrNameLst>
                                          <p:attrName>style.visibility</p:attrName>
                                        </p:attrNameLst>
                                      </p:cBhvr>
                                      <p:to>
                                        <p:strVal val="visible"/>
                                      </p:to>
                                    </p:set>
                                    <p:animEffect transition="in" filter="dissolve">
                                      <p:cBhvr>
                                        <p:cTn id="50" dur="75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2" build="p" bldLvl="5" animBg="1" advAuto="0"/>
      <p:bldP spid="92" grpId="0" animBg="1"/>
      <p:bldP spid="93" grpId="0" animBg="1"/>
      <p:bldP spid="94" grpId="0" animBg="1"/>
      <p:bldP spid="95" grpId="0" animBg="1"/>
      <p:bldP spid="96" grpId="9" uiExpand="1" build="p" bldLvl="5" advAuto="0"/>
      <p:bldP spid="97" grpId="10" uiExpand="1" build="p" bldLvl="5" advAuto="0"/>
      <p:bldP spid="98" grpId="5" animBg="1" advAuto="0"/>
      <p:bldP spid="99" grpId="6" animBg="1" advAuto="0"/>
      <p:bldP spid="100"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p:cNvSpPr/>
          <p:nvPr/>
        </p:nvSpPr>
        <p:spPr>
          <a:xfrm>
            <a:off x="813625" y="1903263"/>
            <a:ext cx="11112508" cy="7540376"/>
          </a:xfrm>
          <a:prstGeom prst="roundRect">
            <a:avLst>
              <a:gd name="adj" fmla="val 2363"/>
            </a:avLst>
          </a:prstGeom>
          <a:solidFill>
            <a:srgbClr val="5D7A8A"/>
          </a:solidFill>
          <a:ln w="12700">
            <a:miter lim="400000"/>
          </a:ln>
        </p:spPr>
        <p:txBody>
          <a:bodyPr lIns="54167" tIns="54167" rIns="54167" bIns="54167"/>
          <a:lstStyle/>
          <a:p>
            <a:pPr>
              <a:defRPr sz="1600" spc="-66">
                <a:solidFill>
                  <a:srgbClr val="FFFFFF"/>
                </a:solidFill>
                <a:uFill>
                  <a:solidFill>
                    <a:srgbClr val="FFFFFF"/>
                  </a:solidFill>
                </a:uFill>
              </a:defRPr>
            </a:pPr>
            <a:endParaRPr>
              <a:latin typeface="+mn-lt"/>
              <a:cs typeface="Arial" panose="020B0604020202020204" pitchFamily="34" charset="0"/>
            </a:endParaRPr>
          </a:p>
        </p:txBody>
      </p:sp>
      <p:sp>
        <p:nvSpPr>
          <p:cNvPr id="104" name="Rounded Rectangle"/>
          <p:cNvSpPr/>
          <p:nvPr/>
        </p:nvSpPr>
        <p:spPr>
          <a:xfrm>
            <a:off x="940629" y="2209114"/>
            <a:ext cx="10858500" cy="1903764"/>
          </a:xfrm>
          <a:prstGeom prst="roundRect">
            <a:avLst>
              <a:gd name="adj" fmla="val 9352"/>
            </a:avLst>
          </a:prstGeom>
          <a:solidFill>
            <a:srgbClr val="363F45"/>
          </a:solidFill>
          <a:ln w="12700">
            <a:miter lim="400000"/>
          </a:ln>
        </p:spPr>
        <p:txBody>
          <a:bodyPr lIns="54167" tIns="54167" rIns="54167" bIns="54167"/>
          <a:lstStyle/>
          <a:p>
            <a:pPr>
              <a:defRPr sz="1600" spc="-66">
                <a:solidFill>
                  <a:srgbClr val="FFFFFF"/>
                </a:solidFill>
                <a:uFill>
                  <a:solidFill>
                    <a:srgbClr val="FFFFFF"/>
                  </a:solidFill>
                </a:uFill>
              </a:defRPr>
            </a:pPr>
            <a:endParaRPr>
              <a:latin typeface="+mn-lt"/>
              <a:cs typeface="Arial" panose="020B0604020202020204" pitchFamily="34" charset="0"/>
            </a:endParaRPr>
          </a:p>
        </p:txBody>
      </p:sp>
      <p:sp>
        <p:nvSpPr>
          <p:cNvPr id="105" name="What do we know…"/>
          <p:cNvSpPr txBox="1"/>
          <p:nvPr/>
        </p:nvSpPr>
        <p:spPr>
          <a:xfrm>
            <a:off x="637844" y="280522"/>
            <a:ext cx="5781637" cy="867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4800" u="sng" spc="0">
                <a:solidFill>
                  <a:srgbClr val="92119E"/>
                </a:solidFill>
                <a:uFill>
                  <a:solidFill>
                    <a:srgbClr val="232323"/>
                  </a:solidFill>
                </a:uFill>
                <a:latin typeface="Noteworthy Bold"/>
                <a:ea typeface="Noteworthy Bold"/>
                <a:cs typeface="Noteworthy Bold"/>
                <a:sym typeface="Noteworthy Bold"/>
              </a:defRPr>
            </a:lvl1pPr>
          </a:lstStyle>
          <a:p>
            <a:r>
              <a:rPr sz="5400" b="1" u="none" dirty="0">
                <a:solidFill>
                  <a:schemeClr val="tx1"/>
                </a:solidFill>
                <a:effectLst>
                  <a:outerShdw blurRad="38100" dist="38100" dir="2700000" algn="tl">
                    <a:srgbClr val="000000">
                      <a:alpha val="43137"/>
                    </a:srgbClr>
                  </a:outerShdw>
                </a:effectLst>
                <a:latin typeface="+mn-lt"/>
                <a:cs typeface="Arial" panose="020B0604020202020204" pitchFamily="34" charset="0"/>
              </a:rPr>
              <a:t>What do we know…</a:t>
            </a:r>
          </a:p>
        </p:txBody>
      </p:sp>
      <p:sp>
        <p:nvSpPr>
          <p:cNvPr id="106" name="How many people across the Uk are affected by Scams?"/>
          <p:cNvSpPr txBox="1"/>
          <p:nvPr/>
        </p:nvSpPr>
        <p:spPr>
          <a:xfrm>
            <a:off x="1817942" y="2384034"/>
            <a:ext cx="9252375" cy="1340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z="4000" spc="0">
                <a:solidFill>
                  <a:srgbClr val="FFFFFF"/>
                </a:solidFill>
                <a:uFill>
                  <a:solidFill>
                    <a:srgbClr val="FFFFFF"/>
                  </a:solidFill>
                </a:uFill>
                <a:latin typeface="Noteworthy Bold"/>
                <a:ea typeface="Noteworthy Bold"/>
                <a:cs typeface="Noteworthy Bold"/>
                <a:sym typeface="Noteworthy Bold"/>
              </a:defRPr>
            </a:lvl1pPr>
          </a:lstStyle>
          <a:p>
            <a:r>
              <a:rPr b="1" dirty="0">
                <a:latin typeface="+mn-lt"/>
                <a:cs typeface="Arial" panose="020B0604020202020204" pitchFamily="34" charset="0"/>
              </a:rPr>
              <a:t>How many people in the U</a:t>
            </a:r>
            <a:r>
              <a:rPr lang="en-GB" b="1" dirty="0">
                <a:latin typeface="+mn-lt"/>
                <a:cs typeface="Arial" panose="020B0604020202020204" pitchFamily="34" charset="0"/>
              </a:rPr>
              <a:t>K</a:t>
            </a:r>
            <a:r>
              <a:rPr b="1" dirty="0">
                <a:latin typeface="+mn-lt"/>
                <a:cs typeface="Arial" panose="020B0604020202020204" pitchFamily="34" charset="0"/>
              </a:rPr>
              <a:t> get tricked by </a:t>
            </a:r>
            <a:r>
              <a:rPr lang="en-GB" b="1" dirty="0">
                <a:latin typeface="+mn-lt"/>
                <a:cs typeface="Arial" panose="020B0604020202020204" pitchFamily="34" charset="0"/>
              </a:rPr>
              <a:t>s</a:t>
            </a:r>
            <a:r>
              <a:rPr b="1" dirty="0">
                <a:latin typeface="+mn-lt"/>
                <a:cs typeface="Arial" panose="020B0604020202020204" pitchFamily="34" charset="0"/>
              </a:rPr>
              <a:t>cams?</a:t>
            </a:r>
          </a:p>
        </p:txBody>
      </p:sp>
      <p:sp>
        <p:nvSpPr>
          <p:cNvPr id="108" name="Hundreds"/>
          <p:cNvSpPr txBox="1"/>
          <p:nvPr/>
        </p:nvSpPr>
        <p:spPr>
          <a:xfrm>
            <a:off x="2999043" y="4462753"/>
            <a:ext cx="8083975" cy="875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pc="0">
                <a:solidFill>
                  <a:srgbClr val="FFFFFF"/>
                </a:solidFill>
                <a:uFill>
                  <a:solidFill>
                    <a:srgbClr val="FFFFFF"/>
                  </a:solidFill>
                </a:uFill>
                <a:latin typeface="Noteworthy Light"/>
                <a:ea typeface="Noteworthy Light"/>
                <a:cs typeface="Noteworthy Light"/>
                <a:sym typeface="Noteworthy Light"/>
              </a:defRPr>
            </a:lvl1pPr>
          </a:lstStyle>
          <a:p>
            <a:r>
              <a:rPr b="1" dirty="0">
                <a:latin typeface="+mn-lt"/>
                <a:cs typeface="Arial" panose="020B0604020202020204" pitchFamily="34" charset="0"/>
              </a:rPr>
              <a:t>Hundreds</a:t>
            </a:r>
          </a:p>
        </p:txBody>
      </p:sp>
      <p:sp>
        <p:nvSpPr>
          <p:cNvPr id="109" name="Thousands"/>
          <p:cNvSpPr txBox="1"/>
          <p:nvPr/>
        </p:nvSpPr>
        <p:spPr>
          <a:xfrm>
            <a:off x="2986342" y="6176265"/>
            <a:ext cx="8083975" cy="875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pc="0">
                <a:solidFill>
                  <a:srgbClr val="FFFFFF"/>
                </a:solidFill>
                <a:uFill>
                  <a:solidFill>
                    <a:srgbClr val="FFFFFF"/>
                  </a:solidFill>
                </a:uFill>
                <a:latin typeface="Noteworthy Light"/>
                <a:ea typeface="Noteworthy Light"/>
                <a:cs typeface="Noteworthy Light"/>
                <a:sym typeface="Noteworthy Light"/>
              </a:defRPr>
            </a:lvl1pPr>
          </a:lstStyle>
          <a:p>
            <a:r>
              <a:rPr b="1" dirty="0">
                <a:latin typeface="+mn-lt"/>
                <a:cs typeface="Arial" panose="020B0604020202020204" pitchFamily="34" charset="0"/>
              </a:rPr>
              <a:t>Thousands</a:t>
            </a:r>
          </a:p>
        </p:txBody>
      </p:sp>
      <p:sp>
        <p:nvSpPr>
          <p:cNvPr id="110" name="Millions"/>
          <p:cNvSpPr txBox="1"/>
          <p:nvPr/>
        </p:nvSpPr>
        <p:spPr>
          <a:xfrm>
            <a:off x="3101035" y="7843331"/>
            <a:ext cx="8083975" cy="875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4167" tIns="54167" rIns="54167" bIns="54167">
            <a:spAutoFit/>
          </a:bodyPr>
          <a:lstStyle>
            <a:lvl1pPr>
              <a:defRPr spc="0">
                <a:solidFill>
                  <a:srgbClr val="FFFFFF"/>
                </a:solidFill>
                <a:uFill>
                  <a:solidFill>
                    <a:srgbClr val="FFFFFF"/>
                  </a:solidFill>
                </a:uFill>
                <a:latin typeface="Noteworthy Light"/>
                <a:ea typeface="Noteworthy Light"/>
                <a:cs typeface="Noteworthy Light"/>
                <a:sym typeface="Noteworthy Light"/>
              </a:defRPr>
            </a:lvl1pPr>
          </a:lstStyle>
          <a:p>
            <a:r>
              <a:rPr b="1" dirty="0">
                <a:latin typeface="+mn-lt"/>
                <a:cs typeface="Arial" panose="020B0604020202020204" pitchFamily="34" charset="0"/>
              </a:rPr>
              <a:t>Millions</a:t>
            </a:r>
          </a:p>
        </p:txBody>
      </p:sp>
      <p:sp>
        <p:nvSpPr>
          <p:cNvPr id="111" name="Circle"/>
          <p:cNvSpPr/>
          <p:nvPr/>
        </p:nvSpPr>
        <p:spPr>
          <a:xfrm>
            <a:off x="1435927" y="7675846"/>
            <a:ext cx="1460506" cy="1461072"/>
          </a:xfrm>
          <a:prstGeom prst="ellipse">
            <a:avLst/>
          </a:prstGeom>
          <a:solidFill>
            <a:srgbClr val="FFB800"/>
          </a:solidFill>
          <a:ln w="12700">
            <a:miter lim="400000"/>
          </a:ln>
        </p:spPr>
        <p:txBody>
          <a:bodyPr lIns="54167" tIns="54167" rIns="54167" bIns="54167"/>
          <a:lstStyle/>
          <a:p>
            <a:endParaRPr>
              <a:latin typeface="+mn-lt"/>
              <a:cs typeface="Arial" panose="020B0604020202020204" pitchFamily="34" charset="0"/>
            </a:endParaRPr>
          </a:p>
        </p:txBody>
      </p:sp>
      <p:sp>
        <p:nvSpPr>
          <p:cNvPr id="112" name="Shape"/>
          <p:cNvSpPr/>
          <p:nvPr/>
        </p:nvSpPr>
        <p:spPr>
          <a:xfrm>
            <a:off x="1921704" y="8063205"/>
            <a:ext cx="706441" cy="682625"/>
          </a:xfrm>
          <a:custGeom>
            <a:avLst/>
            <a:gdLst/>
            <a:ahLst/>
            <a:cxnLst>
              <a:cxn ang="0">
                <a:pos x="wd2" y="hd2"/>
              </a:cxn>
              <a:cxn ang="5400000">
                <a:pos x="wd2" y="hd2"/>
              </a:cxn>
              <a:cxn ang="10800000">
                <a:pos x="wd2" y="hd2"/>
              </a:cxn>
              <a:cxn ang="16200000">
                <a:pos x="wd2" y="hd2"/>
              </a:cxn>
            </a:cxnLst>
            <a:rect l="0" t="0" r="r" b="b"/>
            <a:pathLst>
              <a:path w="21600" h="21600" extrusionOk="0">
                <a:moveTo>
                  <a:pt x="21600" y="579"/>
                </a:moveTo>
                <a:lnTo>
                  <a:pt x="21327" y="870"/>
                </a:lnTo>
                <a:lnTo>
                  <a:pt x="21056" y="1163"/>
                </a:lnTo>
                <a:lnTo>
                  <a:pt x="20787" y="1453"/>
                </a:lnTo>
                <a:lnTo>
                  <a:pt x="20518" y="1745"/>
                </a:lnTo>
                <a:lnTo>
                  <a:pt x="20251" y="2037"/>
                </a:lnTo>
                <a:lnTo>
                  <a:pt x="19986" y="2328"/>
                </a:lnTo>
                <a:lnTo>
                  <a:pt x="19723" y="2620"/>
                </a:lnTo>
                <a:lnTo>
                  <a:pt x="19461" y="2913"/>
                </a:lnTo>
                <a:lnTo>
                  <a:pt x="19200" y="3204"/>
                </a:lnTo>
                <a:lnTo>
                  <a:pt x="18940" y="3497"/>
                </a:lnTo>
                <a:lnTo>
                  <a:pt x="18681" y="3788"/>
                </a:lnTo>
                <a:lnTo>
                  <a:pt x="18425" y="4080"/>
                </a:lnTo>
                <a:lnTo>
                  <a:pt x="18169" y="4373"/>
                </a:lnTo>
                <a:lnTo>
                  <a:pt x="17916" y="4666"/>
                </a:lnTo>
                <a:lnTo>
                  <a:pt x="17664" y="4958"/>
                </a:lnTo>
                <a:lnTo>
                  <a:pt x="17412" y="5251"/>
                </a:lnTo>
                <a:lnTo>
                  <a:pt x="17162" y="5543"/>
                </a:lnTo>
                <a:lnTo>
                  <a:pt x="16914" y="5836"/>
                </a:lnTo>
                <a:lnTo>
                  <a:pt x="16667" y="6129"/>
                </a:lnTo>
                <a:lnTo>
                  <a:pt x="16422" y="6422"/>
                </a:lnTo>
                <a:lnTo>
                  <a:pt x="16178" y="6716"/>
                </a:lnTo>
                <a:lnTo>
                  <a:pt x="15935" y="7008"/>
                </a:lnTo>
                <a:lnTo>
                  <a:pt x="15694" y="7301"/>
                </a:lnTo>
                <a:lnTo>
                  <a:pt x="15454" y="7595"/>
                </a:lnTo>
                <a:lnTo>
                  <a:pt x="15216" y="7888"/>
                </a:lnTo>
                <a:lnTo>
                  <a:pt x="14980" y="8181"/>
                </a:lnTo>
                <a:lnTo>
                  <a:pt x="14743" y="8477"/>
                </a:lnTo>
                <a:lnTo>
                  <a:pt x="14508" y="8770"/>
                </a:lnTo>
                <a:lnTo>
                  <a:pt x="14275" y="9064"/>
                </a:lnTo>
                <a:lnTo>
                  <a:pt x="14044" y="9359"/>
                </a:lnTo>
                <a:lnTo>
                  <a:pt x="13813" y="9652"/>
                </a:lnTo>
                <a:lnTo>
                  <a:pt x="13587" y="9947"/>
                </a:lnTo>
                <a:lnTo>
                  <a:pt x="13359" y="10240"/>
                </a:lnTo>
                <a:lnTo>
                  <a:pt x="13133" y="10535"/>
                </a:lnTo>
                <a:lnTo>
                  <a:pt x="12910" y="10826"/>
                </a:lnTo>
                <a:lnTo>
                  <a:pt x="12688" y="11118"/>
                </a:lnTo>
                <a:lnTo>
                  <a:pt x="12468" y="11410"/>
                </a:lnTo>
                <a:lnTo>
                  <a:pt x="12250" y="11700"/>
                </a:lnTo>
                <a:lnTo>
                  <a:pt x="12035" y="11991"/>
                </a:lnTo>
                <a:lnTo>
                  <a:pt x="11821" y="12281"/>
                </a:lnTo>
                <a:lnTo>
                  <a:pt x="11609" y="12569"/>
                </a:lnTo>
                <a:lnTo>
                  <a:pt x="11400" y="12857"/>
                </a:lnTo>
                <a:lnTo>
                  <a:pt x="11192" y="13146"/>
                </a:lnTo>
                <a:lnTo>
                  <a:pt x="10988" y="13432"/>
                </a:lnTo>
                <a:lnTo>
                  <a:pt x="10782" y="13718"/>
                </a:lnTo>
                <a:lnTo>
                  <a:pt x="10582" y="14004"/>
                </a:lnTo>
                <a:lnTo>
                  <a:pt x="10381" y="14290"/>
                </a:lnTo>
                <a:lnTo>
                  <a:pt x="10183" y="14574"/>
                </a:lnTo>
                <a:lnTo>
                  <a:pt x="9987" y="14858"/>
                </a:lnTo>
                <a:lnTo>
                  <a:pt x="9794" y="15141"/>
                </a:lnTo>
                <a:lnTo>
                  <a:pt x="9602" y="15424"/>
                </a:lnTo>
                <a:lnTo>
                  <a:pt x="9411" y="15705"/>
                </a:lnTo>
                <a:lnTo>
                  <a:pt x="9222" y="15989"/>
                </a:lnTo>
                <a:lnTo>
                  <a:pt x="9037" y="16269"/>
                </a:lnTo>
                <a:lnTo>
                  <a:pt x="8853" y="16550"/>
                </a:lnTo>
                <a:lnTo>
                  <a:pt x="8671" y="16828"/>
                </a:lnTo>
                <a:lnTo>
                  <a:pt x="8490" y="17108"/>
                </a:lnTo>
                <a:lnTo>
                  <a:pt x="8312" y="17387"/>
                </a:lnTo>
                <a:lnTo>
                  <a:pt x="8136" y="17664"/>
                </a:lnTo>
                <a:lnTo>
                  <a:pt x="7962" y="17942"/>
                </a:lnTo>
                <a:lnTo>
                  <a:pt x="7789" y="18220"/>
                </a:lnTo>
                <a:lnTo>
                  <a:pt x="7619" y="18495"/>
                </a:lnTo>
                <a:lnTo>
                  <a:pt x="7451" y="18771"/>
                </a:lnTo>
                <a:lnTo>
                  <a:pt x="7284" y="19046"/>
                </a:lnTo>
                <a:lnTo>
                  <a:pt x="7227" y="19140"/>
                </a:lnTo>
                <a:lnTo>
                  <a:pt x="7168" y="19243"/>
                </a:lnTo>
                <a:lnTo>
                  <a:pt x="7107" y="19351"/>
                </a:lnTo>
                <a:lnTo>
                  <a:pt x="7041" y="19464"/>
                </a:lnTo>
                <a:lnTo>
                  <a:pt x="6974" y="19587"/>
                </a:lnTo>
                <a:lnTo>
                  <a:pt x="6901" y="19714"/>
                </a:lnTo>
                <a:lnTo>
                  <a:pt x="6828" y="19848"/>
                </a:lnTo>
                <a:lnTo>
                  <a:pt x="6753" y="19990"/>
                </a:lnTo>
                <a:lnTo>
                  <a:pt x="6696" y="20089"/>
                </a:lnTo>
                <a:lnTo>
                  <a:pt x="6635" y="20185"/>
                </a:lnTo>
                <a:lnTo>
                  <a:pt x="6573" y="20277"/>
                </a:lnTo>
                <a:lnTo>
                  <a:pt x="6509" y="20367"/>
                </a:lnTo>
                <a:lnTo>
                  <a:pt x="6442" y="20454"/>
                </a:lnTo>
                <a:lnTo>
                  <a:pt x="6373" y="20537"/>
                </a:lnTo>
                <a:lnTo>
                  <a:pt x="6302" y="20618"/>
                </a:lnTo>
                <a:lnTo>
                  <a:pt x="6229" y="20695"/>
                </a:lnTo>
                <a:lnTo>
                  <a:pt x="6153" y="20768"/>
                </a:lnTo>
                <a:lnTo>
                  <a:pt x="6076" y="20840"/>
                </a:lnTo>
                <a:lnTo>
                  <a:pt x="5996" y="20907"/>
                </a:lnTo>
                <a:lnTo>
                  <a:pt x="5914" y="20972"/>
                </a:lnTo>
                <a:lnTo>
                  <a:pt x="5830" y="21032"/>
                </a:lnTo>
                <a:lnTo>
                  <a:pt x="5743" y="21090"/>
                </a:lnTo>
                <a:lnTo>
                  <a:pt x="5655" y="21146"/>
                </a:lnTo>
                <a:lnTo>
                  <a:pt x="5563" y="21197"/>
                </a:lnTo>
                <a:lnTo>
                  <a:pt x="5471" y="21246"/>
                </a:lnTo>
                <a:lnTo>
                  <a:pt x="5375" y="21292"/>
                </a:lnTo>
                <a:lnTo>
                  <a:pt x="5278" y="21335"/>
                </a:lnTo>
                <a:lnTo>
                  <a:pt x="5179" y="21373"/>
                </a:lnTo>
                <a:lnTo>
                  <a:pt x="5076" y="21410"/>
                </a:lnTo>
                <a:lnTo>
                  <a:pt x="4972" y="21443"/>
                </a:lnTo>
                <a:lnTo>
                  <a:pt x="4867" y="21472"/>
                </a:lnTo>
                <a:lnTo>
                  <a:pt x="4758" y="21500"/>
                </a:lnTo>
                <a:lnTo>
                  <a:pt x="4647" y="21522"/>
                </a:lnTo>
                <a:lnTo>
                  <a:pt x="4535" y="21543"/>
                </a:lnTo>
                <a:lnTo>
                  <a:pt x="4421" y="21560"/>
                </a:lnTo>
                <a:lnTo>
                  <a:pt x="4303" y="21574"/>
                </a:lnTo>
                <a:lnTo>
                  <a:pt x="4183" y="21585"/>
                </a:lnTo>
                <a:lnTo>
                  <a:pt x="4061" y="21592"/>
                </a:lnTo>
                <a:lnTo>
                  <a:pt x="3937" y="21599"/>
                </a:lnTo>
                <a:lnTo>
                  <a:pt x="3812" y="21600"/>
                </a:lnTo>
                <a:lnTo>
                  <a:pt x="3697" y="21600"/>
                </a:lnTo>
                <a:lnTo>
                  <a:pt x="3586" y="21597"/>
                </a:lnTo>
                <a:lnTo>
                  <a:pt x="3482" y="21595"/>
                </a:lnTo>
                <a:lnTo>
                  <a:pt x="3382" y="21589"/>
                </a:lnTo>
                <a:lnTo>
                  <a:pt x="3286" y="21583"/>
                </a:lnTo>
                <a:lnTo>
                  <a:pt x="3194" y="21576"/>
                </a:lnTo>
                <a:lnTo>
                  <a:pt x="3109" y="21568"/>
                </a:lnTo>
                <a:lnTo>
                  <a:pt x="3028" y="21559"/>
                </a:lnTo>
                <a:lnTo>
                  <a:pt x="2952" y="21549"/>
                </a:lnTo>
                <a:lnTo>
                  <a:pt x="2880" y="21535"/>
                </a:lnTo>
                <a:lnTo>
                  <a:pt x="2813" y="21522"/>
                </a:lnTo>
                <a:lnTo>
                  <a:pt x="2751" y="21508"/>
                </a:lnTo>
                <a:lnTo>
                  <a:pt x="2694" y="21492"/>
                </a:lnTo>
                <a:lnTo>
                  <a:pt x="2642" y="21475"/>
                </a:lnTo>
                <a:lnTo>
                  <a:pt x="2617" y="21465"/>
                </a:lnTo>
                <a:lnTo>
                  <a:pt x="2594" y="21456"/>
                </a:lnTo>
                <a:lnTo>
                  <a:pt x="2573" y="21446"/>
                </a:lnTo>
                <a:lnTo>
                  <a:pt x="2551" y="21436"/>
                </a:lnTo>
                <a:lnTo>
                  <a:pt x="2531" y="21424"/>
                </a:lnTo>
                <a:lnTo>
                  <a:pt x="2512" y="21414"/>
                </a:lnTo>
                <a:lnTo>
                  <a:pt x="2491" y="21402"/>
                </a:lnTo>
                <a:lnTo>
                  <a:pt x="2470" y="21389"/>
                </a:lnTo>
                <a:lnTo>
                  <a:pt x="2451" y="21374"/>
                </a:lnTo>
                <a:lnTo>
                  <a:pt x="2429" y="21358"/>
                </a:lnTo>
                <a:lnTo>
                  <a:pt x="2410" y="21344"/>
                </a:lnTo>
                <a:lnTo>
                  <a:pt x="2389" y="21327"/>
                </a:lnTo>
                <a:lnTo>
                  <a:pt x="2369" y="21308"/>
                </a:lnTo>
                <a:lnTo>
                  <a:pt x="2348" y="21290"/>
                </a:lnTo>
                <a:lnTo>
                  <a:pt x="2326" y="21270"/>
                </a:lnTo>
                <a:lnTo>
                  <a:pt x="2307" y="21249"/>
                </a:lnTo>
                <a:lnTo>
                  <a:pt x="2266" y="21205"/>
                </a:lnTo>
                <a:lnTo>
                  <a:pt x="2225" y="21156"/>
                </a:lnTo>
                <a:lnTo>
                  <a:pt x="2184" y="21106"/>
                </a:lnTo>
                <a:lnTo>
                  <a:pt x="2141" y="21051"/>
                </a:lnTo>
                <a:lnTo>
                  <a:pt x="2102" y="20991"/>
                </a:lnTo>
                <a:lnTo>
                  <a:pt x="2059" y="20928"/>
                </a:lnTo>
                <a:lnTo>
                  <a:pt x="2017" y="20862"/>
                </a:lnTo>
                <a:lnTo>
                  <a:pt x="1975" y="20792"/>
                </a:lnTo>
                <a:lnTo>
                  <a:pt x="1934" y="20718"/>
                </a:lnTo>
                <a:lnTo>
                  <a:pt x="1892" y="20640"/>
                </a:lnTo>
                <a:lnTo>
                  <a:pt x="1842" y="20547"/>
                </a:lnTo>
                <a:lnTo>
                  <a:pt x="1747" y="20357"/>
                </a:lnTo>
                <a:lnTo>
                  <a:pt x="1653" y="20163"/>
                </a:lnTo>
                <a:lnTo>
                  <a:pt x="1607" y="20064"/>
                </a:lnTo>
                <a:lnTo>
                  <a:pt x="1561" y="19966"/>
                </a:lnTo>
                <a:lnTo>
                  <a:pt x="1515" y="19867"/>
                </a:lnTo>
                <a:lnTo>
                  <a:pt x="1471" y="19765"/>
                </a:lnTo>
                <a:lnTo>
                  <a:pt x="1427" y="19665"/>
                </a:lnTo>
                <a:lnTo>
                  <a:pt x="1382" y="19562"/>
                </a:lnTo>
                <a:lnTo>
                  <a:pt x="1338" y="19459"/>
                </a:lnTo>
                <a:lnTo>
                  <a:pt x="1297" y="19355"/>
                </a:lnTo>
                <a:lnTo>
                  <a:pt x="1253" y="19252"/>
                </a:lnTo>
                <a:lnTo>
                  <a:pt x="1211" y="19146"/>
                </a:lnTo>
                <a:lnTo>
                  <a:pt x="1169" y="19039"/>
                </a:lnTo>
                <a:lnTo>
                  <a:pt x="1087" y="18825"/>
                </a:lnTo>
                <a:lnTo>
                  <a:pt x="1046" y="18716"/>
                </a:lnTo>
                <a:lnTo>
                  <a:pt x="1006" y="18606"/>
                </a:lnTo>
                <a:lnTo>
                  <a:pt x="927" y="18386"/>
                </a:lnTo>
                <a:lnTo>
                  <a:pt x="850" y="18161"/>
                </a:lnTo>
                <a:lnTo>
                  <a:pt x="775" y="17932"/>
                </a:lnTo>
                <a:lnTo>
                  <a:pt x="699" y="17701"/>
                </a:lnTo>
                <a:lnTo>
                  <a:pt x="627" y="17467"/>
                </a:lnTo>
                <a:lnTo>
                  <a:pt x="555" y="17228"/>
                </a:lnTo>
                <a:lnTo>
                  <a:pt x="488" y="16995"/>
                </a:lnTo>
                <a:lnTo>
                  <a:pt x="426" y="16769"/>
                </a:lnTo>
                <a:lnTo>
                  <a:pt x="367" y="16552"/>
                </a:lnTo>
                <a:lnTo>
                  <a:pt x="313" y="16345"/>
                </a:lnTo>
                <a:lnTo>
                  <a:pt x="263" y="16147"/>
                </a:lnTo>
                <a:lnTo>
                  <a:pt x="217" y="15956"/>
                </a:lnTo>
                <a:lnTo>
                  <a:pt x="175" y="15775"/>
                </a:lnTo>
                <a:lnTo>
                  <a:pt x="140" y="15603"/>
                </a:lnTo>
                <a:lnTo>
                  <a:pt x="107" y="15440"/>
                </a:lnTo>
                <a:lnTo>
                  <a:pt x="80" y="15284"/>
                </a:lnTo>
                <a:lnTo>
                  <a:pt x="67" y="15209"/>
                </a:lnTo>
                <a:lnTo>
                  <a:pt x="55" y="15137"/>
                </a:lnTo>
                <a:lnTo>
                  <a:pt x="44" y="15069"/>
                </a:lnTo>
                <a:lnTo>
                  <a:pt x="36" y="15001"/>
                </a:lnTo>
                <a:lnTo>
                  <a:pt x="27" y="14934"/>
                </a:lnTo>
                <a:lnTo>
                  <a:pt x="21" y="14872"/>
                </a:lnTo>
                <a:lnTo>
                  <a:pt x="15" y="14811"/>
                </a:lnTo>
                <a:lnTo>
                  <a:pt x="10" y="14752"/>
                </a:lnTo>
                <a:lnTo>
                  <a:pt x="4" y="14697"/>
                </a:lnTo>
                <a:lnTo>
                  <a:pt x="3" y="14641"/>
                </a:lnTo>
                <a:lnTo>
                  <a:pt x="0" y="14590"/>
                </a:lnTo>
                <a:lnTo>
                  <a:pt x="0" y="14488"/>
                </a:lnTo>
                <a:lnTo>
                  <a:pt x="3" y="14438"/>
                </a:lnTo>
                <a:lnTo>
                  <a:pt x="5" y="14388"/>
                </a:lnTo>
                <a:lnTo>
                  <a:pt x="11" y="14340"/>
                </a:lnTo>
                <a:lnTo>
                  <a:pt x="15" y="14295"/>
                </a:lnTo>
                <a:lnTo>
                  <a:pt x="22" y="14250"/>
                </a:lnTo>
                <a:lnTo>
                  <a:pt x="29" y="14207"/>
                </a:lnTo>
                <a:lnTo>
                  <a:pt x="37" y="14165"/>
                </a:lnTo>
                <a:lnTo>
                  <a:pt x="47" y="14124"/>
                </a:lnTo>
                <a:lnTo>
                  <a:pt x="58" y="14085"/>
                </a:lnTo>
                <a:lnTo>
                  <a:pt x="70" y="14047"/>
                </a:lnTo>
                <a:lnTo>
                  <a:pt x="84" y="14010"/>
                </a:lnTo>
                <a:lnTo>
                  <a:pt x="97" y="13976"/>
                </a:lnTo>
                <a:lnTo>
                  <a:pt x="111" y="13942"/>
                </a:lnTo>
                <a:lnTo>
                  <a:pt x="129" y="13911"/>
                </a:lnTo>
                <a:lnTo>
                  <a:pt x="145" y="13879"/>
                </a:lnTo>
                <a:lnTo>
                  <a:pt x="165" y="13849"/>
                </a:lnTo>
                <a:lnTo>
                  <a:pt x="188" y="13819"/>
                </a:lnTo>
                <a:lnTo>
                  <a:pt x="212" y="13787"/>
                </a:lnTo>
                <a:lnTo>
                  <a:pt x="240" y="13755"/>
                </a:lnTo>
                <a:lnTo>
                  <a:pt x="269" y="13724"/>
                </a:lnTo>
                <a:lnTo>
                  <a:pt x="300" y="13691"/>
                </a:lnTo>
                <a:lnTo>
                  <a:pt x="335" y="13656"/>
                </a:lnTo>
                <a:lnTo>
                  <a:pt x="372" y="13622"/>
                </a:lnTo>
                <a:lnTo>
                  <a:pt x="409" y="13589"/>
                </a:lnTo>
                <a:lnTo>
                  <a:pt x="450" y="13553"/>
                </a:lnTo>
                <a:lnTo>
                  <a:pt x="494" y="13516"/>
                </a:lnTo>
                <a:lnTo>
                  <a:pt x="540" y="13481"/>
                </a:lnTo>
                <a:lnTo>
                  <a:pt x="588" y="13444"/>
                </a:lnTo>
                <a:lnTo>
                  <a:pt x="637" y="13406"/>
                </a:lnTo>
                <a:lnTo>
                  <a:pt x="691" y="13369"/>
                </a:lnTo>
                <a:lnTo>
                  <a:pt x="746" y="13330"/>
                </a:lnTo>
                <a:lnTo>
                  <a:pt x="817" y="13283"/>
                </a:lnTo>
                <a:lnTo>
                  <a:pt x="892" y="13237"/>
                </a:lnTo>
                <a:lnTo>
                  <a:pt x="966" y="13190"/>
                </a:lnTo>
                <a:lnTo>
                  <a:pt x="1042" y="13147"/>
                </a:lnTo>
                <a:lnTo>
                  <a:pt x="1119" y="13103"/>
                </a:lnTo>
                <a:lnTo>
                  <a:pt x="1197" y="13061"/>
                </a:lnTo>
                <a:lnTo>
                  <a:pt x="1275" y="13020"/>
                </a:lnTo>
                <a:lnTo>
                  <a:pt x="1356" y="12979"/>
                </a:lnTo>
                <a:lnTo>
                  <a:pt x="1435" y="12941"/>
                </a:lnTo>
                <a:lnTo>
                  <a:pt x="1518" y="12903"/>
                </a:lnTo>
                <a:lnTo>
                  <a:pt x="1600" y="12866"/>
                </a:lnTo>
                <a:lnTo>
                  <a:pt x="1683" y="12831"/>
                </a:lnTo>
                <a:lnTo>
                  <a:pt x="1770" y="12796"/>
                </a:lnTo>
                <a:lnTo>
                  <a:pt x="1855" y="12763"/>
                </a:lnTo>
                <a:lnTo>
                  <a:pt x="1943" y="12730"/>
                </a:lnTo>
                <a:lnTo>
                  <a:pt x="2030" y="12698"/>
                </a:lnTo>
                <a:lnTo>
                  <a:pt x="2119" y="12669"/>
                </a:lnTo>
                <a:lnTo>
                  <a:pt x="2204" y="12641"/>
                </a:lnTo>
                <a:lnTo>
                  <a:pt x="2289" y="12615"/>
                </a:lnTo>
                <a:lnTo>
                  <a:pt x="2372" y="12591"/>
                </a:lnTo>
                <a:lnTo>
                  <a:pt x="2453" y="12569"/>
                </a:lnTo>
                <a:lnTo>
                  <a:pt x="2532" y="12549"/>
                </a:lnTo>
                <a:lnTo>
                  <a:pt x="2610" y="12530"/>
                </a:lnTo>
                <a:lnTo>
                  <a:pt x="2687" y="12515"/>
                </a:lnTo>
                <a:lnTo>
                  <a:pt x="2761" y="12500"/>
                </a:lnTo>
                <a:lnTo>
                  <a:pt x="2834" y="12487"/>
                </a:lnTo>
                <a:lnTo>
                  <a:pt x="2905" y="12476"/>
                </a:lnTo>
                <a:lnTo>
                  <a:pt x="2976" y="12468"/>
                </a:lnTo>
                <a:lnTo>
                  <a:pt x="3043" y="12462"/>
                </a:lnTo>
                <a:lnTo>
                  <a:pt x="3109" y="12457"/>
                </a:lnTo>
                <a:lnTo>
                  <a:pt x="3174" y="12454"/>
                </a:lnTo>
                <a:lnTo>
                  <a:pt x="3237" y="12453"/>
                </a:lnTo>
                <a:lnTo>
                  <a:pt x="3263" y="12455"/>
                </a:lnTo>
                <a:lnTo>
                  <a:pt x="3289" y="12459"/>
                </a:lnTo>
                <a:lnTo>
                  <a:pt x="3316" y="12466"/>
                </a:lnTo>
                <a:lnTo>
                  <a:pt x="3342" y="12476"/>
                </a:lnTo>
                <a:lnTo>
                  <a:pt x="3370" y="12491"/>
                </a:lnTo>
                <a:lnTo>
                  <a:pt x="3397" y="12507"/>
                </a:lnTo>
                <a:lnTo>
                  <a:pt x="3425" y="12525"/>
                </a:lnTo>
                <a:lnTo>
                  <a:pt x="3453" y="12549"/>
                </a:lnTo>
                <a:lnTo>
                  <a:pt x="3482" y="12573"/>
                </a:lnTo>
                <a:lnTo>
                  <a:pt x="3511" y="12602"/>
                </a:lnTo>
                <a:lnTo>
                  <a:pt x="3540" y="12632"/>
                </a:lnTo>
                <a:lnTo>
                  <a:pt x="3570" y="12668"/>
                </a:lnTo>
                <a:lnTo>
                  <a:pt x="3600" y="12703"/>
                </a:lnTo>
                <a:lnTo>
                  <a:pt x="3630" y="12744"/>
                </a:lnTo>
                <a:lnTo>
                  <a:pt x="3660" y="12787"/>
                </a:lnTo>
                <a:lnTo>
                  <a:pt x="3692" y="12833"/>
                </a:lnTo>
                <a:lnTo>
                  <a:pt x="3723" y="12883"/>
                </a:lnTo>
                <a:lnTo>
                  <a:pt x="3755" y="12934"/>
                </a:lnTo>
                <a:lnTo>
                  <a:pt x="3788" y="12990"/>
                </a:lnTo>
                <a:lnTo>
                  <a:pt x="3819" y="13048"/>
                </a:lnTo>
                <a:lnTo>
                  <a:pt x="3852" y="13109"/>
                </a:lnTo>
                <a:lnTo>
                  <a:pt x="3885" y="13172"/>
                </a:lnTo>
                <a:lnTo>
                  <a:pt x="3919" y="13239"/>
                </a:lnTo>
                <a:lnTo>
                  <a:pt x="3952" y="13309"/>
                </a:lnTo>
                <a:lnTo>
                  <a:pt x="3987" y="13382"/>
                </a:lnTo>
                <a:lnTo>
                  <a:pt x="4022" y="13457"/>
                </a:lnTo>
                <a:lnTo>
                  <a:pt x="4057" y="13538"/>
                </a:lnTo>
                <a:lnTo>
                  <a:pt x="4092" y="13618"/>
                </a:lnTo>
                <a:lnTo>
                  <a:pt x="4126" y="13704"/>
                </a:lnTo>
                <a:lnTo>
                  <a:pt x="4163" y="13791"/>
                </a:lnTo>
                <a:lnTo>
                  <a:pt x="4200" y="13882"/>
                </a:lnTo>
                <a:lnTo>
                  <a:pt x="4236" y="13976"/>
                </a:lnTo>
                <a:lnTo>
                  <a:pt x="4251" y="14013"/>
                </a:lnTo>
                <a:lnTo>
                  <a:pt x="4262" y="14048"/>
                </a:lnTo>
                <a:lnTo>
                  <a:pt x="4274" y="14081"/>
                </a:lnTo>
                <a:lnTo>
                  <a:pt x="4285" y="14110"/>
                </a:lnTo>
                <a:lnTo>
                  <a:pt x="4295" y="14138"/>
                </a:lnTo>
                <a:lnTo>
                  <a:pt x="4306" y="14161"/>
                </a:lnTo>
                <a:lnTo>
                  <a:pt x="4314" y="14183"/>
                </a:lnTo>
                <a:lnTo>
                  <a:pt x="4322" y="14203"/>
                </a:lnTo>
                <a:lnTo>
                  <a:pt x="4332" y="14237"/>
                </a:lnTo>
                <a:lnTo>
                  <a:pt x="4349" y="14281"/>
                </a:lnTo>
                <a:lnTo>
                  <a:pt x="4370" y="14335"/>
                </a:lnTo>
                <a:lnTo>
                  <a:pt x="4396" y="14401"/>
                </a:lnTo>
                <a:lnTo>
                  <a:pt x="4431" y="14491"/>
                </a:lnTo>
                <a:lnTo>
                  <a:pt x="4464" y="14578"/>
                </a:lnTo>
                <a:lnTo>
                  <a:pt x="4498" y="14662"/>
                </a:lnTo>
                <a:lnTo>
                  <a:pt x="4529" y="14744"/>
                </a:lnTo>
                <a:lnTo>
                  <a:pt x="4562" y="14822"/>
                </a:lnTo>
                <a:lnTo>
                  <a:pt x="4594" y="14900"/>
                </a:lnTo>
                <a:lnTo>
                  <a:pt x="4625" y="14972"/>
                </a:lnTo>
                <a:lnTo>
                  <a:pt x="4657" y="15042"/>
                </a:lnTo>
                <a:lnTo>
                  <a:pt x="4687" y="15111"/>
                </a:lnTo>
                <a:lnTo>
                  <a:pt x="4719" y="15174"/>
                </a:lnTo>
                <a:lnTo>
                  <a:pt x="4749" y="15236"/>
                </a:lnTo>
                <a:lnTo>
                  <a:pt x="4779" y="15295"/>
                </a:lnTo>
                <a:lnTo>
                  <a:pt x="4808" y="15351"/>
                </a:lnTo>
                <a:lnTo>
                  <a:pt x="4838" y="15404"/>
                </a:lnTo>
                <a:lnTo>
                  <a:pt x="4867" y="15454"/>
                </a:lnTo>
                <a:lnTo>
                  <a:pt x="4896" y="15502"/>
                </a:lnTo>
                <a:lnTo>
                  <a:pt x="4923" y="15547"/>
                </a:lnTo>
                <a:lnTo>
                  <a:pt x="4952" y="15588"/>
                </a:lnTo>
                <a:lnTo>
                  <a:pt x="4978" y="15627"/>
                </a:lnTo>
                <a:lnTo>
                  <a:pt x="5007" y="15663"/>
                </a:lnTo>
                <a:lnTo>
                  <a:pt x="5033" y="15696"/>
                </a:lnTo>
                <a:lnTo>
                  <a:pt x="5060" y="15726"/>
                </a:lnTo>
                <a:lnTo>
                  <a:pt x="5085" y="15753"/>
                </a:lnTo>
                <a:lnTo>
                  <a:pt x="5109" y="15778"/>
                </a:lnTo>
                <a:lnTo>
                  <a:pt x="5135" y="15799"/>
                </a:lnTo>
                <a:lnTo>
                  <a:pt x="5160" y="15819"/>
                </a:lnTo>
                <a:lnTo>
                  <a:pt x="5186" y="15834"/>
                </a:lnTo>
                <a:lnTo>
                  <a:pt x="5209" y="15846"/>
                </a:lnTo>
                <a:lnTo>
                  <a:pt x="5234" y="15857"/>
                </a:lnTo>
                <a:lnTo>
                  <a:pt x="5257" y="15863"/>
                </a:lnTo>
                <a:lnTo>
                  <a:pt x="5279" y="15867"/>
                </a:lnTo>
                <a:lnTo>
                  <a:pt x="5303" y="15869"/>
                </a:lnTo>
                <a:lnTo>
                  <a:pt x="5323" y="15866"/>
                </a:lnTo>
                <a:lnTo>
                  <a:pt x="5349" y="15857"/>
                </a:lnTo>
                <a:lnTo>
                  <a:pt x="5377" y="15841"/>
                </a:lnTo>
                <a:lnTo>
                  <a:pt x="5410" y="15819"/>
                </a:lnTo>
                <a:lnTo>
                  <a:pt x="5444" y="15788"/>
                </a:lnTo>
                <a:lnTo>
                  <a:pt x="5484" y="15753"/>
                </a:lnTo>
                <a:lnTo>
                  <a:pt x="5526" y="15712"/>
                </a:lnTo>
                <a:lnTo>
                  <a:pt x="5571" y="15663"/>
                </a:lnTo>
                <a:lnTo>
                  <a:pt x="5621" y="15607"/>
                </a:lnTo>
                <a:lnTo>
                  <a:pt x="5674" y="15545"/>
                </a:lnTo>
                <a:lnTo>
                  <a:pt x="5732" y="15477"/>
                </a:lnTo>
                <a:lnTo>
                  <a:pt x="5792" y="15403"/>
                </a:lnTo>
                <a:lnTo>
                  <a:pt x="5857" y="15321"/>
                </a:lnTo>
                <a:lnTo>
                  <a:pt x="5924" y="15234"/>
                </a:lnTo>
                <a:lnTo>
                  <a:pt x="5996" y="15139"/>
                </a:lnTo>
                <a:lnTo>
                  <a:pt x="6072" y="15038"/>
                </a:lnTo>
                <a:lnTo>
                  <a:pt x="6149" y="14932"/>
                </a:lnTo>
                <a:lnTo>
                  <a:pt x="6232" y="14818"/>
                </a:lnTo>
                <a:lnTo>
                  <a:pt x="6317" y="14698"/>
                </a:lnTo>
                <a:lnTo>
                  <a:pt x="6408" y="14571"/>
                </a:lnTo>
                <a:lnTo>
                  <a:pt x="6499" y="14438"/>
                </a:lnTo>
                <a:lnTo>
                  <a:pt x="6597" y="14299"/>
                </a:lnTo>
                <a:lnTo>
                  <a:pt x="6697" y="14151"/>
                </a:lnTo>
                <a:lnTo>
                  <a:pt x="6801" y="14000"/>
                </a:lnTo>
                <a:lnTo>
                  <a:pt x="7018" y="13675"/>
                </a:lnTo>
                <a:lnTo>
                  <a:pt x="7251" y="13324"/>
                </a:lnTo>
                <a:lnTo>
                  <a:pt x="7497" y="12948"/>
                </a:lnTo>
                <a:lnTo>
                  <a:pt x="7758" y="12545"/>
                </a:lnTo>
                <a:lnTo>
                  <a:pt x="8028" y="12131"/>
                </a:lnTo>
                <a:lnTo>
                  <a:pt x="8295" y="11719"/>
                </a:lnTo>
                <a:lnTo>
                  <a:pt x="8565" y="11312"/>
                </a:lnTo>
                <a:lnTo>
                  <a:pt x="8837" y="10907"/>
                </a:lnTo>
                <a:lnTo>
                  <a:pt x="9107" y="10506"/>
                </a:lnTo>
                <a:lnTo>
                  <a:pt x="9378" y="10108"/>
                </a:lnTo>
                <a:lnTo>
                  <a:pt x="9651" y="9714"/>
                </a:lnTo>
                <a:lnTo>
                  <a:pt x="9923" y="9320"/>
                </a:lnTo>
                <a:lnTo>
                  <a:pt x="10195" y="8932"/>
                </a:lnTo>
                <a:lnTo>
                  <a:pt x="10470" y="8547"/>
                </a:lnTo>
                <a:lnTo>
                  <a:pt x="10744" y="8164"/>
                </a:lnTo>
                <a:lnTo>
                  <a:pt x="11017" y="7784"/>
                </a:lnTo>
                <a:lnTo>
                  <a:pt x="11292" y="7408"/>
                </a:lnTo>
                <a:lnTo>
                  <a:pt x="11568" y="7035"/>
                </a:lnTo>
                <a:lnTo>
                  <a:pt x="11843" y="6666"/>
                </a:lnTo>
                <a:lnTo>
                  <a:pt x="12120" y="6299"/>
                </a:lnTo>
                <a:lnTo>
                  <a:pt x="12312" y="6047"/>
                </a:lnTo>
                <a:lnTo>
                  <a:pt x="12500" y="5800"/>
                </a:lnTo>
                <a:lnTo>
                  <a:pt x="12686" y="5558"/>
                </a:lnTo>
                <a:lnTo>
                  <a:pt x="12870" y="5322"/>
                </a:lnTo>
                <a:lnTo>
                  <a:pt x="13051" y="5091"/>
                </a:lnTo>
                <a:lnTo>
                  <a:pt x="13229" y="4865"/>
                </a:lnTo>
                <a:lnTo>
                  <a:pt x="13405" y="4645"/>
                </a:lnTo>
                <a:lnTo>
                  <a:pt x="13579" y="4430"/>
                </a:lnTo>
                <a:lnTo>
                  <a:pt x="13750" y="4219"/>
                </a:lnTo>
                <a:lnTo>
                  <a:pt x="13919" y="4013"/>
                </a:lnTo>
                <a:lnTo>
                  <a:pt x="14086" y="3812"/>
                </a:lnTo>
                <a:lnTo>
                  <a:pt x="14251" y="3618"/>
                </a:lnTo>
                <a:lnTo>
                  <a:pt x="14412" y="3427"/>
                </a:lnTo>
                <a:lnTo>
                  <a:pt x="14570" y="3243"/>
                </a:lnTo>
                <a:lnTo>
                  <a:pt x="14728" y="3064"/>
                </a:lnTo>
                <a:lnTo>
                  <a:pt x="14881" y="2887"/>
                </a:lnTo>
                <a:lnTo>
                  <a:pt x="15031" y="2719"/>
                </a:lnTo>
                <a:lnTo>
                  <a:pt x="15177" y="2559"/>
                </a:lnTo>
                <a:lnTo>
                  <a:pt x="15316" y="2409"/>
                </a:lnTo>
                <a:lnTo>
                  <a:pt x="15451" y="2266"/>
                </a:lnTo>
                <a:lnTo>
                  <a:pt x="15580" y="2132"/>
                </a:lnTo>
                <a:lnTo>
                  <a:pt x="15704" y="2004"/>
                </a:lnTo>
                <a:lnTo>
                  <a:pt x="15822" y="1885"/>
                </a:lnTo>
                <a:lnTo>
                  <a:pt x="15935" y="1775"/>
                </a:lnTo>
                <a:lnTo>
                  <a:pt x="16042" y="1672"/>
                </a:lnTo>
                <a:lnTo>
                  <a:pt x="16145" y="1577"/>
                </a:lnTo>
                <a:lnTo>
                  <a:pt x="16241" y="1493"/>
                </a:lnTo>
                <a:lnTo>
                  <a:pt x="16289" y="1453"/>
                </a:lnTo>
                <a:lnTo>
                  <a:pt x="16334" y="1415"/>
                </a:lnTo>
                <a:lnTo>
                  <a:pt x="16378" y="1379"/>
                </a:lnTo>
                <a:lnTo>
                  <a:pt x="16419" y="1345"/>
                </a:lnTo>
                <a:lnTo>
                  <a:pt x="16462" y="1315"/>
                </a:lnTo>
                <a:lnTo>
                  <a:pt x="16502" y="1284"/>
                </a:lnTo>
                <a:lnTo>
                  <a:pt x="16539" y="1257"/>
                </a:lnTo>
                <a:lnTo>
                  <a:pt x="16577" y="1232"/>
                </a:lnTo>
                <a:lnTo>
                  <a:pt x="16613" y="1208"/>
                </a:lnTo>
                <a:lnTo>
                  <a:pt x="16647" y="1187"/>
                </a:lnTo>
                <a:lnTo>
                  <a:pt x="16747" y="1133"/>
                </a:lnTo>
                <a:lnTo>
                  <a:pt x="16851" y="1080"/>
                </a:lnTo>
                <a:lnTo>
                  <a:pt x="16959" y="1027"/>
                </a:lnTo>
                <a:lnTo>
                  <a:pt x="17072" y="977"/>
                </a:lnTo>
                <a:lnTo>
                  <a:pt x="17187" y="927"/>
                </a:lnTo>
                <a:lnTo>
                  <a:pt x="17305" y="878"/>
                </a:lnTo>
                <a:lnTo>
                  <a:pt x="17428" y="830"/>
                </a:lnTo>
                <a:lnTo>
                  <a:pt x="17554" y="783"/>
                </a:lnTo>
                <a:lnTo>
                  <a:pt x="17683" y="737"/>
                </a:lnTo>
                <a:lnTo>
                  <a:pt x="17816" y="690"/>
                </a:lnTo>
                <a:lnTo>
                  <a:pt x="17955" y="645"/>
                </a:lnTo>
                <a:lnTo>
                  <a:pt x="18095" y="602"/>
                </a:lnTo>
                <a:lnTo>
                  <a:pt x="18240" y="561"/>
                </a:lnTo>
                <a:lnTo>
                  <a:pt x="18387" y="519"/>
                </a:lnTo>
                <a:lnTo>
                  <a:pt x="18539" y="478"/>
                </a:lnTo>
                <a:lnTo>
                  <a:pt x="18694" y="438"/>
                </a:lnTo>
                <a:lnTo>
                  <a:pt x="18850" y="401"/>
                </a:lnTo>
                <a:lnTo>
                  <a:pt x="19009" y="364"/>
                </a:lnTo>
                <a:lnTo>
                  <a:pt x="19171" y="329"/>
                </a:lnTo>
                <a:lnTo>
                  <a:pt x="19335" y="296"/>
                </a:lnTo>
                <a:lnTo>
                  <a:pt x="19501" y="263"/>
                </a:lnTo>
                <a:lnTo>
                  <a:pt x="19670" y="232"/>
                </a:lnTo>
                <a:lnTo>
                  <a:pt x="19841" y="203"/>
                </a:lnTo>
                <a:lnTo>
                  <a:pt x="20015" y="176"/>
                </a:lnTo>
                <a:lnTo>
                  <a:pt x="20191" y="148"/>
                </a:lnTo>
                <a:lnTo>
                  <a:pt x="20369" y="124"/>
                </a:lnTo>
                <a:lnTo>
                  <a:pt x="20549" y="99"/>
                </a:lnTo>
                <a:lnTo>
                  <a:pt x="20732" y="77"/>
                </a:lnTo>
                <a:lnTo>
                  <a:pt x="20917" y="55"/>
                </a:lnTo>
                <a:lnTo>
                  <a:pt x="21104" y="36"/>
                </a:lnTo>
                <a:lnTo>
                  <a:pt x="21293" y="18"/>
                </a:lnTo>
                <a:lnTo>
                  <a:pt x="21485" y="0"/>
                </a:lnTo>
                <a:lnTo>
                  <a:pt x="21600" y="579"/>
                </a:lnTo>
              </a:path>
            </a:pathLst>
          </a:custGeom>
          <a:solidFill>
            <a:srgbClr val="70BF41"/>
          </a:solidFill>
          <a:ln w="12700">
            <a:miter lim="400000"/>
          </a:ln>
        </p:spPr>
        <p:txBody>
          <a:bodyPr lIns="54167" tIns="54167" rIns="54167" bIns="54167"/>
          <a:lstStyle/>
          <a:p>
            <a:pPr defTabSz="457058">
              <a:defRPr sz="1200" spc="0">
                <a:solidFill>
                  <a:srgbClr val="000000"/>
                </a:solidFill>
                <a:uFillTx/>
              </a:defRPr>
            </a:pPr>
            <a:endParaRPr>
              <a:latin typeface="+mn-lt"/>
              <a:cs typeface="Arial" panose="020B0604020202020204" pitchFamily="34" charset="0"/>
            </a:endParaRPr>
          </a:p>
        </p:txBody>
      </p:sp>
      <p:sp>
        <p:nvSpPr>
          <p:cNvPr id="2" name="TextBox 1"/>
          <p:cNvSpPr txBox="1"/>
          <p:nvPr/>
        </p:nvSpPr>
        <p:spPr>
          <a:xfrm>
            <a:off x="1109595" y="2560097"/>
            <a:ext cx="708347" cy="861774"/>
          </a:xfrm>
          <a:prstGeom prst="rect">
            <a:avLst/>
          </a:prstGeom>
          <a:noFill/>
        </p:spPr>
        <p:txBody>
          <a:bodyPr wrap="square" rtlCol="0">
            <a:spAutoFit/>
          </a:bodyPr>
          <a:lstStyle/>
          <a:p>
            <a:r>
              <a:rPr lang="en-GB" sz="4800" b="1" dirty="0">
                <a:solidFill>
                  <a:schemeClr val="bg1"/>
                </a:solidFill>
                <a:latin typeface="+mn-lt"/>
                <a:cs typeface="Arial" panose="020B0604020202020204" pitchFamily="34" charset="0"/>
              </a:rPr>
              <a:t>4.</a:t>
            </a:r>
          </a:p>
        </p:txBody>
      </p:sp>
      <p:sp>
        <p:nvSpPr>
          <p:cNvPr id="12" name="Rectangle 11"/>
          <p:cNvSpPr/>
          <p:nvPr/>
        </p:nvSpPr>
        <p:spPr>
          <a:xfrm>
            <a:off x="0" y="1391243"/>
            <a:ext cx="13004800" cy="26877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cs typeface="Arial" panose="020B0604020202020204" pitchFamily="34" charset="0"/>
            </a:endParaRPr>
          </a:p>
        </p:txBody>
      </p:sp>
      <p:sp>
        <p:nvSpPr>
          <p:cNvPr id="13" name="Rectangle 12"/>
          <p:cNvSpPr/>
          <p:nvPr/>
        </p:nvSpPr>
        <p:spPr>
          <a:xfrm>
            <a:off x="-1" y="1391243"/>
            <a:ext cx="4399662" cy="26877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130005" tIns="65003" rIns="130005" bIns="65003" rtlCol="0" anchor="ctr"/>
          <a:lstStyle/>
          <a:p>
            <a:pPr algn="ctr" defTabSz="1300059" hangingPunct="1"/>
            <a:endParaRPr lang="en-GB" sz="2600" kern="1200" spc="0" dirty="0">
              <a:solidFill>
                <a:prstClr val="white"/>
              </a:solidFill>
              <a:uFillTx/>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50"/>
                                        <p:tgtEl>
                                          <p:spTgt spid="103"/>
                                        </p:tgtEl>
                                      </p:cBhvr>
                                    </p:animEffect>
                                    <p:anim calcmode="lin" valueType="num">
                                      <p:cBhvr>
                                        <p:cTn id="8" dur="750" fill="hold"/>
                                        <p:tgtEl>
                                          <p:spTgt spid="103"/>
                                        </p:tgtEl>
                                        <p:attrNameLst>
                                          <p:attrName>ppt_x</p:attrName>
                                        </p:attrNameLst>
                                      </p:cBhvr>
                                      <p:tavLst>
                                        <p:tav tm="0">
                                          <p:val>
                                            <p:strVal val="#ppt_x"/>
                                          </p:val>
                                        </p:tav>
                                        <p:tav tm="100000">
                                          <p:val>
                                            <p:strVal val="#ppt_x"/>
                                          </p:val>
                                        </p:tav>
                                      </p:tavLst>
                                    </p:anim>
                                    <p:anim calcmode="lin" valueType="num">
                                      <p:cBhvr>
                                        <p:cTn id="9" dur="7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anim calcmode="lin" valueType="num">
                                      <p:cBhvr>
                                        <p:cTn id="13" dur="500" fill="hold"/>
                                        <p:tgtEl>
                                          <p:spTgt spid="104"/>
                                        </p:tgtEl>
                                        <p:attrNameLst>
                                          <p:attrName>ppt_x</p:attrName>
                                        </p:attrNameLst>
                                      </p:cBhvr>
                                      <p:tavLst>
                                        <p:tav tm="0">
                                          <p:val>
                                            <p:strVal val="#ppt_x"/>
                                          </p:val>
                                        </p:tav>
                                        <p:tav tm="100000">
                                          <p:val>
                                            <p:strVal val="#ppt_x"/>
                                          </p:val>
                                        </p:tav>
                                      </p:tavLst>
                                    </p:anim>
                                    <p:anim calcmode="lin" valueType="num">
                                      <p:cBhvr>
                                        <p:cTn id="14" dur="500" fill="hold"/>
                                        <p:tgtEl>
                                          <p:spTgt spid="104"/>
                                        </p:tgtEl>
                                        <p:attrNameLst>
                                          <p:attrName>ppt_y</p:attrName>
                                        </p:attrNameLst>
                                      </p:cBhvr>
                                      <p:tavLst>
                                        <p:tav tm="0">
                                          <p:val>
                                            <p:strVal val="#ppt_y+.1"/>
                                          </p:val>
                                        </p:tav>
                                        <p:tav tm="100000">
                                          <p:val>
                                            <p:strVal val="#ppt_y"/>
                                          </p:val>
                                        </p:tav>
                                      </p:tavLst>
                                    </p:anim>
                                  </p:childTnLst>
                                </p:cTn>
                              </p:par>
                              <p:par>
                                <p:cTn id="15" presetID="2" presetClass="entr" presetSubtype="1" fill="hold" grpId="3" nodeType="withEffect">
                                  <p:stCondLst>
                                    <p:cond delay="0"/>
                                  </p:stCondLst>
                                  <p:iterate>
                                    <p:tmAbs val="0"/>
                                  </p:iterate>
                                  <p:childTnLst>
                                    <p:set>
                                      <p:cBhvr>
                                        <p:cTn id="16" fill="hold"/>
                                        <p:tgtEl>
                                          <p:spTgt spid="106">
                                            <p:bg/>
                                          </p:spTgt>
                                        </p:tgtEl>
                                        <p:attrNameLst>
                                          <p:attrName>style.visibility</p:attrName>
                                        </p:attrNameLst>
                                      </p:cBhvr>
                                      <p:to>
                                        <p:strVal val="visible"/>
                                      </p:to>
                                    </p:set>
                                    <p:anim calcmode="lin" valueType="num">
                                      <p:cBhvr>
                                        <p:cTn id="17" dur="250" fill="hold"/>
                                        <p:tgtEl>
                                          <p:spTgt spid="106">
                                            <p:bg/>
                                          </p:spTgt>
                                        </p:tgtEl>
                                        <p:attrNameLst>
                                          <p:attrName>ppt_x</p:attrName>
                                        </p:attrNameLst>
                                      </p:cBhvr>
                                      <p:tavLst>
                                        <p:tav tm="0">
                                          <p:val>
                                            <p:strVal val="#ppt_x"/>
                                          </p:val>
                                        </p:tav>
                                        <p:tav tm="100000">
                                          <p:val>
                                            <p:strVal val="#ppt_x"/>
                                          </p:val>
                                        </p:tav>
                                      </p:tavLst>
                                    </p:anim>
                                    <p:anim calcmode="lin" valueType="num">
                                      <p:cBhvr>
                                        <p:cTn id="18" dur="250" fill="hold"/>
                                        <p:tgtEl>
                                          <p:spTgt spid="106">
                                            <p:bg/>
                                          </p:spTgt>
                                        </p:tgtEl>
                                        <p:attrNameLst>
                                          <p:attrName>ppt_y</p:attrName>
                                        </p:attrNameLst>
                                      </p:cBhvr>
                                      <p:tavLst>
                                        <p:tav tm="0">
                                          <p:val>
                                            <p:strVal val="0-#ppt_h/2"/>
                                          </p:val>
                                        </p:tav>
                                        <p:tav tm="100000">
                                          <p:val>
                                            <p:strVal val="#ppt_y"/>
                                          </p:val>
                                        </p:tav>
                                      </p:tavLst>
                                    </p:anim>
                                  </p:childTnLst>
                                </p:cTn>
                              </p:par>
                              <p:par>
                                <p:cTn id="19" presetID="2" presetClass="entr" presetSubtype="1" fill="hold" grpId="3" nodeType="withEffect">
                                  <p:stCondLst>
                                    <p:cond delay="0"/>
                                  </p:stCondLst>
                                  <p:iterate>
                                    <p:tmAbs val="0"/>
                                  </p:iterate>
                                  <p:childTnLst>
                                    <p:set>
                                      <p:cBhvr>
                                        <p:cTn id="20" fill="hold"/>
                                        <p:tgtEl>
                                          <p:spTgt spid="106">
                                            <p:txEl>
                                              <p:pRg st="0" end="0"/>
                                            </p:txEl>
                                          </p:spTgt>
                                        </p:tgtEl>
                                        <p:attrNameLst>
                                          <p:attrName>style.visibility</p:attrName>
                                        </p:attrNameLst>
                                      </p:cBhvr>
                                      <p:to>
                                        <p:strVal val="visible"/>
                                      </p:to>
                                    </p:set>
                                    <p:anim calcmode="lin" valueType="num">
                                      <p:cBhvr>
                                        <p:cTn id="21" dur="250" fill="hold"/>
                                        <p:tgtEl>
                                          <p:spTgt spid="106">
                                            <p:txEl>
                                              <p:pRg st="0" end="0"/>
                                            </p:txEl>
                                          </p:spTgt>
                                        </p:tgtEl>
                                        <p:attrNameLst>
                                          <p:attrName>ppt_x</p:attrName>
                                        </p:attrNameLst>
                                      </p:cBhvr>
                                      <p:tavLst>
                                        <p:tav tm="0">
                                          <p:val>
                                            <p:strVal val="#ppt_x"/>
                                          </p:val>
                                        </p:tav>
                                        <p:tav tm="100000">
                                          <p:val>
                                            <p:strVal val="#ppt_x"/>
                                          </p:val>
                                        </p:tav>
                                      </p:tavLst>
                                    </p:anim>
                                    <p:anim calcmode="lin" valueType="num">
                                      <p:cBhvr>
                                        <p:cTn id="22" dur="250" fill="hold"/>
                                        <p:tgtEl>
                                          <p:spTgt spid="10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4" nodeType="clickEffect">
                                  <p:stCondLst>
                                    <p:cond delay="0"/>
                                  </p:stCondLst>
                                  <p:iterate>
                                    <p:tmAbs val="0"/>
                                  </p:iterate>
                                  <p:childTnLst>
                                    <p:set>
                                      <p:cBhvr>
                                        <p:cTn id="26" fill="hold"/>
                                        <p:tgtEl>
                                          <p:spTgt spid="108"/>
                                        </p:tgtEl>
                                        <p:attrNameLst>
                                          <p:attrName>style.visibility</p:attrName>
                                        </p:attrNameLst>
                                      </p:cBhvr>
                                      <p:to>
                                        <p:strVal val="visible"/>
                                      </p:to>
                                    </p:set>
                                    <p:animEffect transition="in" filter="wipe(left)">
                                      <p:cBhvr>
                                        <p:cTn id="27" dur="500"/>
                                        <p:tgtEl>
                                          <p:spTgt spid="108"/>
                                        </p:tgtEl>
                                      </p:cBhvr>
                                    </p:animEffect>
                                  </p:childTnLst>
                                </p:cTn>
                              </p:par>
                              <p:par>
                                <p:cTn id="28" presetID="22" presetClass="entr" presetSubtype="8" fill="hold" grpId="5" nodeType="withEffect">
                                  <p:stCondLst>
                                    <p:cond delay="0"/>
                                  </p:stCondLst>
                                  <p:iterate>
                                    <p:tmAbs val="0"/>
                                  </p:iterate>
                                  <p:childTnLst>
                                    <p:set>
                                      <p:cBhvr>
                                        <p:cTn id="29" dur="1" fill="hold">
                                          <p:stCondLst>
                                            <p:cond delay="0"/>
                                          </p:stCondLst>
                                        </p:cTn>
                                        <p:tgtEl>
                                          <p:spTgt spid="109">
                                            <p:txEl>
                                              <p:pRg st="0" end="0"/>
                                            </p:txEl>
                                          </p:spTgt>
                                        </p:tgtEl>
                                        <p:attrNameLst>
                                          <p:attrName>style.visibility</p:attrName>
                                        </p:attrNameLst>
                                      </p:cBhvr>
                                      <p:to>
                                        <p:strVal val="visible"/>
                                      </p:to>
                                    </p:set>
                                    <p:animEffect transition="in" filter="wipe(left)">
                                      <p:cBhvr>
                                        <p:cTn id="30" dur="500"/>
                                        <p:tgtEl>
                                          <p:spTgt spid="109">
                                            <p:txEl>
                                              <p:pRg st="0" end="0"/>
                                            </p:txEl>
                                          </p:spTgt>
                                        </p:tgtEl>
                                      </p:cBhvr>
                                    </p:animEffect>
                                  </p:childTnLst>
                                </p:cTn>
                              </p:par>
                              <p:par>
                                <p:cTn id="31" presetID="22" presetClass="entr" presetSubtype="8" fill="hold" grpId="6" nodeType="withEffect">
                                  <p:stCondLst>
                                    <p:cond delay="0"/>
                                  </p:stCondLst>
                                  <p:iterate>
                                    <p:tmAbs val="0"/>
                                  </p:iterate>
                                  <p:childTnLst>
                                    <p:set>
                                      <p:cBhvr>
                                        <p:cTn id="32" dur="1" fill="hold">
                                          <p:stCondLst>
                                            <p:cond delay="0"/>
                                          </p:stCondLst>
                                        </p:cTn>
                                        <p:tgtEl>
                                          <p:spTgt spid="110">
                                            <p:txEl>
                                              <p:pRg st="0" end="0"/>
                                            </p:txEl>
                                          </p:spTgt>
                                        </p:tgtEl>
                                        <p:attrNameLst>
                                          <p:attrName>style.visibility</p:attrName>
                                        </p:attrNameLst>
                                      </p:cBhvr>
                                      <p:to>
                                        <p:strVal val="visible"/>
                                      </p:to>
                                    </p:set>
                                    <p:animEffect transition="in" filter="wipe(left)">
                                      <p:cBhvr>
                                        <p:cTn id="33" dur="500"/>
                                        <p:tgtEl>
                                          <p:spTgt spid="1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7" nodeType="clickEffect">
                                  <p:stCondLst>
                                    <p:cond delay="0"/>
                                  </p:stCondLst>
                                  <p:iterate>
                                    <p:tmAbs val="0"/>
                                  </p:iterate>
                                  <p:childTnLst>
                                    <p:set>
                                      <p:cBhvr>
                                        <p:cTn id="37" fill="hold"/>
                                        <p:tgtEl>
                                          <p:spTgt spid="111"/>
                                        </p:tgtEl>
                                        <p:attrNameLst>
                                          <p:attrName>style.visibility</p:attrName>
                                        </p:attrNameLst>
                                      </p:cBhvr>
                                      <p:to>
                                        <p:strVal val="visible"/>
                                      </p:to>
                                    </p:set>
                                    <p:animEffect transition="in" filter="dissolve">
                                      <p:cBhvr>
                                        <p:cTn id="38" dur="500"/>
                                        <p:tgtEl>
                                          <p:spTgt spid="111"/>
                                        </p:tgtEl>
                                      </p:cBhvr>
                                    </p:animEffect>
                                  </p:childTnLst>
                                </p:cTn>
                              </p:par>
                              <p:par>
                                <p:cTn id="39" presetID="9" presetClass="entr" fill="hold" grpId="8" nodeType="withEffect">
                                  <p:stCondLst>
                                    <p:cond delay="0"/>
                                  </p:stCondLst>
                                  <p:iterate>
                                    <p:tmAbs val="0"/>
                                  </p:iterate>
                                  <p:childTnLst>
                                    <p:set>
                                      <p:cBhvr>
                                        <p:cTn id="40" fill="hold"/>
                                        <p:tgtEl>
                                          <p:spTgt spid="112"/>
                                        </p:tgtEl>
                                        <p:attrNameLst>
                                          <p:attrName>style.visibility</p:attrName>
                                        </p:attrNameLst>
                                      </p:cBhvr>
                                      <p:to>
                                        <p:strVal val="visible"/>
                                      </p:to>
                                    </p:set>
                                    <p:animEffect transition="in" filter="dissolve">
                                      <p:cBhvr>
                                        <p:cTn id="4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6" grpId="3" build="p" bldLvl="5" animBg="1" advAuto="0"/>
      <p:bldP spid="108" grpId="4" animBg="1" advAuto="0"/>
      <p:bldP spid="109" grpId="5" uiExpand="1" build="p" bldLvl="5" advAuto="0"/>
      <p:bldP spid="110" grpId="6" uiExpand="1" build="p" bldLvl="5" advAuto="0"/>
      <p:bldP spid="111" grpId="7" animBg="1" advAuto="0"/>
      <p:bldP spid="112" grpId="8"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ounded Rectangle"/>
          <p:cNvSpPr/>
          <p:nvPr/>
        </p:nvSpPr>
        <p:spPr>
          <a:xfrm>
            <a:off x="571502" y="1915999"/>
            <a:ext cx="11087094" cy="1562101"/>
          </a:xfrm>
          <a:prstGeom prst="roundRect">
            <a:avLst>
              <a:gd name="adj" fmla="val 11382"/>
            </a:avLst>
          </a:prstGeom>
          <a:solidFill>
            <a:srgbClr val="363F45"/>
          </a:solidFill>
          <a:ln w="12700">
            <a:miter lim="400000"/>
          </a:ln>
        </p:spPr>
        <p:txBody>
          <a:bodyPr lIns="54167" tIns="54167" rIns="54167" bIns="54167"/>
          <a:lstStyle/>
          <a:p>
            <a:pPr>
              <a:defRPr sz="1600" spc="-66">
                <a:solidFill>
                  <a:srgbClr val="FFFFFF"/>
                </a:solidFill>
                <a:uFill>
                  <a:solidFill>
                    <a:srgbClr val="FFFFFF"/>
                  </a:solidFill>
                </a:uFill>
              </a:defRPr>
            </a:pPr>
            <a:endParaRPr/>
          </a:p>
        </p:txBody>
      </p:sp>
      <p:sp>
        <p:nvSpPr>
          <p:cNvPr id="115" name="Lets think…"/>
          <p:cNvSpPr txBox="1"/>
          <p:nvPr/>
        </p:nvSpPr>
        <p:spPr>
          <a:xfrm>
            <a:off x="782561" y="630049"/>
            <a:ext cx="4855744" cy="867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61" tIns="18061" rIns="18061" bIns="18061">
            <a:spAutoFit/>
          </a:bodyPr>
          <a:lstStyle>
            <a:lvl1pPr>
              <a:defRPr sz="4800" b="1" spc="0">
                <a:solidFill>
                  <a:srgbClr val="232323"/>
                </a:solidFill>
                <a:uFill>
                  <a:solidFill>
                    <a:srgbClr val="232323"/>
                  </a:solidFill>
                </a:uFill>
              </a:defRPr>
            </a:lvl1pPr>
          </a:lstStyle>
          <a:p>
            <a:r>
              <a:rPr sz="5400" dirty="0">
                <a:solidFill>
                  <a:schemeClr val="tx1"/>
                </a:solidFill>
                <a:effectLst>
                  <a:outerShdw blurRad="38100" dist="38100" dir="2700000" algn="tl">
                    <a:srgbClr val="000000">
                      <a:alpha val="43137"/>
                    </a:srgbClr>
                  </a:outerShdw>
                </a:effectLst>
                <a:latin typeface="+mn-lt"/>
                <a:cs typeface="Arial" panose="020B0604020202020204" pitchFamily="34" charset="0"/>
              </a:rPr>
              <a:t>Let</a:t>
            </a:r>
            <a:r>
              <a:rPr lang="en-GB" sz="5400" dirty="0">
                <a:solidFill>
                  <a:schemeClr val="tx1"/>
                </a:solidFill>
                <a:effectLst>
                  <a:outerShdw blurRad="38100" dist="38100" dir="2700000" algn="tl">
                    <a:srgbClr val="000000">
                      <a:alpha val="43137"/>
                    </a:srgbClr>
                  </a:outerShdw>
                </a:effectLst>
                <a:latin typeface="+mn-lt"/>
                <a:cs typeface="Arial" panose="020B0604020202020204" pitchFamily="34" charset="0"/>
              </a:rPr>
              <a:t>'</a:t>
            </a:r>
            <a:r>
              <a:rPr sz="5400" dirty="0">
                <a:solidFill>
                  <a:schemeClr val="tx1"/>
                </a:solidFill>
                <a:effectLst>
                  <a:outerShdw blurRad="38100" dist="38100" dir="2700000" algn="tl">
                    <a:srgbClr val="000000">
                      <a:alpha val="43137"/>
                    </a:srgbClr>
                  </a:outerShdw>
                </a:effectLst>
                <a:latin typeface="+mn-lt"/>
                <a:cs typeface="Arial" panose="020B0604020202020204" pitchFamily="34" charset="0"/>
              </a:rPr>
              <a:t>s think…</a:t>
            </a:r>
          </a:p>
        </p:txBody>
      </p:sp>
      <p:sp>
        <p:nvSpPr>
          <p:cNvPr id="117" name="5."/>
          <p:cNvSpPr txBox="1"/>
          <p:nvPr/>
        </p:nvSpPr>
        <p:spPr>
          <a:xfrm>
            <a:off x="1041401" y="2235200"/>
            <a:ext cx="514170" cy="775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1" tIns="18061" rIns="18061" bIns="18061">
            <a:spAutoFit/>
          </a:bodyPr>
          <a:lstStyle>
            <a:lvl1pPr>
              <a:defRPr sz="4800" b="1" spc="0">
                <a:solidFill>
                  <a:srgbClr val="FFFFFF"/>
                </a:solidFill>
                <a:uFill>
                  <a:solidFill>
                    <a:srgbClr val="FFFFFF"/>
                  </a:solidFill>
                </a:uFill>
              </a:defRPr>
            </a:lvl1pPr>
          </a:lstStyle>
          <a:p>
            <a:r>
              <a:rPr dirty="0"/>
              <a:t>5.</a:t>
            </a:r>
          </a:p>
        </p:txBody>
      </p:sp>
      <p:grpSp>
        <p:nvGrpSpPr>
          <p:cNvPr id="120" name="Group"/>
          <p:cNvGrpSpPr/>
          <p:nvPr/>
        </p:nvGrpSpPr>
        <p:grpSpPr>
          <a:xfrm>
            <a:off x="552483" y="4363740"/>
            <a:ext cx="3096412" cy="4289199"/>
            <a:chOff x="0" y="0"/>
            <a:chExt cx="3096411" cy="4289197"/>
          </a:xfrm>
        </p:grpSpPr>
        <p:sp>
          <p:nvSpPr>
            <p:cNvPr id="118" name="Rounded Rectangle"/>
            <p:cNvSpPr/>
            <p:nvPr/>
          </p:nvSpPr>
          <p:spPr>
            <a:xfrm>
              <a:off x="0" y="0"/>
              <a:ext cx="3096411" cy="4289197"/>
            </a:xfrm>
            <a:prstGeom prst="roundRect">
              <a:avLst>
                <a:gd name="adj" fmla="val 5742"/>
              </a:avLst>
            </a:prstGeom>
            <a:solidFill>
              <a:srgbClr val="5D7A8A"/>
            </a:solidFill>
            <a:ln w="12700" cap="flat">
              <a:noFill/>
              <a:miter lim="400000"/>
            </a:ln>
            <a:effectLst/>
          </p:spPr>
          <p:txBody>
            <a:bodyPr wrap="square" lIns="54185" tIns="54185" rIns="54185" bIns="54185" numCol="1" anchor="t">
              <a:noAutofit/>
            </a:bodyPr>
            <a:lstStyle/>
            <a:p>
              <a:pPr>
                <a:defRPr sz="1600" spc="-66">
                  <a:solidFill>
                    <a:srgbClr val="FFFFFF"/>
                  </a:solidFill>
                  <a:uFill>
                    <a:solidFill>
                      <a:srgbClr val="FFFFFF"/>
                    </a:solidFill>
                  </a:uFill>
                </a:defRPr>
              </a:pPr>
              <a:endParaRPr/>
            </a:p>
          </p:txBody>
        </p:sp>
        <p:sp>
          <p:nvSpPr>
            <p:cNvPr id="119" name="True"/>
            <p:cNvSpPr txBox="1"/>
            <p:nvPr/>
          </p:nvSpPr>
          <p:spPr>
            <a:xfrm>
              <a:off x="889247" y="1194641"/>
              <a:ext cx="1342925" cy="882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2" tIns="18062" rIns="18062" bIns="18062"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r>
                <a:rPr sz="5500" dirty="0"/>
                <a:t>True</a:t>
              </a:r>
            </a:p>
          </p:txBody>
        </p:sp>
      </p:grpSp>
      <p:grpSp>
        <p:nvGrpSpPr>
          <p:cNvPr id="123" name="Group"/>
          <p:cNvGrpSpPr/>
          <p:nvPr/>
        </p:nvGrpSpPr>
        <p:grpSpPr>
          <a:xfrm>
            <a:off x="4518978" y="4363740"/>
            <a:ext cx="3096412" cy="4289199"/>
            <a:chOff x="-1" y="0"/>
            <a:chExt cx="3096411" cy="4289197"/>
          </a:xfrm>
        </p:grpSpPr>
        <p:sp>
          <p:nvSpPr>
            <p:cNvPr id="121" name="Rounded Rectangle"/>
            <p:cNvSpPr/>
            <p:nvPr/>
          </p:nvSpPr>
          <p:spPr>
            <a:xfrm>
              <a:off x="-1" y="0"/>
              <a:ext cx="3096411" cy="4289197"/>
            </a:xfrm>
            <a:prstGeom prst="roundRect">
              <a:avLst>
                <a:gd name="adj" fmla="val 5742"/>
              </a:avLst>
            </a:prstGeom>
            <a:solidFill>
              <a:srgbClr val="5D7A8A"/>
            </a:solidFill>
            <a:ln w="12700" cap="flat">
              <a:noFill/>
              <a:miter lim="400000"/>
            </a:ln>
            <a:effectLst/>
          </p:spPr>
          <p:txBody>
            <a:bodyPr wrap="square" lIns="54185" tIns="54185" rIns="54185" bIns="54185" numCol="1" anchor="t">
              <a:noAutofit/>
            </a:bodyPr>
            <a:lstStyle/>
            <a:p>
              <a:pPr>
                <a:defRPr sz="1600" spc="-66">
                  <a:solidFill>
                    <a:srgbClr val="FFFFFF"/>
                  </a:solidFill>
                  <a:uFill>
                    <a:solidFill>
                      <a:srgbClr val="FFFFFF"/>
                    </a:solidFill>
                  </a:uFill>
                </a:defRPr>
              </a:pPr>
              <a:endParaRPr/>
            </a:p>
          </p:txBody>
        </p:sp>
        <p:sp>
          <p:nvSpPr>
            <p:cNvPr id="122" name="False"/>
            <p:cNvSpPr txBox="1"/>
            <p:nvPr/>
          </p:nvSpPr>
          <p:spPr>
            <a:xfrm>
              <a:off x="768540" y="1215800"/>
              <a:ext cx="1559329" cy="882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8062" tIns="18062" rIns="18062" bIns="18062"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r>
                <a:rPr sz="5500" dirty="0"/>
                <a:t>False</a:t>
              </a:r>
            </a:p>
          </p:txBody>
        </p:sp>
      </p:grpSp>
      <p:grpSp>
        <p:nvGrpSpPr>
          <p:cNvPr id="127" name="Group"/>
          <p:cNvGrpSpPr/>
          <p:nvPr/>
        </p:nvGrpSpPr>
        <p:grpSpPr>
          <a:xfrm>
            <a:off x="8485471" y="4363733"/>
            <a:ext cx="3096411" cy="4289201"/>
            <a:chOff x="-1" y="0"/>
            <a:chExt cx="3096411" cy="4289197"/>
          </a:xfrm>
        </p:grpSpPr>
        <p:sp>
          <p:nvSpPr>
            <p:cNvPr id="124" name="Rounded Rectangle"/>
            <p:cNvSpPr/>
            <p:nvPr/>
          </p:nvSpPr>
          <p:spPr>
            <a:xfrm>
              <a:off x="-1" y="0"/>
              <a:ext cx="3096411" cy="4289197"/>
            </a:xfrm>
            <a:prstGeom prst="roundRect">
              <a:avLst>
                <a:gd name="adj" fmla="val 5742"/>
              </a:avLst>
            </a:prstGeom>
            <a:solidFill>
              <a:srgbClr val="FFB800"/>
            </a:solidFill>
            <a:ln w="12700" cap="flat">
              <a:noFill/>
              <a:miter lim="400000"/>
            </a:ln>
            <a:effectLst/>
          </p:spPr>
          <p:txBody>
            <a:bodyPr wrap="square" lIns="54185" tIns="54185" rIns="54185" bIns="54185" numCol="1" anchor="t">
              <a:noAutofit/>
            </a:bodyPr>
            <a:lstStyle/>
            <a:p>
              <a:pPr>
                <a:defRPr sz="1600" spc="-66">
                  <a:solidFill>
                    <a:srgbClr val="FFFFFF"/>
                  </a:solidFill>
                  <a:uFill>
                    <a:solidFill>
                      <a:srgbClr val="FFFFFF"/>
                    </a:solidFill>
                  </a:uFill>
                </a:defRPr>
              </a:pPr>
              <a:endParaRPr/>
            </a:p>
          </p:txBody>
        </p:sp>
        <p:sp>
          <p:nvSpPr>
            <p:cNvPr id="125" name="False"/>
            <p:cNvSpPr txBox="1"/>
            <p:nvPr/>
          </p:nvSpPr>
          <p:spPr>
            <a:xfrm>
              <a:off x="194879" y="434710"/>
              <a:ext cx="2622975" cy="1207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4185" tIns="54185" rIns="54185" bIns="54185" numCol="1" anchor="t">
              <a:spAutoFit/>
            </a:bodyPr>
            <a:lstStyle>
              <a:lvl1pPr algn="ctr">
                <a:lnSpc>
                  <a:spcPct val="150000"/>
                </a:lnSpc>
                <a:defRPr sz="3000" spc="0">
                  <a:solidFill>
                    <a:srgbClr val="000000"/>
                  </a:solidFill>
                  <a:uFill>
                    <a:solidFill>
                      <a:srgbClr val="000000"/>
                    </a:solidFill>
                  </a:uFill>
                  <a:latin typeface="Impact"/>
                  <a:ea typeface="Impact"/>
                  <a:cs typeface="Impact"/>
                  <a:sym typeface="Impact"/>
                </a:defRPr>
              </a:lvl1pPr>
            </a:lstStyle>
            <a:p>
              <a:r>
                <a:rPr sz="5500" dirty="0"/>
                <a:t>False</a:t>
              </a:r>
            </a:p>
          </p:txBody>
        </p:sp>
        <p:sp>
          <p:nvSpPr>
            <p:cNvPr id="126" name="Anybody can be a Scam victim"/>
            <p:cNvSpPr txBox="1"/>
            <p:nvPr/>
          </p:nvSpPr>
          <p:spPr>
            <a:xfrm>
              <a:off x="230861" y="1821734"/>
              <a:ext cx="2614229" cy="15138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8062" tIns="18062" rIns="18062" bIns="18062" numCol="1" anchor="t">
              <a:spAutoFit/>
            </a:bodyPr>
            <a:lstStyle>
              <a:lvl1pPr algn="ctr" defTabSz="457200">
                <a:spcBef>
                  <a:spcPts val="1400"/>
                </a:spcBef>
                <a:defRPr sz="3000" spc="0">
                  <a:solidFill>
                    <a:srgbClr val="000000"/>
                  </a:solidFill>
                  <a:uFill>
                    <a:solidFill>
                      <a:srgbClr val="000000"/>
                    </a:solidFill>
                  </a:uFill>
                </a:defRPr>
              </a:lvl1pPr>
            </a:lstStyle>
            <a:p>
              <a:r>
                <a:rPr sz="2400" dirty="0">
                  <a:latin typeface="+mn-lt"/>
                </a:rPr>
                <a:t>Anybody can be a </a:t>
              </a:r>
              <a:r>
                <a:rPr lang="en-GB" sz="2400" dirty="0">
                  <a:latin typeface="+mn-lt"/>
                </a:rPr>
                <a:t>scam victim no matter how much money you have!</a:t>
              </a:r>
              <a:endParaRPr sz="2400" dirty="0">
                <a:latin typeface="+mn-lt"/>
              </a:endParaRPr>
            </a:p>
          </p:txBody>
        </p:sp>
      </p:grpSp>
      <p:sp>
        <p:nvSpPr>
          <p:cNvPr id="128" name="Thumbs Up"/>
          <p:cNvSpPr/>
          <p:nvPr/>
        </p:nvSpPr>
        <p:spPr>
          <a:xfrm>
            <a:off x="1496116" y="6694702"/>
            <a:ext cx="1209131" cy="1325538"/>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chemeClr val="accent6"/>
          </a:solidFill>
          <a:ln w="12700">
            <a:miter lim="400000"/>
          </a:ln>
        </p:spPr>
        <p:txBody>
          <a:bodyPr lIns="54167" tIns="54167" rIns="54167" bIns="54167"/>
          <a:lstStyle/>
          <a:p>
            <a:endParaRPr/>
          </a:p>
        </p:txBody>
      </p:sp>
      <p:sp>
        <p:nvSpPr>
          <p:cNvPr id="129" name="Thumbs Up"/>
          <p:cNvSpPr/>
          <p:nvPr/>
        </p:nvSpPr>
        <p:spPr>
          <a:xfrm rot="10868979">
            <a:off x="5528161" y="6815642"/>
            <a:ext cx="1209131" cy="1325538"/>
          </a:xfrm>
          <a:custGeom>
            <a:avLst/>
            <a:gdLst/>
            <a:ahLst/>
            <a:cxnLst>
              <a:cxn ang="0">
                <a:pos x="wd2" y="hd2"/>
              </a:cxn>
              <a:cxn ang="5400000">
                <a:pos x="wd2" y="hd2"/>
              </a:cxn>
              <a:cxn ang="10800000">
                <a:pos x="wd2" y="hd2"/>
              </a:cxn>
              <a:cxn ang="16200000">
                <a:pos x="wd2" y="hd2"/>
              </a:cxn>
            </a:cxnLst>
            <a:rect l="0" t="0" r="r" b="b"/>
            <a:pathLst>
              <a:path w="21030" h="21599" extrusionOk="0">
                <a:moveTo>
                  <a:pt x="8533" y="0"/>
                </a:moveTo>
                <a:cubicBezTo>
                  <a:pt x="8363" y="1"/>
                  <a:pt x="8192" y="58"/>
                  <a:pt x="8054" y="179"/>
                </a:cubicBezTo>
                <a:cubicBezTo>
                  <a:pt x="7531" y="638"/>
                  <a:pt x="6970" y="1441"/>
                  <a:pt x="7087" y="2734"/>
                </a:cubicBezTo>
                <a:cubicBezTo>
                  <a:pt x="7292" y="4997"/>
                  <a:pt x="9344" y="5714"/>
                  <a:pt x="7908" y="8149"/>
                </a:cubicBezTo>
                <a:cubicBezTo>
                  <a:pt x="7908" y="8149"/>
                  <a:pt x="6742" y="8020"/>
                  <a:pt x="4459" y="8430"/>
                </a:cubicBezTo>
                <a:cubicBezTo>
                  <a:pt x="2536" y="8776"/>
                  <a:pt x="1728" y="8552"/>
                  <a:pt x="884" y="8969"/>
                </a:cubicBezTo>
                <a:cubicBezTo>
                  <a:pt x="-570" y="9687"/>
                  <a:pt x="-101" y="11442"/>
                  <a:pt x="1349" y="12003"/>
                </a:cubicBezTo>
                <a:cubicBezTo>
                  <a:pt x="110" y="12750"/>
                  <a:pt x="-255" y="14477"/>
                  <a:pt x="1873" y="15239"/>
                </a:cubicBezTo>
                <a:cubicBezTo>
                  <a:pt x="682" y="16392"/>
                  <a:pt x="668" y="17858"/>
                  <a:pt x="2539" y="18352"/>
                </a:cubicBezTo>
                <a:cubicBezTo>
                  <a:pt x="1295" y="19566"/>
                  <a:pt x="2436" y="21027"/>
                  <a:pt x="3759" y="21027"/>
                </a:cubicBezTo>
                <a:cubicBezTo>
                  <a:pt x="13755" y="21027"/>
                  <a:pt x="12101" y="20342"/>
                  <a:pt x="15234" y="20342"/>
                </a:cubicBezTo>
                <a:cubicBezTo>
                  <a:pt x="18665" y="20342"/>
                  <a:pt x="21030" y="21599"/>
                  <a:pt x="21030" y="21599"/>
                </a:cubicBezTo>
                <a:lnTo>
                  <a:pt x="21030" y="11829"/>
                </a:lnTo>
                <a:cubicBezTo>
                  <a:pt x="21030" y="11829"/>
                  <a:pt x="18103" y="11058"/>
                  <a:pt x="16154" y="10113"/>
                </a:cubicBezTo>
                <a:cubicBezTo>
                  <a:pt x="15350" y="9722"/>
                  <a:pt x="14504" y="9210"/>
                  <a:pt x="13676" y="6613"/>
                </a:cubicBezTo>
                <a:cubicBezTo>
                  <a:pt x="12912" y="4218"/>
                  <a:pt x="11140" y="3961"/>
                  <a:pt x="10515" y="2980"/>
                </a:cubicBezTo>
                <a:cubicBezTo>
                  <a:pt x="10128" y="2452"/>
                  <a:pt x="9578" y="1231"/>
                  <a:pt x="9220" y="425"/>
                </a:cubicBezTo>
                <a:cubicBezTo>
                  <a:pt x="9099" y="153"/>
                  <a:pt x="8817" y="-1"/>
                  <a:pt x="8533" y="0"/>
                </a:cubicBezTo>
                <a:close/>
              </a:path>
            </a:pathLst>
          </a:custGeom>
          <a:solidFill>
            <a:schemeClr val="accent6"/>
          </a:solidFill>
          <a:ln w="12700">
            <a:miter lim="400000"/>
          </a:ln>
        </p:spPr>
        <p:txBody>
          <a:bodyPr lIns="54167" tIns="54167" rIns="54167" bIns="54167"/>
          <a:lstStyle/>
          <a:p>
            <a:endParaRPr/>
          </a:p>
        </p:txBody>
      </p:sp>
      <p:sp>
        <p:nvSpPr>
          <p:cNvPr id="2" name="TextBox 1"/>
          <p:cNvSpPr txBox="1"/>
          <p:nvPr/>
        </p:nvSpPr>
        <p:spPr>
          <a:xfrm>
            <a:off x="1603206" y="2268831"/>
            <a:ext cx="9774992" cy="707876"/>
          </a:xfrm>
          <a:prstGeom prst="rect">
            <a:avLst/>
          </a:prstGeom>
          <a:noFill/>
        </p:spPr>
        <p:txBody>
          <a:bodyPr wrap="square" lIns="91430" tIns="45715" rIns="91430" bIns="45715" rtlCol="0">
            <a:spAutoFit/>
          </a:bodyPr>
          <a:lstStyle/>
          <a:p>
            <a:r>
              <a:rPr lang="en-GB" sz="4000" b="1" dirty="0">
                <a:solidFill>
                  <a:schemeClr val="bg1"/>
                </a:solidFill>
                <a:latin typeface="+mn-lt"/>
              </a:rPr>
              <a:t>Most scam victims are rich… </a:t>
            </a:r>
          </a:p>
        </p:txBody>
      </p:sp>
    </p:spTree>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750"/>
                                        <p:tgtEl>
                                          <p:spTgt spid="12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750"/>
                                        <p:tgtEl>
                                          <p:spTgt spid="128"/>
                                        </p:tgtEl>
                                      </p:cBhvr>
                                    </p:animEffect>
                                  </p:childTnLst>
                                </p:cTn>
                              </p:par>
                              <p:par>
                                <p:cTn id="22" presetID="10" presetClass="entr" presetSubtype="0" fill="hold" nodeType="withEffect">
                                  <p:stCondLst>
                                    <p:cond delay="25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750"/>
                                        <p:tgtEl>
                                          <p:spTgt spid="123"/>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29"/>
                                        </p:tgtEl>
                                        <p:attrNameLst>
                                          <p:attrName>style.visibility</p:attrName>
                                        </p:attrNameLst>
                                      </p:cBhvr>
                                      <p:to>
                                        <p:strVal val="visible"/>
                                      </p:to>
                                    </p:set>
                                    <p:animEffect transition="in" filter="fade">
                                      <p:cBhvr>
                                        <p:cTn id="27" dur="750"/>
                                        <p:tgtEl>
                                          <p:spTgt spid="1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7" nodeType="clickEffect">
                                  <p:stCondLst>
                                    <p:cond delay="0"/>
                                  </p:stCondLst>
                                  <p:iterate>
                                    <p:tmAbs val="0"/>
                                  </p:iterate>
                                  <p:childTnLst>
                                    <p:set>
                                      <p:cBhvr>
                                        <p:cTn id="31" fill="hold"/>
                                        <p:tgtEl>
                                          <p:spTgt spid="127"/>
                                        </p:tgtEl>
                                        <p:attrNameLst>
                                          <p:attrName>style.visibility</p:attrName>
                                        </p:attrNameLst>
                                      </p:cBhvr>
                                      <p:to>
                                        <p:strVal val="visible"/>
                                      </p:to>
                                    </p:set>
                                    <p:animEffect transition="in" filter="wipe(left)">
                                      <p:cBhvr>
                                        <p:cTn id="32" dur="75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7" grpId="0" animBg="1"/>
      <p:bldP spid="127" grpId="7" animBg="1" advAuto="0"/>
      <p:bldP spid="128" grpId="0" animBg="1"/>
      <p:bldP spid="12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5224587" y="340296"/>
            <a:ext cx="7244805" cy="4824536"/>
          </a:xfrm>
          <a:prstGeom prst="wedgeEllipseCallout">
            <a:avLst>
              <a:gd name="adj1" fmla="val -60161"/>
              <a:gd name="adj2" fmla="val -1483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What is a Scam - the facts…"/>
          <p:cNvSpPr txBox="1"/>
          <p:nvPr/>
        </p:nvSpPr>
        <p:spPr>
          <a:xfrm>
            <a:off x="4945975" y="1132384"/>
            <a:ext cx="7802028" cy="2872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782" tIns="50782" rIns="50782" bIns="50782" anchor="ctr">
            <a:spAutoFit/>
          </a:bodyPr>
          <a:lstStyle>
            <a:lvl1pPr algn="ctr">
              <a:defRPr sz="9800" u="sng" spc="-408">
                <a:solidFill>
                  <a:srgbClr val="FF2F92"/>
                </a:solidFill>
                <a:latin typeface="Impact"/>
                <a:ea typeface="Impact"/>
                <a:cs typeface="Impact"/>
                <a:sym typeface="Impact"/>
              </a:defRPr>
            </a:lvl1pPr>
          </a:lstStyle>
          <a:p>
            <a:r>
              <a:rPr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rPr>
              <a:t>Let</a:t>
            </a:r>
            <a:r>
              <a:rPr lang="en-GB"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rPr>
              <a:t>'</a:t>
            </a:r>
            <a:r>
              <a:rPr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rPr>
              <a:t>s learn a </a:t>
            </a:r>
            <a:endParaRPr lang="en-GB"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p>
            <a:r>
              <a:rPr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rPr>
              <a:t>little bit </a:t>
            </a:r>
            <a:endParaRPr lang="en-GB"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endParaRPr>
          </a:p>
          <a:p>
            <a:r>
              <a:rPr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rPr>
              <a:t>more about </a:t>
            </a:r>
            <a:r>
              <a:rPr lang="en-GB"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rPr>
              <a:t>s</a:t>
            </a:r>
            <a:r>
              <a:rPr sz="6000" b="1" u="none" dirty="0">
                <a:solidFill>
                  <a:schemeClr val="tx1"/>
                </a:solidFill>
                <a:effectLst>
                  <a:outerShdw blurRad="38100" dist="38100" dir="2700000" algn="tl">
                    <a:srgbClr val="000000">
                      <a:alpha val="43137"/>
                    </a:srgbClr>
                  </a:outerShdw>
                </a:effectLst>
                <a:latin typeface="+mj-lt"/>
                <a:cs typeface="Arial" panose="020B0604020202020204" pitchFamily="34" charset="0"/>
              </a:rPr>
              <a:t>cams</a:t>
            </a:r>
            <a:endParaRPr sz="6000" b="1" u="none" dirty="0">
              <a:solidFill>
                <a:schemeClr val="tx1"/>
              </a:solidFill>
              <a:latin typeface="+mj-lt"/>
              <a:cs typeface="Arial" panose="020B0604020202020204" pitchFamily="34" charset="0"/>
            </a:endParaRPr>
          </a:p>
        </p:txBody>
      </p:sp>
      <p:pic>
        <p:nvPicPr>
          <p:cNvPr id="1026" name="Picture 2" descr="C:\Users\3214105\AppData\Local\Microsoft\Windows\Temporary Internet Files\Content.Outlook\C8D21P3Y\Student girl (2).pn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69752" y="569268"/>
            <a:ext cx="3907154" cy="76059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02" y="8344747"/>
            <a:ext cx="2240397" cy="107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W:\Scams Team\Scams Team Documents\Logo\NST logo 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5708" y="8255787"/>
            <a:ext cx="1792205" cy="1200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951060"/>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4669377" y="6346526"/>
            <a:ext cx="3120404" cy="1930167"/>
          </a:xfrm>
          <a:prstGeom prst="wedgeRoundRectCallout">
            <a:avLst>
              <a:gd name="adj1" fmla="val 78880"/>
              <a:gd name="adj2" fmla="val -1848"/>
              <a:gd name="adj3" fmla="val 16667"/>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Dazzling</a:t>
            </a:r>
          </a:p>
        </p:txBody>
      </p:sp>
      <p:sp>
        <p:nvSpPr>
          <p:cNvPr id="3" name="Title 2"/>
          <p:cNvSpPr>
            <a:spLocks noGrp="1"/>
          </p:cNvSpPr>
          <p:nvPr>
            <p:ph type="title"/>
          </p:nvPr>
        </p:nvSpPr>
        <p:spPr>
          <a:xfrm>
            <a:off x="403713" y="479016"/>
            <a:ext cx="6828961" cy="1203370"/>
          </a:xfrm>
        </p:spPr>
        <p:txBody>
          <a:bodyPr>
            <a:normAutofit/>
          </a:bodyPr>
          <a:lstStyle/>
          <a:p>
            <a:pPr algn="ctr"/>
            <a:r>
              <a:rPr lang="en-GB" sz="5000" dirty="0"/>
              <a:t>Postal Scams – the signs</a:t>
            </a:r>
          </a:p>
        </p:txBody>
      </p:sp>
      <p:sp>
        <p:nvSpPr>
          <p:cNvPr id="6" name="Rectangle 5"/>
          <p:cNvSpPr/>
          <p:nvPr/>
        </p:nvSpPr>
        <p:spPr>
          <a:xfrm flipV="1">
            <a:off x="325120" y="8371266"/>
            <a:ext cx="12354560" cy="105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endParaRPr lang="en-GB" sz="2600" kern="1200" spc="0">
              <a:solidFill>
                <a:prstClr val="white"/>
              </a:solidFill>
              <a:uFillTx/>
            </a:endParaRPr>
          </a:p>
        </p:txBody>
      </p:sp>
      <p:sp>
        <p:nvSpPr>
          <p:cNvPr id="7" name="Rounded Rectangle 6"/>
          <p:cNvSpPr/>
          <p:nvPr/>
        </p:nvSpPr>
        <p:spPr>
          <a:xfrm>
            <a:off x="405989" y="2413421"/>
            <a:ext cx="3467947" cy="1300480"/>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black"/>
                </a:solidFill>
                <a:uFillTx/>
              </a:rPr>
              <a:t>First name used</a:t>
            </a:r>
          </a:p>
        </p:txBody>
      </p:sp>
      <p:sp>
        <p:nvSpPr>
          <p:cNvPr id="8" name="Rounded Rectangle 7"/>
          <p:cNvSpPr/>
          <p:nvPr/>
        </p:nvSpPr>
        <p:spPr>
          <a:xfrm>
            <a:off x="463479" y="7916957"/>
            <a:ext cx="3467947" cy="1300480"/>
          </a:xfrm>
          <a:prstGeom prst="roundRect">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Looks authentic</a:t>
            </a:r>
          </a:p>
        </p:txBody>
      </p:sp>
      <p:sp>
        <p:nvSpPr>
          <p:cNvPr id="9" name="Rounded Rectangle 8"/>
          <p:cNvSpPr/>
          <p:nvPr/>
        </p:nvSpPr>
        <p:spPr>
          <a:xfrm>
            <a:off x="8930304" y="6724011"/>
            <a:ext cx="3637734" cy="2493426"/>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Stamps used to make the letter look genuine</a:t>
            </a:r>
          </a:p>
        </p:txBody>
      </p:sp>
      <p:sp>
        <p:nvSpPr>
          <p:cNvPr id="10" name="Rounded Rectangle 9"/>
          <p:cNvSpPr/>
          <p:nvPr/>
        </p:nvSpPr>
        <p:spPr>
          <a:xfrm>
            <a:off x="8979834" y="2411239"/>
            <a:ext cx="3665843" cy="1822715"/>
          </a:xfrm>
          <a:prstGeom prst="roundRect">
            <a:avLst/>
          </a:prstGeom>
          <a:solidFill>
            <a:srgbClr val="E734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Often tell you to “keep it secret”</a:t>
            </a:r>
          </a:p>
        </p:txBody>
      </p:sp>
      <p:sp>
        <p:nvSpPr>
          <p:cNvPr id="11" name="Rounded Rectangular Callout 10"/>
          <p:cNvSpPr/>
          <p:nvPr/>
        </p:nvSpPr>
        <p:spPr>
          <a:xfrm>
            <a:off x="4155672" y="2506013"/>
            <a:ext cx="3576320" cy="1950720"/>
          </a:xfrm>
          <a:prstGeom prst="wedgeRoundRectCallout">
            <a:avLst>
              <a:gd name="adj1" fmla="val -77235"/>
              <a:gd name="adj2" fmla="val 66568"/>
              <a:gd name="adj3" fmla="val 1666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prstClr val="white"/>
                </a:solidFill>
                <a:uFillTx/>
              </a:rPr>
              <a:t>Too good to be true</a:t>
            </a:r>
          </a:p>
        </p:txBody>
      </p:sp>
      <p:sp>
        <p:nvSpPr>
          <p:cNvPr id="13" name="Oval Callout 12"/>
          <p:cNvSpPr/>
          <p:nvPr/>
        </p:nvSpPr>
        <p:spPr>
          <a:xfrm>
            <a:off x="7366496" y="4308754"/>
            <a:ext cx="3645453" cy="2320684"/>
          </a:xfrm>
          <a:prstGeom prst="wedgeEllipseCallout">
            <a:avLst>
              <a:gd name="adj1" fmla="val -36780"/>
              <a:gd name="adj2" fmla="val -69601"/>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schemeClr val="tx1"/>
                </a:solidFill>
                <a:uFillTx/>
              </a:rPr>
              <a:t>Send you junk trinkets</a:t>
            </a:r>
          </a:p>
        </p:txBody>
      </p:sp>
      <p:sp>
        <p:nvSpPr>
          <p:cNvPr id="15" name="Oval Callout 14"/>
          <p:cNvSpPr/>
          <p:nvPr/>
        </p:nvSpPr>
        <p:spPr>
          <a:xfrm>
            <a:off x="442817" y="5073858"/>
            <a:ext cx="4226560" cy="2290788"/>
          </a:xfrm>
          <a:prstGeom prst="wedgeEllipseCallout">
            <a:avLst>
              <a:gd name="adj1" fmla="val 25056"/>
              <a:gd name="adj2" fmla="val 69441"/>
            </a:avLst>
          </a:prstGeom>
          <a:solidFill>
            <a:srgbClr val="E734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9992" tIns="64997" rIns="129992" bIns="64997" rtlCol="0" anchor="ctr"/>
          <a:lstStyle/>
          <a:p>
            <a:pPr algn="ctr" defTabSz="1299925" hangingPunct="1"/>
            <a:r>
              <a:rPr lang="en-GB" sz="4000" b="1" kern="1200" spc="0" dirty="0">
                <a:solidFill>
                  <a:schemeClr val="bg1"/>
                </a:solidFill>
                <a:uFillTx/>
              </a:rPr>
              <a:t>Requests money for a prize</a:t>
            </a:r>
          </a:p>
        </p:txBody>
      </p:sp>
    </p:spTree>
    <p:extLst>
      <p:ext uri="{BB962C8B-B14F-4D97-AF65-F5344CB8AC3E}">
        <p14:creationId xmlns:p14="http://schemas.microsoft.com/office/powerpoint/2010/main" val="404860227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4185" tIns="54185" rIns="54185" bIns="54185" numCol="1" spcCol="38100" rtlCol="0" anchor="t">
        <a:spAutoFit/>
      </a:bodyPr>
      <a:lstStyle>
        <a:defPPr marL="0" marR="0" indent="0" algn="l" defTabSz="1088232"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088232" rtl="0" fontAlgn="auto" latinLnBrk="0" hangingPunct="0">
          <a:lnSpc>
            <a:spcPct val="100000"/>
          </a:lnSpc>
          <a:spcBef>
            <a:spcPts val="0"/>
          </a:spcBef>
          <a:spcAft>
            <a:spcPts val="0"/>
          </a:spcAft>
          <a:buClrTx/>
          <a:buSzTx/>
          <a:buFontTx/>
          <a:buNone/>
          <a:tabLst/>
          <a:defRPr kumimoji="0" sz="5000" b="0" i="0" u="none" strike="noStrike" cap="none" spc="-208" normalizeH="0" baseline="0">
            <a:ln>
              <a:noFill/>
            </a:ln>
            <a:solidFill>
              <a:srgbClr val="6C6C6C"/>
            </a:solidFill>
            <a:effectLst/>
            <a:uFill>
              <a:solidFill>
                <a:srgbClr val="6C6C6C"/>
              </a:solidFill>
            </a:uFill>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FF520909460546BCEDB276EC10713A" ma:contentTypeVersion="15" ma:contentTypeDescription="Create a new document." ma:contentTypeScope="" ma:versionID="bdf53a2c10dadaf9e7c57c151dd00c67">
  <xsd:schema xmlns:xsd="http://www.w3.org/2001/XMLSchema" xmlns:xs="http://www.w3.org/2001/XMLSchema" xmlns:p="http://schemas.microsoft.com/office/2006/metadata/properties" xmlns:ns2="d60175c0-53ee-4324-b6e5-de10e7b8f721" xmlns:ns3="c442a625-5a73-44c6-8933-19cd7dcde328" targetNamespace="http://schemas.microsoft.com/office/2006/metadata/properties" ma:root="true" ma:fieldsID="9f4d952c1372a29d983b2f87335e0e20" ns2:_="" ns3:_="">
    <xsd:import namespace="d60175c0-53ee-4324-b6e5-de10e7b8f721"/>
    <xsd:import namespace="c442a625-5a73-44c6-8933-19cd7dcde328"/>
    <xsd:element name="properties">
      <xsd:complexType>
        <xsd:sequence>
          <xsd:element name="documentManagement">
            <xsd:complexType>
              <xsd:all>
                <xsd:element ref="ns2:SubjectArea"/>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DCMS_x0020_201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0175c0-53ee-4324-b6e5-de10e7b8f721" elementFormDefault="qualified">
    <xsd:import namespace="http://schemas.microsoft.com/office/2006/documentManagement/types"/>
    <xsd:import namespace="http://schemas.microsoft.com/office/infopath/2007/PartnerControls"/>
    <xsd:element name="SubjectArea" ma:index="8" ma:displayName="Subject Area" ma:format="Dropdown" ma:internalName="SubjectArea">
      <xsd:simpleType>
        <xsd:restriction base="dms:Choice">
          <xsd:enumeration value="Case Studies"/>
          <xsd:enumeration value="Compass"/>
          <xsd:enumeration value="Conferences"/>
          <xsd:enumeration value="Consumer Detriment Project"/>
          <xsd:enumeration value="Contact Lists"/>
          <xsd:enumeration value="DCMS"/>
          <xsd:enumeration value="DS Crime"/>
          <xsd:enumeration value="ESASP"/>
          <xsd:enumeration value="Flare"/>
          <xsd:enumeration value="Friends Against Scams"/>
          <xsd:enumeration value="Friends Against Scams Standards Documents"/>
          <xsd:enumeration value="Friends Against Scams Archived"/>
          <xsd:enumeration value="GDPR and Policies"/>
          <xsd:enumeration value="General"/>
          <xsd:enumeration value="JFT hub"/>
          <xsd:enumeration value="Scam Marshal"/>
          <xsd:enumeration value="Newsletters"/>
          <xsd:enumeration value="Partners"/>
          <xsd:enumeration value="Presentations"/>
          <xsd:enumeration value="RMWTLL"/>
          <xsd:enumeration value="Toolkit and Guidance"/>
          <xsd:enumeration value="Updated"/>
          <xsd:enumeration value="Wellbeing Project"/>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DCMS_x0020_2019" ma:index="18" nillable="true" ma:displayName="DCMS 2019" ma:internalName="DCMS_x0020_2019">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42a625-5a73-44c6-8933-19cd7dcde3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bjectArea xmlns="d60175c0-53ee-4324-b6e5-de10e7b8f721">Friends Against Scams Standards Documents</SubjectArea>
    <DCMS_x0020_2019 xmlns="d60175c0-53ee-4324-b6e5-de10e7b8f721" xsi:nil="true"/>
  </documentManagement>
</p:properties>
</file>

<file path=customXml/itemProps1.xml><?xml version="1.0" encoding="utf-8"?>
<ds:datastoreItem xmlns:ds="http://schemas.openxmlformats.org/officeDocument/2006/customXml" ds:itemID="{54816324-0072-46EF-9ADE-094C6D117517}">
  <ds:schemaRefs>
    <ds:schemaRef ds:uri="http://schemas.microsoft.com/sharepoint/v3/contenttype/forms"/>
  </ds:schemaRefs>
</ds:datastoreItem>
</file>

<file path=customXml/itemProps2.xml><?xml version="1.0" encoding="utf-8"?>
<ds:datastoreItem xmlns:ds="http://schemas.openxmlformats.org/officeDocument/2006/customXml" ds:itemID="{8FB4B75A-E057-40F0-9169-323A31AB9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0175c0-53ee-4324-b6e5-de10e7b8f721"/>
    <ds:schemaRef ds:uri="c442a625-5a73-44c6-8933-19cd7dcde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8A41FF-8002-4FE3-B0D2-58979A2B8322}">
  <ds:schemaRefs>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c442a625-5a73-44c6-8933-19cd7dcde328"/>
    <ds:schemaRef ds:uri="http://www.w3.org/XML/1998/namespace"/>
    <ds:schemaRef ds:uri="http://purl.org/dc/elements/1.1/"/>
    <ds:schemaRef ds:uri="d60175c0-53ee-4324-b6e5-de10e7b8f72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8632</TotalTime>
  <Words>1066</Words>
  <Application>Microsoft Office PowerPoint</Application>
  <PresentationFormat>Custom</PresentationFormat>
  <Paragraphs>182</Paragraphs>
  <Slides>30</Slides>
  <Notes>15</Notes>
  <HiddenSlides>0</HiddenSlides>
  <MMClips>1</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30</vt:i4>
      </vt:variant>
    </vt:vector>
  </HeadingPairs>
  <TitlesOfParts>
    <vt:vector size="50" baseType="lpstr">
      <vt:lpstr>Arial</vt:lpstr>
      <vt:lpstr>Arial Narrow</vt:lpstr>
      <vt:lpstr>Bradley Hand ITC TT-Bold</vt:lpstr>
      <vt:lpstr>Calibri</vt:lpstr>
      <vt:lpstr>Calibri (body)</vt:lpstr>
      <vt:lpstr>Calibri Light</vt:lpstr>
      <vt:lpstr>Comic Sans MS</vt:lpstr>
      <vt:lpstr>Helvetica</vt:lpstr>
      <vt:lpstr>Helvetica Light</vt:lpstr>
      <vt:lpstr>Helvetica Neue</vt:lpstr>
      <vt:lpstr>Helvetica Neue Light</vt:lpstr>
      <vt:lpstr>Helvetica Neue Medium</vt:lpstr>
      <vt:lpstr>Helvetica Neue Thin</vt:lpstr>
      <vt:lpstr>Impact</vt:lpstr>
      <vt:lpstr>Lucida Grande</vt:lpstr>
      <vt:lpstr>Noteworthy Bold</vt:lpstr>
      <vt:lpstr>Noteworthy Light</vt:lpstr>
      <vt:lpstr>Wingdings</vt:lpstr>
      <vt:lpstr>Office Theme</vt:lpstr>
      <vt:lpstr>White</vt:lpstr>
      <vt:lpstr>PowerPoint Presentation</vt:lpstr>
      <vt:lpstr>Let’s talk. What is a scam?</vt:lpstr>
      <vt:lpstr>PowerPoint Presentation</vt:lpstr>
      <vt:lpstr>PowerPoint Presentation</vt:lpstr>
      <vt:lpstr>PowerPoint Presentation</vt:lpstr>
      <vt:lpstr>PowerPoint Presentation</vt:lpstr>
      <vt:lpstr>PowerPoint Presentation</vt:lpstr>
      <vt:lpstr>PowerPoint Presentation</vt:lpstr>
      <vt:lpstr>Postal Scams – the signs</vt:lpstr>
      <vt:lpstr>Lotions and potions in someone’s house!</vt:lpstr>
      <vt:lpstr>Good luck charms/trinkets</vt:lpstr>
      <vt:lpstr>Online/email scams – the signs</vt:lpstr>
      <vt:lpstr>Anyone can be a scam victim. </vt:lpstr>
      <vt:lpstr>PowerPoint Presentation</vt:lpstr>
      <vt:lpstr>Top Tips  - what can you do to protect yourself and/or others?</vt:lpstr>
      <vt:lpstr>Congratulations</vt:lpstr>
      <vt:lpstr>What's next?</vt:lpstr>
      <vt:lpstr>Make a promise and turn your knowledge into action.</vt:lpstr>
      <vt:lpstr>Some example promises to get you thinking about what you can do.</vt:lpstr>
      <vt:lpstr>1. Tell five people about scams and the Friends Against Scams idea. </vt:lpstr>
      <vt:lpstr>2. Encourage someone you know to visit the Friends Against Scams website.</vt:lpstr>
      <vt:lpstr>3. Look out for other people. Talk to your friends, your family, your neighbours about scams!</vt:lpstr>
      <vt:lpstr>4. Could you write to your local Member of Parliament asking them to promote scams awareness?</vt:lpstr>
      <vt:lpstr>How will YOU spread the word?</vt:lpstr>
      <vt:lpstr>PowerPoint Presentation</vt:lpstr>
      <vt:lpstr>Candice has promised to become a SCAMchampion to raise awareness with people of ALL ages.</vt:lpstr>
      <vt:lpstr>PowerPoint Presentation</vt:lpstr>
      <vt:lpstr>PowerPoint Presentation</vt:lpstr>
      <vt:lpstr>PowerPoint Presentation</vt:lpstr>
      <vt:lpstr>Thank you for joining us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Friends PowerPoint Presentation</dc:title>
  <dc:creator>McKane, Candice</dc:creator>
  <cp:lastModifiedBy>Sara Hope</cp:lastModifiedBy>
  <cp:revision>173</cp:revision>
  <dcterms:modified xsi:type="dcterms:W3CDTF">2019-06-20T09:00:43Z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0x01010082FF520909460546BCEDB276EC10713A</vt:lpwstr>
  </property>
</Properties>
</file>