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60" r:id="rId5"/>
    <p:sldId id="278" r:id="rId6"/>
    <p:sldId id="301" r:id="rId7"/>
    <p:sldId id="279" r:id="rId8"/>
    <p:sldId id="281" r:id="rId9"/>
    <p:sldId id="280" r:id="rId10"/>
    <p:sldId id="282" r:id="rId11"/>
    <p:sldId id="263" r:id="rId12"/>
    <p:sldId id="297" r:id="rId13"/>
    <p:sldId id="269"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6CDA35-7939-2A85-8643-26D35C63111E}" name="Dockerty, Julie" initials="DJ" userId="S::Julie.Dockerty@lancashire.gov.uk::f71b5017-aba9-4139-be57-dcc2c77d8091" providerId="AD"/>
  <p188:author id="{3D2AF33A-F652-04EE-7643-EE9CB7089BEF}" name="Parkinson, Hannah" initials="PH" userId="S::Hannah.Parkinson@lancashire.gov.uk::eb80af15-765a-4815-a388-b55ce857c615" providerId="AD"/>
  <p188:author id="{6B49C163-29B7-9CAE-F3FB-6A111B1191C7}" name="Cragg, Joe" initials="CJ" userId="S::Joe.Cragg@lancashire.gov.uk::731c8b86-1589-4a87-aaac-03390dc66af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789"/>
  </p:normalViewPr>
  <p:slideViewPr>
    <p:cSldViewPr snapToGrid="0" snapToObjects="1">
      <p:cViewPr varScale="1">
        <p:scale>
          <a:sx n="68" d="100"/>
          <a:sy n="68" d="100"/>
        </p:scale>
        <p:origin x="762"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D35A8-45F5-468F-8ADE-F9F1733053B8}" type="datetimeFigureOut">
              <a:rPr lang="en-GB" smtClean="0"/>
              <a:t>28/09/2023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73687-30AB-491A-B50D-5D5D8F6456F5}" type="slidenum">
              <a:rPr lang="en-GB" smtClean="0"/>
              <a:t>‹#›</a:t>
            </a:fld>
            <a:endParaRPr lang="en-GB"/>
          </a:p>
        </p:txBody>
      </p:sp>
    </p:spTree>
    <p:extLst>
      <p:ext uri="{BB962C8B-B14F-4D97-AF65-F5344CB8AC3E}">
        <p14:creationId xmlns:p14="http://schemas.microsoft.com/office/powerpoint/2010/main" val="202644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073687-30AB-491A-B50D-5D5D8F6456F5}" type="slidenum">
              <a:rPr lang="en-GB" smtClean="0"/>
              <a:t>6</a:t>
            </a:fld>
            <a:endParaRPr lang="en-GB"/>
          </a:p>
        </p:txBody>
      </p:sp>
    </p:spTree>
    <p:extLst>
      <p:ext uri="{BB962C8B-B14F-4D97-AF65-F5344CB8AC3E}">
        <p14:creationId xmlns:p14="http://schemas.microsoft.com/office/powerpoint/2010/main" val="1021608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Poppins" panose="00000500000000000000" pitchFamily="2" charset="0"/>
              </a:rPr>
              <a:t>Model Description</a:t>
            </a:r>
            <a:r>
              <a:rPr lang="en-GB" sz="1800" b="0" i="0">
                <a:solidFill>
                  <a:srgbClr val="000000"/>
                </a:solidFill>
                <a:effectLst/>
                <a:latin typeface="Poppins" panose="00000500000000000000" pitchFamily="2" charset="0"/>
              </a:rPr>
              <a:t> </a:t>
            </a:r>
            <a:endParaRPr lang="en-GB" b="0" i="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0" i="0">
                <a:solidFill>
                  <a:srgbClr val="000000"/>
                </a:solidFill>
                <a:effectLst/>
                <a:latin typeface="Poppins" panose="00000500000000000000" pitchFamily="2" charset="0"/>
              </a:rPr>
              <a:t>Accessed through a single entry point.  </a:t>
            </a:r>
          </a:p>
          <a:p>
            <a:pPr marL="285750" indent="-285750" algn="l" rtl="0" fontAlgn="base">
              <a:buFont typeface="Arial" panose="020B0604020202020204" pitchFamily="34" charset="0"/>
              <a:buChar char="•"/>
            </a:pPr>
            <a:r>
              <a:rPr lang="en-GB" sz="1800" b="0" i="0">
                <a:solidFill>
                  <a:srgbClr val="000000"/>
                </a:solidFill>
                <a:effectLst/>
                <a:latin typeface="Poppins" panose="00000500000000000000" pitchFamily="2" charset="0"/>
              </a:rPr>
              <a:t>Within this core offer, the initial assessment provision gives an indication of the type of support (approach) required for the individual as well as a proposed set of goals/ outcomes that are anticipated for the person during their intermediate care provision.  </a:t>
            </a:r>
          </a:p>
          <a:p>
            <a:pPr algn="l" rtl="0" fontAlgn="base"/>
            <a:r>
              <a:rPr lang="en-GB" sz="1800" b="0" i="0">
                <a:solidFill>
                  <a:srgbClr val="000000"/>
                </a:solidFill>
                <a:effectLst/>
                <a:latin typeface="Poppins" panose="00000500000000000000" pitchFamily="2" charset="0"/>
              </a:rPr>
              <a:t>The case co-ordinator will stay with that individual's case throughout their intermediate care journey, with the responsibility to: </a:t>
            </a:r>
            <a:endParaRPr lang="en-GB" sz="2800" b="0" i="0">
              <a:solidFill>
                <a:srgbClr val="000000"/>
              </a:solidFill>
              <a:effectLst/>
              <a:latin typeface="Segoe UI" panose="020B0502040204020203" pitchFamily="34" charset="0"/>
            </a:endParaRPr>
          </a:p>
          <a:p>
            <a:pPr lvl="1" algn="l" rtl="0" fontAlgn="base">
              <a:buFont typeface="Arial" panose="020B0604020202020204" pitchFamily="34" charset="0"/>
              <a:buChar char="•"/>
            </a:pPr>
            <a:r>
              <a:rPr lang="en-GB" sz="1800" b="0" i="0">
                <a:solidFill>
                  <a:srgbClr val="000000"/>
                </a:solidFill>
                <a:effectLst/>
                <a:latin typeface="Poppins" panose="00000500000000000000" pitchFamily="2" charset="0"/>
              </a:rPr>
              <a:t>Monitor progress against outcomes. </a:t>
            </a:r>
          </a:p>
          <a:p>
            <a:pPr lvl="1" algn="l" rtl="0" fontAlgn="base">
              <a:buFont typeface="Arial" panose="020B0604020202020204" pitchFamily="34" charset="0"/>
              <a:buChar char="•"/>
            </a:pPr>
            <a:r>
              <a:rPr lang="en-GB" sz="1800" b="0" i="0">
                <a:solidFill>
                  <a:srgbClr val="000000"/>
                </a:solidFill>
                <a:effectLst/>
                <a:latin typeface="Poppins" panose="00000500000000000000" pitchFamily="2" charset="0"/>
              </a:rPr>
              <a:t>Make any required changes recommended to the provision based on changes in the individual's needs</a:t>
            </a:r>
          </a:p>
          <a:p>
            <a:pPr lvl="1" algn="l" rtl="0" fontAlgn="base">
              <a:buFont typeface="Arial" panose="020B0604020202020204" pitchFamily="34" charset="0"/>
              <a:buChar char="•"/>
            </a:pPr>
            <a:r>
              <a:rPr lang="en-GB" sz="1800" b="0" i="0">
                <a:solidFill>
                  <a:srgbClr val="000000"/>
                </a:solidFill>
                <a:effectLst/>
                <a:latin typeface="Poppins" panose="00000500000000000000" pitchFamily="2" charset="0"/>
              </a:rPr>
              <a:t>Be a point of contact for the person and their family to provide information, advice and support when required </a:t>
            </a:r>
          </a:p>
          <a:p>
            <a:pPr lvl="1" algn="l" rtl="0" fontAlgn="base">
              <a:buFont typeface="Arial" panose="020B0604020202020204" pitchFamily="34" charset="0"/>
              <a:buChar char="•"/>
            </a:pPr>
            <a:r>
              <a:rPr lang="en-GB" sz="1800" b="0" i="0">
                <a:solidFill>
                  <a:srgbClr val="000000"/>
                </a:solidFill>
                <a:effectLst/>
                <a:latin typeface="Poppins" panose="00000500000000000000" pitchFamily="2" charset="0"/>
              </a:rPr>
              <a:t>Gaining qualitative feedback from people and their families around their experience </a:t>
            </a:r>
          </a:p>
          <a:p>
            <a:endParaRPr lang="en-GB"/>
          </a:p>
        </p:txBody>
      </p:sp>
      <p:sp>
        <p:nvSpPr>
          <p:cNvPr id="4" name="Slide Number Placeholder 3"/>
          <p:cNvSpPr>
            <a:spLocks noGrp="1"/>
          </p:cNvSpPr>
          <p:nvPr>
            <p:ph type="sldNum" sz="quarter" idx="5"/>
          </p:nvPr>
        </p:nvSpPr>
        <p:spPr/>
        <p:txBody>
          <a:bodyPr/>
          <a:lstStyle/>
          <a:p>
            <a:fld id="{B7BFF1B5-2217-4FC9-983C-271A2304E132}" type="slidenum">
              <a:rPr lang="en-GB" smtClean="0"/>
              <a:t>8</a:t>
            </a:fld>
            <a:endParaRPr lang="en-GB"/>
          </a:p>
        </p:txBody>
      </p:sp>
    </p:spTree>
    <p:extLst>
      <p:ext uri="{BB962C8B-B14F-4D97-AF65-F5344CB8AC3E}">
        <p14:creationId xmlns:p14="http://schemas.microsoft.com/office/powerpoint/2010/main" val="2344755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B753F5F7-D778-6843-831A-ED5C9217C8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D695B1-00CC-6640-AB8F-A7E4E7A985AC}"/>
              </a:ext>
            </a:extLst>
          </p:cNvPr>
          <p:cNvSpPr>
            <a:spLocks noGrp="1"/>
          </p:cNvSpPr>
          <p:nvPr>
            <p:ph type="ctrTitle"/>
          </p:nvPr>
        </p:nvSpPr>
        <p:spPr>
          <a:xfrm>
            <a:off x="1524000" y="1418696"/>
            <a:ext cx="5926667" cy="2281237"/>
          </a:xfrm>
        </p:spPr>
        <p:txBody>
          <a:bodyPr anchor="b"/>
          <a:lstStyle>
            <a:lvl1pPr algn="l">
              <a:defRPr sz="6000">
                <a:latin typeface="+mn-lt"/>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042A01D-2CA2-6749-ABCB-BF3761AFE5D9}"/>
              </a:ext>
            </a:extLst>
          </p:cNvPr>
          <p:cNvSpPr>
            <a:spLocks noGrp="1"/>
          </p:cNvSpPr>
          <p:nvPr>
            <p:ph type="subTitle" idx="1"/>
          </p:nvPr>
        </p:nvSpPr>
        <p:spPr>
          <a:xfrm>
            <a:off x="1524000" y="4114800"/>
            <a:ext cx="5926667" cy="71966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69184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A84593F3-AE23-7F47-8739-2D8D69A3732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A676F9-F57A-A349-A742-74A85D9A77BF}"/>
              </a:ext>
            </a:extLst>
          </p:cNvPr>
          <p:cNvSpPr>
            <a:spLocks noGrp="1"/>
          </p:cNvSpPr>
          <p:nvPr>
            <p:ph type="title"/>
          </p:nvPr>
        </p:nvSpPr>
        <p:spPr/>
        <p:txBody>
          <a:bodyPr/>
          <a:lstStyle>
            <a:lvl1pPr>
              <a:defRPr>
                <a:latin typeface="+mn-lt"/>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151BA71-9911-4547-A981-667AD7529587}"/>
              </a:ext>
            </a:extLst>
          </p:cNvPr>
          <p:cNvSpPr>
            <a:spLocks noGrp="1"/>
          </p:cNvSpPr>
          <p:nvPr>
            <p:ph idx="1"/>
          </p:nvPr>
        </p:nvSpPr>
        <p:spPr>
          <a:xfrm>
            <a:off x="838200" y="1825625"/>
            <a:ext cx="10515600" cy="39401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4429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431894-2BBB-864B-BB1D-D7F9A0C23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261731-432F-8743-A453-F69FB236F2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698FB6-6922-A34C-A1CC-4D741A8EC0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51DFA-7B3A-8049-BB09-57C98F640145}" type="datetimeFigureOut">
              <a:rPr lang="en-US" smtClean="0"/>
              <a:t>9/28/2023</a:t>
            </a:fld>
            <a:endParaRPr lang="en-US"/>
          </a:p>
        </p:txBody>
      </p:sp>
      <p:sp>
        <p:nvSpPr>
          <p:cNvPr id="5" name="Footer Placeholder 4">
            <a:extLst>
              <a:ext uri="{FF2B5EF4-FFF2-40B4-BE49-F238E27FC236}">
                <a16:creationId xmlns:a16="http://schemas.microsoft.com/office/drawing/2014/main" id="{08D5B2C7-7E38-1340-9B9C-E0C530844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8640B7-887B-4749-8861-626CD2810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C5140-C4D8-AB42-98BB-1331D72A7245}" type="slidenum">
              <a:rPr lang="en-US" smtClean="0"/>
              <a:t>‹#›</a:t>
            </a:fld>
            <a:endParaRPr lang="en-US"/>
          </a:p>
        </p:txBody>
      </p:sp>
    </p:spTree>
    <p:extLst>
      <p:ext uri="{BB962C8B-B14F-4D97-AF65-F5344CB8AC3E}">
        <p14:creationId xmlns:p14="http://schemas.microsoft.com/office/powerpoint/2010/main" val="351983691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8CF9A3-84DD-174D-99B0-20F3780B65BD}"/>
              </a:ext>
            </a:extLst>
          </p:cNvPr>
          <p:cNvSpPr>
            <a:spLocks noGrp="1"/>
          </p:cNvSpPr>
          <p:nvPr>
            <p:ph type="subTitle" idx="1"/>
          </p:nvPr>
        </p:nvSpPr>
        <p:spPr/>
        <p:txBody>
          <a:bodyPr>
            <a:normAutofit fontScale="92500" lnSpcReduction="20000"/>
          </a:bodyPr>
          <a:lstStyle/>
          <a:p>
            <a:r>
              <a:rPr lang="en-GB" b="1" dirty="0"/>
              <a:t>Julie Dockerty &amp; Joe Cragg</a:t>
            </a:r>
          </a:p>
          <a:p>
            <a:r>
              <a:rPr lang="en-GB" b="1" dirty="0"/>
              <a:t>Lancashire County Council</a:t>
            </a:r>
          </a:p>
          <a:p>
            <a:endParaRPr lang="en-US" dirty="0"/>
          </a:p>
        </p:txBody>
      </p:sp>
      <p:sp>
        <p:nvSpPr>
          <p:cNvPr id="4" name="Title 3">
            <a:extLst>
              <a:ext uri="{FF2B5EF4-FFF2-40B4-BE49-F238E27FC236}">
                <a16:creationId xmlns:a16="http://schemas.microsoft.com/office/drawing/2014/main" id="{6997D366-5876-4500-8F39-0D54669EB809}"/>
              </a:ext>
            </a:extLst>
          </p:cNvPr>
          <p:cNvSpPr txBox="1">
            <a:spLocks noGrp="1"/>
          </p:cNvSpPr>
          <p:nvPr>
            <p:ph type="ctrTitle"/>
          </p:nvPr>
        </p:nvSpPr>
        <p:spPr>
          <a:xfrm>
            <a:off x="1524000" y="2832533"/>
            <a:ext cx="5926138" cy="867930"/>
          </a:xfrm>
          <a:prstGeom prst="rect">
            <a:avLst/>
          </a:prstGeom>
          <a:noFill/>
        </p:spPr>
        <p:txBody>
          <a:bodyPr wrap="square" rtlCol="0">
            <a:spAutoFit/>
          </a:bodyPr>
          <a:lstStyle/>
          <a:p>
            <a:r>
              <a:rPr lang="en-GB" sz="2800" b="1" dirty="0"/>
              <a:t>Short Term Beds (D2A &amp; Residential Rehab)</a:t>
            </a:r>
          </a:p>
        </p:txBody>
      </p:sp>
    </p:spTree>
    <p:extLst>
      <p:ext uri="{BB962C8B-B14F-4D97-AF65-F5344CB8AC3E}">
        <p14:creationId xmlns:p14="http://schemas.microsoft.com/office/powerpoint/2010/main" val="392370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724511FB-6F7F-C277-EF2C-203AD9104A14}"/>
              </a:ext>
            </a:extLst>
          </p:cNvPr>
          <p:cNvGraphicFramePr>
            <a:graphicFrameLocks/>
          </p:cNvGraphicFramePr>
          <p:nvPr/>
        </p:nvGraphicFramePr>
        <p:xfrm>
          <a:off x="646981" y="416943"/>
          <a:ext cx="11019252" cy="5673344"/>
        </p:xfrm>
        <a:graphic>
          <a:graphicData uri="http://schemas.openxmlformats.org/drawingml/2006/table">
            <a:tbl>
              <a:tblPr/>
              <a:tblGrid>
                <a:gridCol w="1852718">
                  <a:extLst>
                    <a:ext uri="{9D8B030D-6E8A-4147-A177-3AD203B41FA5}">
                      <a16:colId xmlns:a16="http://schemas.microsoft.com/office/drawing/2014/main" val="3235864983"/>
                    </a:ext>
                  </a:extLst>
                </a:gridCol>
                <a:gridCol w="9166534">
                  <a:extLst>
                    <a:ext uri="{9D8B030D-6E8A-4147-A177-3AD203B41FA5}">
                      <a16:colId xmlns:a16="http://schemas.microsoft.com/office/drawing/2014/main" val="1257817978"/>
                    </a:ext>
                  </a:extLst>
                </a:gridCol>
              </a:tblGrid>
              <a:tr h="785876">
                <a:tc gridSpan="2">
                  <a:txBody>
                    <a:bodyPr/>
                    <a:lstStyle/>
                    <a:p>
                      <a:pPr fontAlgn="t"/>
                      <a:endParaRPr lang="en-GB" sz="2200">
                        <a:effectLst/>
                        <a:latin typeface="+mn-lt"/>
                      </a:endParaRPr>
                    </a:p>
                    <a:p>
                      <a:pPr algn="l" rtl="0" fontAlgn="base"/>
                      <a:r>
                        <a:rPr lang="en-GB" sz="2200" b="1" i="0">
                          <a:solidFill>
                            <a:srgbClr val="000000"/>
                          </a:solidFill>
                          <a:effectLst/>
                          <a:latin typeface="+mn-lt"/>
                        </a:rPr>
                        <a:t>Our Five Principles for Successful Recuperation, Rehabilitation and Reablement Services </a:t>
                      </a:r>
                      <a:r>
                        <a:rPr lang="en-GB" sz="2200" b="0" i="0">
                          <a:solidFill>
                            <a:srgbClr val="000000"/>
                          </a:solidFill>
                          <a:effectLst/>
                          <a:latin typeface="+mn-lt"/>
                        </a:rPr>
                        <a:t>  </a:t>
                      </a:r>
                      <a:endParaRPr lang="en-GB" sz="2200" b="0" i="0">
                        <a:effectLst/>
                        <a:latin typeface="+mn-lt"/>
                      </a:endParaRPr>
                    </a:p>
                  </a:txBody>
                  <a:tcPr>
                    <a:lnL>
                      <a:noFill/>
                    </a:lnL>
                    <a:lnR>
                      <a:noFill/>
                    </a:lnR>
                    <a:lnT w="9525" cap="flat" cmpd="sng" algn="ctr">
                      <a:solidFill>
                        <a:srgbClr val="D0D02C"/>
                      </a:solidFill>
                      <a:prstDash val="solid"/>
                      <a:round/>
                      <a:headEnd type="none" w="med" len="med"/>
                      <a:tailEnd type="none" w="med" len="med"/>
                    </a:lnT>
                    <a:lnB w="9525" cap="flat" cmpd="sng" algn="ctr">
                      <a:solidFill>
                        <a:srgbClr val="D0D02C"/>
                      </a:solidFill>
                      <a:prstDash val="solid"/>
                      <a:round/>
                      <a:headEnd type="none" w="med" len="med"/>
                      <a:tailEnd type="none" w="med" len="med"/>
                    </a:lnB>
                    <a:solidFill>
                      <a:srgbClr val="D9E2F3"/>
                    </a:solidFill>
                  </a:tcPr>
                </a:tc>
                <a:tc hMerge="1">
                  <a:txBody>
                    <a:bodyPr/>
                    <a:lstStyle/>
                    <a:p>
                      <a:endParaRPr lang="en-GB"/>
                    </a:p>
                  </a:txBody>
                  <a:tcPr/>
                </a:tc>
                <a:extLst>
                  <a:ext uri="{0D108BD9-81ED-4DB2-BD59-A6C34878D82A}">
                    <a16:rowId xmlns:a16="http://schemas.microsoft.com/office/drawing/2014/main" val="126212714"/>
                  </a:ext>
                </a:extLst>
              </a:tr>
              <a:tr h="785876">
                <a:tc>
                  <a:txBody>
                    <a:bodyPr/>
                    <a:lstStyle/>
                    <a:p>
                      <a:pPr fontAlgn="t"/>
                      <a:endParaRPr lang="en-GB" sz="2200">
                        <a:effectLst/>
                        <a:latin typeface="+mn-lt"/>
                      </a:endParaRPr>
                    </a:p>
                    <a:p>
                      <a:pPr algn="l" rtl="0" fontAlgn="base"/>
                      <a:r>
                        <a:rPr lang="en-GB" sz="2200" b="1" i="0">
                          <a:solidFill>
                            <a:srgbClr val="000000"/>
                          </a:solidFill>
                          <a:effectLst/>
                          <a:latin typeface="+mn-lt"/>
                        </a:rPr>
                        <a:t>Principal 1</a:t>
                      </a:r>
                      <a:r>
                        <a:rPr lang="en-GB" sz="2200" b="0" i="0">
                          <a:solidFill>
                            <a:srgbClr val="000000"/>
                          </a:solidFill>
                          <a:effectLst/>
                          <a:latin typeface="+mn-lt"/>
                        </a:rPr>
                        <a:t>  </a:t>
                      </a:r>
                      <a:endParaRPr lang="en-GB" sz="2200" b="0" i="0">
                        <a:effectLst/>
                        <a:latin typeface="+mn-lt"/>
                      </a:endParaRPr>
                    </a:p>
                  </a:txBody>
                  <a:tcPr>
                    <a:lnL>
                      <a:noFill/>
                    </a:lnL>
                    <a:lnR w="9525" cap="flat" cmpd="sng" algn="ctr">
                      <a:solidFill>
                        <a:srgbClr val="B0D12C"/>
                      </a:solidFill>
                      <a:prstDash val="solid"/>
                      <a:round/>
                      <a:headEnd type="none" w="med" len="med"/>
                      <a:tailEnd type="none" w="med" len="med"/>
                    </a:lnR>
                    <a:lnT w="9525" cap="flat" cmpd="sng" algn="ctr">
                      <a:solidFill>
                        <a:srgbClr val="D0D02C"/>
                      </a:solidFill>
                      <a:prstDash val="solid"/>
                      <a:round/>
                      <a:headEnd type="none" w="med" len="med"/>
                      <a:tailEnd type="none" w="med" len="med"/>
                    </a:lnT>
                    <a:lnB w="9525" cap="flat" cmpd="sng" algn="ctr">
                      <a:solidFill>
                        <a:srgbClr val="B0D12C"/>
                      </a:solidFill>
                      <a:prstDash val="solid"/>
                      <a:round/>
                      <a:headEnd type="none" w="med" len="med"/>
                      <a:tailEnd type="none" w="med" len="med"/>
                    </a:lnB>
                    <a:solidFill>
                      <a:srgbClr val="D9E2F3"/>
                    </a:solidFill>
                  </a:tcPr>
                </a:tc>
                <a:tc>
                  <a:txBody>
                    <a:bodyPr/>
                    <a:lstStyle/>
                    <a:p>
                      <a:pPr fontAlgn="t"/>
                      <a:endParaRPr lang="en-GB" sz="2200">
                        <a:effectLst/>
                        <a:latin typeface="+mn-lt"/>
                      </a:endParaRPr>
                    </a:p>
                    <a:p>
                      <a:pPr algn="l" rtl="0" fontAlgn="base"/>
                      <a:r>
                        <a:rPr lang="en-GB" sz="2200" b="0" i="0">
                          <a:solidFill>
                            <a:srgbClr val="000000"/>
                          </a:solidFill>
                          <a:effectLst/>
                          <a:latin typeface="+mn-lt"/>
                        </a:rPr>
                        <a:t>We will always think “Home First"  </a:t>
                      </a:r>
                      <a:endParaRPr lang="en-GB" sz="2200" b="0" i="0">
                        <a:effectLst/>
                        <a:latin typeface="+mn-lt"/>
                      </a:endParaRPr>
                    </a:p>
                  </a:txBody>
                  <a:tcPr>
                    <a:lnL w="9525" cap="flat" cmpd="sng" algn="ctr">
                      <a:solidFill>
                        <a:srgbClr val="B0D12C"/>
                      </a:solidFill>
                      <a:prstDash val="solid"/>
                      <a:round/>
                      <a:headEnd type="none" w="med" len="med"/>
                      <a:tailEnd type="none" w="med" len="med"/>
                    </a:lnL>
                    <a:lnR>
                      <a:noFill/>
                    </a:lnR>
                    <a:lnT w="9525" cap="flat" cmpd="sng" algn="ctr">
                      <a:solidFill>
                        <a:srgbClr val="D0D02C"/>
                      </a:solidFill>
                      <a:prstDash val="solid"/>
                      <a:round/>
                      <a:headEnd type="none" w="med" len="med"/>
                      <a:tailEnd type="none" w="med" len="med"/>
                    </a:lnT>
                    <a:lnB w="9525" cap="flat" cmpd="sng" algn="ctr">
                      <a:solidFill>
                        <a:srgbClr val="30D82C"/>
                      </a:solidFill>
                      <a:prstDash val="solid"/>
                      <a:round/>
                      <a:headEnd type="none" w="med" len="med"/>
                      <a:tailEnd type="none" w="med" len="med"/>
                    </a:lnB>
                  </a:tcPr>
                </a:tc>
                <a:extLst>
                  <a:ext uri="{0D108BD9-81ED-4DB2-BD59-A6C34878D82A}">
                    <a16:rowId xmlns:a16="http://schemas.microsoft.com/office/drawing/2014/main" val="1638605272"/>
                  </a:ext>
                </a:extLst>
              </a:tr>
              <a:tr h="1277048">
                <a:tc>
                  <a:txBody>
                    <a:bodyPr/>
                    <a:lstStyle/>
                    <a:p>
                      <a:pPr fontAlgn="t"/>
                      <a:endParaRPr lang="en-GB" sz="2200">
                        <a:effectLst/>
                        <a:latin typeface="+mn-lt"/>
                      </a:endParaRPr>
                    </a:p>
                    <a:p>
                      <a:pPr algn="l" rtl="0" fontAlgn="base"/>
                      <a:r>
                        <a:rPr lang="en-GB" sz="2200" b="1" i="0">
                          <a:solidFill>
                            <a:srgbClr val="000000"/>
                          </a:solidFill>
                          <a:effectLst/>
                          <a:latin typeface="+mn-lt"/>
                        </a:rPr>
                        <a:t>Principle 2</a:t>
                      </a:r>
                      <a:r>
                        <a:rPr lang="en-GB" sz="2200" b="0" i="0">
                          <a:solidFill>
                            <a:srgbClr val="000000"/>
                          </a:solidFill>
                          <a:effectLst/>
                          <a:latin typeface="+mn-lt"/>
                        </a:rPr>
                        <a:t>  </a:t>
                      </a:r>
                      <a:endParaRPr lang="en-GB" sz="2200" b="0" i="0">
                        <a:effectLst/>
                        <a:latin typeface="+mn-lt"/>
                      </a:endParaRPr>
                    </a:p>
                  </a:txBody>
                  <a:tcPr>
                    <a:lnL>
                      <a:noFill/>
                    </a:lnL>
                    <a:lnR w="9525" cap="flat" cmpd="sng" algn="ctr">
                      <a:solidFill>
                        <a:srgbClr val="90D82C"/>
                      </a:solidFill>
                      <a:prstDash val="solid"/>
                      <a:round/>
                      <a:headEnd type="none" w="med" len="med"/>
                      <a:tailEnd type="none" w="med" len="med"/>
                    </a:lnR>
                    <a:lnT w="9525" cap="flat" cmpd="sng" algn="ctr">
                      <a:solidFill>
                        <a:srgbClr val="B0D12C"/>
                      </a:solidFill>
                      <a:prstDash val="solid"/>
                      <a:round/>
                      <a:headEnd type="none" w="med" len="med"/>
                      <a:tailEnd type="none" w="med" len="med"/>
                    </a:lnT>
                    <a:lnB w="9525" cap="flat" cmpd="sng" algn="ctr">
                      <a:solidFill>
                        <a:srgbClr val="90D82C"/>
                      </a:solidFill>
                      <a:prstDash val="solid"/>
                      <a:round/>
                      <a:headEnd type="none" w="med" len="med"/>
                      <a:tailEnd type="none" w="med" len="med"/>
                    </a:lnB>
                    <a:solidFill>
                      <a:srgbClr val="D9E2F3"/>
                    </a:solidFill>
                  </a:tcPr>
                </a:tc>
                <a:tc>
                  <a:txBody>
                    <a:bodyPr/>
                    <a:lstStyle/>
                    <a:p>
                      <a:pPr fontAlgn="t"/>
                      <a:endParaRPr lang="en-GB" sz="2200">
                        <a:effectLst/>
                        <a:latin typeface="+mn-lt"/>
                      </a:endParaRPr>
                    </a:p>
                    <a:p>
                      <a:pPr algn="l" rtl="0" fontAlgn="base"/>
                      <a:r>
                        <a:rPr lang="en-GB" sz="2200" b="0" i="0">
                          <a:solidFill>
                            <a:srgbClr val="000000"/>
                          </a:solidFill>
                          <a:effectLst/>
                          <a:latin typeface="+mn-lt"/>
                        </a:rPr>
                        <a:t>We will always work to optimise a person’s potential for recovery, rehabilitation and reablement before we undertake an assessment for their long term care needs  </a:t>
                      </a:r>
                      <a:endParaRPr lang="en-GB" sz="2200" b="0" i="0">
                        <a:effectLst/>
                        <a:latin typeface="+mn-lt"/>
                      </a:endParaRPr>
                    </a:p>
                  </a:txBody>
                  <a:tcPr>
                    <a:lnL w="9525" cap="flat" cmpd="sng" algn="ctr">
                      <a:solidFill>
                        <a:srgbClr val="90D82C"/>
                      </a:solidFill>
                      <a:prstDash val="solid"/>
                      <a:round/>
                      <a:headEnd type="none" w="med" len="med"/>
                      <a:tailEnd type="none" w="med" len="med"/>
                    </a:lnL>
                    <a:lnR>
                      <a:noFill/>
                    </a:lnR>
                    <a:lnT w="9525" cap="flat" cmpd="sng" algn="ctr">
                      <a:solidFill>
                        <a:srgbClr val="30D82C"/>
                      </a:solidFill>
                      <a:prstDash val="solid"/>
                      <a:round/>
                      <a:headEnd type="none" w="med" len="med"/>
                      <a:tailEnd type="none" w="med" len="med"/>
                    </a:lnT>
                    <a:lnB w="9525" cap="flat" cmpd="sng" algn="ctr">
                      <a:solidFill>
                        <a:srgbClr val="30E42C"/>
                      </a:solidFill>
                      <a:prstDash val="solid"/>
                      <a:round/>
                      <a:headEnd type="none" w="med" len="med"/>
                      <a:tailEnd type="none" w="med" len="med"/>
                    </a:lnB>
                    <a:solidFill>
                      <a:srgbClr val="D9E2F3"/>
                    </a:solidFill>
                  </a:tcPr>
                </a:tc>
                <a:extLst>
                  <a:ext uri="{0D108BD9-81ED-4DB2-BD59-A6C34878D82A}">
                    <a16:rowId xmlns:a16="http://schemas.microsoft.com/office/drawing/2014/main" val="1437769278"/>
                  </a:ext>
                </a:extLst>
              </a:tr>
              <a:tr h="785876">
                <a:tc>
                  <a:txBody>
                    <a:bodyPr/>
                    <a:lstStyle/>
                    <a:p>
                      <a:pPr fontAlgn="t"/>
                      <a:endParaRPr lang="en-GB" sz="2200">
                        <a:effectLst/>
                        <a:latin typeface="+mn-lt"/>
                      </a:endParaRPr>
                    </a:p>
                    <a:p>
                      <a:pPr algn="l" rtl="0" fontAlgn="base"/>
                      <a:r>
                        <a:rPr lang="en-GB" sz="2200" b="1" i="0">
                          <a:solidFill>
                            <a:srgbClr val="000000"/>
                          </a:solidFill>
                          <a:effectLst/>
                          <a:latin typeface="+mn-lt"/>
                        </a:rPr>
                        <a:t>Principle 3</a:t>
                      </a:r>
                      <a:r>
                        <a:rPr lang="en-GB" sz="2200" b="0" i="0">
                          <a:solidFill>
                            <a:srgbClr val="000000"/>
                          </a:solidFill>
                          <a:effectLst/>
                          <a:latin typeface="+mn-lt"/>
                        </a:rPr>
                        <a:t>  </a:t>
                      </a:r>
                      <a:endParaRPr lang="en-GB" sz="2200" b="0" i="0">
                        <a:effectLst/>
                        <a:latin typeface="+mn-lt"/>
                      </a:endParaRPr>
                    </a:p>
                  </a:txBody>
                  <a:tcPr>
                    <a:lnL>
                      <a:noFill/>
                    </a:lnL>
                    <a:lnR w="9525" cap="flat" cmpd="sng" algn="ctr">
                      <a:solidFill>
                        <a:srgbClr val="70E42C"/>
                      </a:solidFill>
                      <a:prstDash val="solid"/>
                      <a:round/>
                      <a:headEnd type="none" w="med" len="med"/>
                      <a:tailEnd type="none" w="med" len="med"/>
                    </a:lnR>
                    <a:lnT w="9525" cap="flat" cmpd="sng" algn="ctr">
                      <a:solidFill>
                        <a:srgbClr val="90D82C"/>
                      </a:solidFill>
                      <a:prstDash val="solid"/>
                      <a:round/>
                      <a:headEnd type="none" w="med" len="med"/>
                      <a:tailEnd type="none" w="med" len="med"/>
                    </a:lnT>
                    <a:lnB w="9525" cap="flat" cmpd="sng" algn="ctr">
                      <a:solidFill>
                        <a:srgbClr val="70E42C"/>
                      </a:solidFill>
                      <a:prstDash val="solid"/>
                      <a:round/>
                      <a:headEnd type="none" w="med" len="med"/>
                      <a:tailEnd type="none" w="med" len="med"/>
                    </a:lnB>
                    <a:solidFill>
                      <a:srgbClr val="D9E2F3"/>
                    </a:solidFill>
                  </a:tcPr>
                </a:tc>
                <a:tc>
                  <a:txBody>
                    <a:bodyPr/>
                    <a:lstStyle/>
                    <a:p>
                      <a:pPr fontAlgn="t"/>
                      <a:endParaRPr lang="en-GB" sz="2200">
                        <a:effectLst/>
                        <a:latin typeface="+mn-lt"/>
                      </a:endParaRPr>
                    </a:p>
                    <a:p>
                      <a:pPr algn="l" rtl="0" fontAlgn="base"/>
                      <a:r>
                        <a:rPr lang="en-GB" sz="2200" b="0" i="0">
                          <a:solidFill>
                            <a:srgbClr val="000000"/>
                          </a:solidFill>
                          <a:effectLst/>
                          <a:latin typeface="+mn-lt"/>
                        </a:rPr>
                        <a:t>There will be no wrong door to accessing the right care, at the right time in the right place  </a:t>
                      </a:r>
                      <a:endParaRPr lang="en-GB" sz="2200" b="0" i="0">
                        <a:effectLst/>
                        <a:latin typeface="+mn-lt"/>
                      </a:endParaRPr>
                    </a:p>
                  </a:txBody>
                  <a:tcPr>
                    <a:lnL w="9525" cap="flat" cmpd="sng" algn="ctr">
                      <a:solidFill>
                        <a:srgbClr val="70E42C"/>
                      </a:solidFill>
                      <a:prstDash val="solid"/>
                      <a:round/>
                      <a:headEnd type="none" w="med" len="med"/>
                      <a:tailEnd type="none" w="med" len="med"/>
                    </a:lnL>
                    <a:lnR>
                      <a:noFill/>
                    </a:lnR>
                    <a:lnT w="9525" cap="flat" cmpd="sng" algn="ctr">
                      <a:solidFill>
                        <a:srgbClr val="30E42C"/>
                      </a:solidFill>
                      <a:prstDash val="solid"/>
                      <a:round/>
                      <a:headEnd type="none" w="med" len="med"/>
                      <a:tailEnd type="none" w="med" len="med"/>
                    </a:lnT>
                    <a:lnB w="9525" cap="flat" cmpd="sng" algn="ctr">
                      <a:solidFill>
                        <a:srgbClr val="50E72C"/>
                      </a:solidFill>
                      <a:prstDash val="solid"/>
                      <a:round/>
                      <a:headEnd type="none" w="med" len="med"/>
                      <a:tailEnd type="none" w="med" len="med"/>
                    </a:lnB>
                  </a:tcPr>
                </a:tc>
                <a:extLst>
                  <a:ext uri="{0D108BD9-81ED-4DB2-BD59-A6C34878D82A}">
                    <a16:rowId xmlns:a16="http://schemas.microsoft.com/office/drawing/2014/main" val="1265451027"/>
                  </a:ext>
                </a:extLst>
              </a:tr>
              <a:tr h="785876">
                <a:tc>
                  <a:txBody>
                    <a:bodyPr/>
                    <a:lstStyle/>
                    <a:p>
                      <a:pPr fontAlgn="t"/>
                      <a:endParaRPr lang="en-GB" sz="2200">
                        <a:effectLst/>
                        <a:latin typeface="+mn-lt"/>
                      </a:endParaRPr>
                    </a:p>
                    <a:p>
                      <a:pPr algn="l" rtl="0" fontAlgn="base"/>
                      <a:r>
                        <a:rPr lang="en-GB" sz="2200" b="1" i="0">
                          <a:solidFill>
                            <a:srgbClr val="000000"/>
                          </a:solidFill>
                          <a:effectLst/>
                          <a:latin typeface="+mn-lt"/>
                        </a:rPr>
                        <a:t>Principle 4</a:t>
                      </a:r>
                      <a:r>
                        <a:rPr lang="en-GB" sz="2200" b="0" i="0">
                          <a:solidFill>
                            <a:srgbClr val="000000"/>
                          </a:solidFill>
                          <a:effectLst/>
                          <a:latin typeface="+mn-lt"/>
                        </a:rPr>
                        <a:t>  </a:t>
                      </a:r>
                      <a:endParaRPr lang="en-GB" sz="2200" b="0" i="0">
                        <a:effectLst/>
                        <a:latin typeface="+mn-lt"/>
                      </a:endParaRPr>
                    </a:p>
                  </a:txBody>
                  <a:tcPr>
                    <a:lnL>
                      <a:noFill/>
                    </a:lnL>
                    <a:lnR w="9525" cap="flat" cmpd="sng" algn="ctr">
                      <a:solidFill>
                        <a:srgbClr val="90002C"/>
                      </a:solidFill>
                      <a:prstDash val="solid"/>
                      <a:round/>
                      <a:headEnd type="none" w="med" len="med"/>
                      <a:tailEnd type="none" w="med" len="med"/>
                    </a:lnR>
                    <a:lnT w="9525" cap="flat" cmpd="sng" algn="ctr">
                      <a:solidFill>
                        <a:srgbClr val="70E42C"/>
                      </a:solidFill>
                      <a:prstDash val="solid"/>
                      <a:round/>
                      <a:headEnd type="none" w="med" len="med"/>
                      <a:tailEnd type="none" w="med" len="med"/>
                    </a:lnT>
                    <a:lnB w="9525" cap="flat" cmpd="sng" algn="ctr">
                      <a:solidFill>
                        <a:srgbClr val="90002C"/>
                      </a:solidFill>
                      <a:prstDash val="solid"/>
                      <a:round/>
                      <a:headEnd type="none" w="med" len="med"/>
                      <a:tailEnd type="none" w="med" len="med"/>
                    </a:lnB>
                    <a:solidFill>
                      <a:srgbClr val="D9E2F3"/>
                    </a:solidFill>
                  </a:tcPr>
                </a:tc>
                <a:tc>
                  <a:txBody>
                    <a:bodyPr/>
                    <a:lstStyle/>
                    <a:p>
                      <a:pPr fontAlgn="t"/>
                      <a:endParaRPr lang="en-GB" sz="2200">
                        <a:effectLst/>
                        <a:latin typeface="+mn-lt"/>
                      </a:endParaRPr>
                    </a:p>
                    <a:p>
                      <a:pPr algn="l" rtl="0" fontAlgn="base"/>
                      <a:r>
                        <a:rPr lang="en-GB" sz="2200" b="0" i="0">
                          <a:solidFill>
                            <a:srgbClr val="000000"/>
                          </a:solidFill>
                          <a:effectLst/>
                          <a:latin typeface="+mn-lt"/>
                        </a:rPr>
                        <a:t>We will measure what matters  </a:t>
                      </a:r>
                      <a:endParaRPr lang="en-GB" sz="2200" b="0" i="0">
                        <a:effectLst/>
                        <a:latin typeface="+mn-lt"/>
                      </a:endParaRPr>
                    </a:p>
                  </a:txBody>
                  <a:tcPr>
                    <a:lnL w="9525" cap="flat" cmpd="sng" algn="ctr">
                      <a:solidFill>
                        <a:srgbClr val="90002C"/>
                      </a:solidFill>
                      <a:prstDash val="solid"/>
                      <a:round/>
                      <a:headEnd type="none" w="med" len="med"/>
                      <a:tailEnd type="none" w="med" len="med"/>
                    </a:lnL>
                    <a:lnR>
                      <a:noFill/>
                    </a:lnR>
                    <a:lnT w="9525" cap="flat" cmpd="sng" algn="ctr">
                      <a:solidFill>
                        <a:srgbClr val="50E72C"/>
                      </a:solidFill>
                      <a:prstDash val="solid"/>
                      <a:round/>
                      <a:headEnd type="none" w="med" len="med"/>
                      <a:tailEnd type="none" w="med" len="med"/>
                    </a:lnT>
                    <a:lnB w="9525" cap="flat" cmpd="sng" algn="ctr">
                      <a:solidFill>
                        <a:srgbClr val="006965"/>
                      </a:solidFill>
                      <a:prstDash val="solid"/>
                      <a:round/>
                      <a:headEnd type="none" w="med" len="med"/>
                      <a:tailEnd type="none" w="med" len="med"/>
                    </a:lnB>
                    <a:solidFill>
                      <a:srgbClr val="D9E2F3"/>
                    </a:solidFill>
                  </a:tcPr>
                </a:tc>
                <a:extLst>
                  <a:ext uri="{0D108BD9-81ED-4DB2-BD59-A6C34878D82A}">
                    <a16:rowId xmlns:a16="http://schemas.microsoft.com/office/drawing/2014/main" val="1587210716"/>
                  </a:ext>
                </a:extLst>
              </a:tr>
              <a:tr h="785876">
                <a:tc>
                  <a:txBody>
                    <a:bodyPr/>
                    <a:lstStyle/>
                    <a:p>
                      <a:pPr fontAlgn="t"/>
                      <a:endParaRPr lang="en-GB" sz="2200">
                        <a:effectLst/>
                        <a:latin typeface="+mn-lt"/>
                      </a:endParaRPr>
                    </a:p>
                    <a:p>
                      <a:pPr algn="l" rtl="0" fontAlgn="base"/>
                      <a:r>
                        <a:rPr lang="en-GB" sz="2200" b="1" i="0">
                          <a:solidFill>
                            <a:srgbClr val="000000"/>
                          </a:solidFill>
                          <a:effectLst/>
                          <a:latin typeface="+mn-lt"/>
                        </a:rPr>
                        <a:t>Principle 5</a:t>
                      </a:r>
                      <a:r>
                        <a:rPr lang="en-GB" sz="2200" b="0" i="0">
                          <a:solidFill>
                            <a:srgbClr val="000000"/>
                          </a:solidFill>
                          <a:effectLst/>
                          <a:latin typeface="+mn-lt"/>
                        </a:rPr>
                        <a:t>  </a:t>
                      </a:r>
                      <a:endParaRPr lang="en-GB" sz="2200" b="0" i="0">
                        <a:effectLst/>
                        <a:latin typeface="+mn-lt"/>
                      </a:endParaRPr>
                    </a:p>
                  </a:txBody>
                  <a:tcPr>
                    <a:lnL>
                      <a:noFill/>
                    </a:lnL>
                    <a:lnR w="9525" cap="flat" cmpd="sng" algn="ctr">
                      <a:solidFill>
                        <a:srgbClr val="606265"/>
                      </a:solidFill>
                      <a:prstDash val="solid"/>
                      <a:round/>
                      <a:headEnd type="none" w="med" len="med"/>
                      <a:tailEnd type="none" w="med" len="med"/>
                    </a:lnR>
                    <a:lnT w="9525" cap="flat" cmpd="sng" algn="ctr">
                      <a:solidFill>
                        <a:srgbClr val="90002C"/>
                      </a:solidFill>
                      <a:prstDash val="solid"/>
                      <a:round/>
                      <a:headEnd type="none" w="med" len="med"/>
                      <a:tailEnd type="none" w="med" len="med"/>
                    </a:lnT>
                    <a:lnB w="9525" cap="flat" cmpd="sng" algn="ctr">
                      <a:solidFill>
                        <a:srgbClr val="606265"/>
                      </a:solidFill>
                      <a:prstDash val="solid"/>
                      <a:round/>
                      <a:headEnd type="none" w="med" len="med"/>
                      <a:tailEnd type="none" w="med" len="med"/>
                    </a:lnB>
                    <a:solidFill>
                      <a:srgbClr val="D9E2F3"/>
                    </a:solidFill>
                  </a:tcPr>
                </a:tc>
                <a:tc>
                  <a:txBody>
                    <a:bodyPr/>
                    <a:lstStyle/>
                    <a:p>
                      <a:pPr fontAlgn="t"/>
                      <a:endParaRPr lang="en-GB" sz="2200">
                        <a:effectLst/>
                        <a:latin typeface="+mn-lt"/>
                      </a:endParaRPr>
                    </a:p>
                    <a:p>
                      <a:pPr algn="l" rtl="0" fontAlgn="base"/>
                      <a:r>
                        <a:rPr lang="en-GB" sz="2200" b="0" i="0">
                          <a:solidFill>
                            <a:srgbClr val="000000"/>
                          </a:solidFill>
                          <a:effectLst/>
                          <a:latin typeface="+mn-lt"/>
                        </a:rPr>
                        <a:t>We will enable and support all colleagues to develop and work collaboratively  </a:t>
                      </a:r>
                      <a:endParaRPr lang="en-GB" sz="2200" b="0" i="0">
                        <a:effectLst/>
                        <a:latin typeface="+mn-lt"/>
                      </a:endParaRPr>
                    </a:p>
                  </a:txBody>
                  <a:tcPr>
                    <a:lnL w="9525" cap="flat" cmpd="sng" algn="ctr">
                      <a:solidFill>
                        <a:srgbClr val="606265"/>
                      </a:solidFill>
                      <a:prstDash val="solid"/>
                      <a:round/>
                      <a:headEnd type="none" w="med" len="med"/>
                      <a:tailEnd type="none" w="med" len="med"/>
                    </a:lnL>
                    <a:lnR>
                      <a:noFill/>
                    </a:lnR>
                    <a:lnT w="9525" cap="flat" cmpd="sng" algn="ctr">
                      <a:solidFill>
                        <a:srgbClr val="006965"/>
                      </a:solidFill>
                      <a:prstDash val="solid"/>
                      <a:round/>
                      <a:headEnd type="none" w="med" len="med"/>
                      <a:tailEnd type="none" w="med" len="med"/>
                    </a:lnT>
                    <a:lnB w="9525" cap="flat" cmpd="sng" algn="ctr">
                      <a:solidFill>
                        <a:srgbClr val="206865"/>
                      </a:solidFill>
                      <a:prstDash val="solid"/>
                      <a:round/>
                      <a:headEnd type="none" w="med" len="med"/>
                      <a:tailEnd type="none" w="med" len="med"/>
                    </a:lnB>
                  </a:tcPr>
                </a:tc>
                <a:extLst>
                  <a:ext uri="{0D108BD9-81ED-4DB2-BD59-A6C34878D82A}">
                    <a16:rowId xmlns:a16="http://schemas.microsoft.com/office/drawing/2014/main" val="2926004595"/>
                  </a:ext>
                </a:extLst>
              </a:tr>
            </a:tbl>
          </a:graphicData>
        </a:graphic>
      </p:graphicFrame>
    </p:spTree>
    <p:extLst>
      <p:ext uri="{BB962C8B-B14F-4D97-AF65-F5344CB8AC3E}">
        <p14:creationId xmlns:p14="http://schemas.microsoft.com/office/powerpoint/2010/main" val="41043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BCE4-E373-0613-14E9-2F208C4D3CE4}"/>
              </a:ext>
            </a:extLst>
          </p:cNvPr>
          <p:cNvSpPr>
            <a:spLocks noGrp="1"/>
          </p:cNvSpPr>
          <p:nvPr>
            <p:ph type="title"/>
          </p:nvPr>
        </p:nvSpPr>
        <p:spPr>
          <a:xfrm>
            <a:off x="435634" y="-123705"/>
            <a:ext cx="10515600" cy="1325563"/>
          </a:xfrm>
        </p:spPr>
        <p:txBody>
          <a:bodyPr/>
          <a:lstStyle/>
          <a:p>
            <a:pPr algn="ctr"/>
            <a:r>
              <a:rPr lang="en-GB">
                <a:cs typeface="Calibri"/>
              </a:rPr>
              <a:t>Outcomes</a:t>
            </a:r>
          </a:p>
        </p:txBody>
      </p:sp>
      <p:sp>
        <p:nvSpPr>
          <p:cNvPr id="3" name="Content Placeholder 2">
            <a:extLst>
              <a:ext uri="{FF2B5EF4-FFF2-40B4-BE49-F238E27FC236}">
                <a16:creationId xmlns:a16="http://schemas.microsoft.com/office/drawing/2014/main" id="{634F33BC-8314-F1F8-4AB1-6FDB51B90CE9}"/>
              </a:ext>
            </a:extLst>
          </p:cNvPr>
          <p:cNvSpPr>
            <a:spLocks noGrp="1"/>
          </p:cNvSpPr>
          <p:nvPr>
            <p:ph idx="1"/>
          </p:nvPr>
        </p:nvSpPr>
        <p:spPr>
          <a:xfrm>
            <a:off x="378125" y="1566833"/>
            <a:ext cx="11421373" cy="4342741"/>
          </a:xfrm>
        </p:spPr>
        <p:txBody>
          <a:bodyPr vert="horz" lIns="91440" tIns="45720" rIns="91440" bIns="45720" rtlCol="0" anchor="t">
            <a:noAutofit/>
          </a:bodyPr>
          <a:lstStyle/>
          <a:p>
            <a:r>
              <a:rPr lang="en-GB" sz="2000" dirty="0">
                <a:ea typeface="+mn-lt"/>
                <a:cs typeface="+mn-lt"/>
              </a:rPr>
              <a:t>Support people to regain life skills that have been temporarily lost, or where there has been a gradual deterioration or a risk of loss of ability, and to help people to retain or regain their independence </a:t>
            </a:r>
            <a:endParaRPr lang="en-GB" sz="2000" dirty="0">
              <a:cs typeface="Calibri" panose="020F0502020204030204"/>
            </a:endParaRPr>
          </a:p>
          <a:p>
            <a:r>
              <a:rPr lang="en-GB" sz="2000" dirty="0">
                <a:ea typeface="+mn-lt"/>
                <a:cs typeface="+mn-lt"/>
              </a:rPr>
              <a:t>Prevent people from requiring more intensive forms of care (for example, hospital or care home) and to help them return home after a stay in hospital or in a short-term care home setting.</a:t>
            </a:r>
            <a:endParaRPr lang="en-GB" sz="2000" dirty="0">
              <a:cs typeface="Calibri"/>
            </a:endParaRPr>
          </a:p>
          <a:p>
            <a:r>
              <a:rPr lang="en-GB" sz="2000" dirty="0">
                <a:ea typeface="+mn-lt"/>
                <a:cs typeface="+mn-lt"/>
              </a:rPr>
              <a:t>Help people avoid unnecessary admissions into residential homes, hospital or other formal care settings through working with the individual and their support networks</a:t>
            </a:r>
            <a:endParaRPr lang="en-GB" sz="2000" dirty="0">
              <a:cs typeface="Calibri"/>
            </a:endParaRPr>
          </a:p>
          <a:p>
            <a:r>
              <a:rPr lang="en-GB" sz="2000" dirty="0">
                <a:ea typeface="+mn-lt"/>
                <a:cs typeface="+mn-lt"/>
              </a:rPr>
              <a:t>Support people to return home with high quality interventions and be connected within their local communities where they feel safe and supported with personalised care that promotes choice and control in all aspects of daily life. </a:t>
            </a:r>
            <a:endParaRPr lang="en-GB" sz="2000" dirty="0">
              <a:cs typeface="Calibri"/>
            </a:endParaRPr>
          </a:p>
          <a:p>
            <a:r>
              <a:rPr lang="en-GB" sz="2000" dirty="0">
                <a:ea typeface="+mn-lt"/>
                <a:cs typeface="+mn-lt"/>
              </a:rPr>
              <a:t>Support people to achieve their goals through a strengths-based approach which allows people to learn new ways of undertaking personal and home-based activities, with the support of equipment and/or technology to help them remain independent.</a:t>
            </a:r>
            <a:endParaRPr lang="en-GB" sz="2000" dirty="0"/>
          </a:p>
          <a:p>
            <a:endParaRPr lang="en-GB" dirty="0">
              <a:cs typeface="Calibri"/>
            </a:endParaRPr>
          </a:p>
        </p:txBody>
      </p:sp>
    </p:spTree>
    <p:extLst>
      <p:ext uri="{BB962C8B-B14F-4D97-AF65-F5344CB8AC3E}">
        <p14:creationId xmlns:p14="http://schemas.microsoft.com/office/powerpoint/2010/main" val="325237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1BCA-D183-406F-AB0F-373D040780DE}"/>
              </a:ext>
            </a:extLst>
          </p:cNvPr>
          <p:cNvSpPr>
            <a:spLocks noGrp="1"/>
          </p:cNvSpPr>
          <p:nvPr>
            <p:ph type="title"/>
          </p:nvPr>
        </p:nvSpPr>
        <p:spPr/>
        <p:txBody>
          <a:bodyPr>
            <a:normAutofit/>
          </a:bodyPr>
          <a:lstStyle/>
          <a:p>
            <a:r>
              <a:rPr lang="en-GB" sz="3600" dirty="0"/>
              <a:t>Background</a:t>
            </a:r>
            <a:br>
              <a:rPr lang="en-GB" sz="3600" dirty="0"/>
            </a:br>
            <a:endParaRPr lang="en-GB" sz="3600" dirty="0"/>
          </a:p>
        </p:txBody>
      </p:sp>
      <p:sp>
        <p:nvSpPr>
          <p:cNvPr id="3" name="Content Placeholder 2">
            <a:extLst>
              <a:ext uri="{FF2B5EF4-FFF2-40B4-BE49-F238E27FC236}">
                <a16:creationId xmlns:a16="http://schemas.microsoft.com/office/drawing/2014/main" id="{9959C15B-54C4-4F1B-A752-69B78A958B76}"/>
              </a:ext>
            </a:extLst>
          </p:cNvPr>
          <p:cNvSpPr>
            <a:spLocks noGrp="1"/>
          </p:cNvSpPr>
          <p:nvPr>
            <p:ph idx="1"/>
          </p:nvPr>
        </p:nvSpPr>
        <p:spPr>
          <a:xfrm>
            <a:off x="838200" y="1010654"/>
            <a:ext cx="10515600" cy="5081921"/>
          </a:xfrm>
        </p:spPr>
        <p:txBody>
          <a:bodyPr>
            <a:normAutofit/>
          </a:bodyPr>
          <a:lstStyle/>
          <a:p>
            <a:pPr algn="just">
              <a:lnSpc>
                <a:spcPct val="115000"/>
              </a:lnSpc>
            </a:pPr>
            <a:r>
              <a:rPr lang="en-GB" sz="1800" dirty="0">
                <a:ea typeface="Calibri" panose="020F0502020204030204" pitchFamily="34" charset="0"/>
                <a:cs typeface="Times New Roman" panose="02020603050405020304" pitchFamily="18" charset="0"/>
              </a:rPr>
              <a:t>What is D2A (Discharge to Assess) bed based?</a:t>
            </a:r>
          </a:p>
          <a:p>
            <a:pPr lvl="1" algn="just">
              <a:lnSpc>
                <a:spcPct val="115000"/>
              </a:lnSpc>
            </a:pPr>
            <a:r>
              <a:rPr lang="en-GB" sz="1400" b="0" i="0" dirty="0">
                <a:solidFill>
                  <a:srgbClr val="15171A"/>
                </a:solidFill>
                <a:effectLst/>
              </a:rPr>
              <a:t>D2A pathway is a funding mechanism that enables people to be discharged from an acute hospital into the community, normally to a care home or a specific D2A facility </a:t>
            </a:r>
          </a:p>
          <a:p>
            <a:pPr lvl="1" algn="just">
              <a:lnSpc>
                <a:spcPct val="115000"/>
              </a:lnSpc>
            </a:pPr>
            <a:r>
              <a:rPr lang="en-GB" sz="1400" dirty="0">
                <a:ea typeface="Calibri" panose="020F0502020204030204" pitchFamily="34" charset="0"/>
                <a:cs typeface="Times New Roman" panose="02020603050405020304" pitchFamily="18" charset="0"/>
              </a:rPr>
              <a:t>Enables a period of recovery and ongoing intervention for those who are unable to  immediately return home on discharge from hospital</a:t>
            </a:r>
          </a:p>
          <a:p>
            <a:pPr lvl="1" algn="just">
              <a:lnSpc>
                <a:spcPct val="115000"/>
              </a:lnSpc>
            </a:pPr>
            <a:r>
              <a:rPr lang="en-GB" sz="1400" dirty="0">
                <a:ea typeface="Calibri" panose="020F0502020204030204" pitchFamily="34" charset="0"/>
                <a:cs typeface="Times New Roman" panose="02020603050405020304" pitchFamily="18" charset="0"/>
              </a:rPr>
              <a:t>The duration of stay can broadly range from 1-4 weeks, but sometimes longer to enable time for ongoing assessments to support the next steps of a persons journey</a:t>
            </a:r>
          </a:p>
          <a:p>
            <a:pPr algn="just">
              <a:lnSpc>
                <a:spcPct val="115000"/>
              </a:lnSpc>
            </a:pPr>
            <a:r>
              <a:rPr lang="en-GB" sz="1800" dirty="0">
                <a:ea typeface="Calibri" panose="020F0502020204030204" pitchFamily="34" charset="0"/>
                <a:cs typeface="Times New Roman" panose="02020603050405020304" pitchFamily="18" charset="0"/>
              </a:rPr>
              <a:t>Discharge to Assess placements (D2A beds) are currently purchased on a spot basis </a:t>
            </a:r>
          </a:p>
          <a:p>
            <a:pPr algn="just">
              <a:lnSpc>
                <a:spcPct val="115000"/>
              </a:lnSpc>
            </a:pPr>
            <a:r>
              <a:rPr lang="en-GB" sz="1800" dirty="0">
                <a:ea typeface="Calibri" panose="020F0502020204030204" pitchFamily="34" charset="0"/>
                <a:cs typeface="Times New Roman" panose="02020603050405020304" pitchFamily="18" charset="0"/>
              </a:rPr>
              <a:t>Across Lancashire the D2A bed offer does not deliver a robust therapy offer, therefore impacting  on outcomes</a:t>
            </a:r>
          </a:p>
          <a:p>
            <a:pPr algn="just">
              <a:lnSpc>
                <a:spcPct val="115000"/>
              </a:lnSpc>
            </a:pPr>
            <a:r>
              <a:rPr lang="en-GB" sz="1800" dirty="0">
                <a:ea typeface="Calibri" panose="020F0502020204030204" pitchFamily="34" charset="0"/>
                <a:cs typeface="Times New Roman" panose="02020603050405020304" pitchFamily="18" charset="0"/>
              </a:rPr>
              <a:t>Uncertainty on capacity, response times and cost</a:t>
            </a:r>
          </a:p>
          <a:p>
            <a:pPr algn="just">
              <a:lnSpc>
                <a:spcPct val="115000"/>
              </a:lnSpc>
            </a:pPr>
            <a:r>
              <a:rPr lang="en-GB" sz="1800" dirty="0">
                <a:ea typeface="Calibri" panose="020F0502020204030204" pitchFamily="34" charset="0"/>
                <a:cs typeface="Times New Roman" panose="02020603050405020304" pitchFamily="18" charset="0"/>
              </a:rPr>
              <a:t>LCC Residential Rehab offer:</a:t>
            </a:r>
          </a:p>
          <a:p>
            <a:pPr lvl="1" algn="just">
              <a:lnSpc>
                <a:spcPct val="115000"/>
              </a:lnSpc>
            </a:pPr>
            <a:r>
              <a:rPr lang="en-GB" sz="1400" dirty="0">
                <a:ea typeface="Calibri" panose="020F0502020204030204" pitchFamily="34" charset="0"/>
                <a:cs typeface="Times New Roman" panose="02020603050405020304" pitchFamily="18" charset="0"/>
              </a:rPr>
              <a:t> An ‘In-house’ Rehab bed based provision with facilities across Lancashire</a:t>
            </a:r>
          </a:p>
          <a:p>
            <a:pPr lvl="1" algn="just">
              <a:lnSpc>
                <a:spcPct val="115000"/>
              </a:lnSpc>
            </a:pPr>
            <a:r>
              <a:rPr lang="en-GB" sz="1400" dirty="0">
                <a:ea typeface="Calibri" panose="020F0502020204030204" pitchFamily="34" charset="0"/>
                <a:cs typeface="Times New Roman" panose="02020603050405020304" pitchFamily="18" charset="0"/>
              </a:rPr>
              <a:t>In reach Allied Health service supporting a delivery of a therapy based offer</a:t>
            </a:r>
          </a:p>
          <a:p>
            <a:pPr lvl="1" algn="just">
              <a:lnSpc>
                <a:spcPct val="115000"/>
              </a:lnSpc>
            </a:pPr>
            <a:r>
              <a:rPr lang="en-GB" sz="1400" dirty="0">
                <a:ea typeface="Calibri" panose="020F0502020204030204" pitchFamily="34" charset="0"/>
                <a:cs typeface="Times New Roman" panose="02020603050405020304" pitchFamily="18" charset="0"/>
              </a:rPr>
              <a:t>Duration broadly range 1-6 weeks</a:t>
            </a:r>
          </a:p>
          <a:p>
            <a:pPr algn="just">
              <a:lnSpc>
                <a:spcPct val="115000"/>
              </a:lnSpc>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15000"/>
              </a:lnSpc>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19566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E5F7-90D8-E0B7-253A-CACA26D80834}"/>
              </a:ext>
            </a:extLst>
          </p:cNvPr>
          <p:cNvSpPr>
            <a:spLocks noGrp="1"/>
          </p:cNvSpPr>
          <p:nvPr>
            <p:ph type="title"/>
          </p:nvPr>
        </p:nvSpPr>
        <p:spPr/>
        <p:txBody>
          <a:bodyPr/>
          <a:lstStyle/>
          <a:p>
            <a:r>
              <a:rPr lang="en-GB" dirty="0"/>
              <a:t>Where are we now?</a:t>
            </a:r>
          </a:p>
        </p:txBody>
      </p:sp>
      <p:sp>
        <p:nvSpPr>
          <p:cNvPr id="3" name="Content Placeholder 2">
            <a:extLst>
              <a:ext uri="{FF2B5EF4-FFF2-40B4-BE49-F238E27FC236}">
                <a16:creationId xmlns:a16="http://schemas.microsoft.com/office/drawing/2014/main" id="{58E0FBE9-AF13-D35F-070D-F3720ABEC959}"/>
              </a:ext>
            </a:extLst>
          </p:cNvPr>
          <p:cNvSpPr>
            <a:spLocks noGrp="1"/>
          </p:cNvSpPr>
          <p:nvPr>
            <p:ph idx="1"/>
          </p:nvPr>
        </p:nvSpPr>
        <p:spPr/>
        <p:txBody>
          <a:bodyPr>
            <a:normAutofit/>
          </a:bodyPr>
          <a:lstStyle/>
          <a:p>
            <a:r>
              <a:rPr lang="en-GB" sz="1800" dirty="0">
                <a:latin typeface="Calibri" panose="020F0502020204030204" pitchFamily="34" charset="0"/>
                <a:ea typeface="Calibri" panose="020F0502020204030204" pitchFamily="34" charset="0"/>
                <a:cs typeface="Times New Roman" panose="02020603050405020304" pitchFamily="18" charset="0"/>
              </a:rPr>
              <a:t>A recent review of the ‘in house’ offer led to an options paper concluding a proposal to further develop the inhouse model to provide a hybrid residential D2A/Rehab model</a:t>
            </a:r>
          </a:p>
          <a:p>
            <a:r>
              <a:rPr lang="en-GB" sz="1800" dirty="0">
                <a:latin typeface="Calibri" panose="020F0502020204030204" pitchFamily="34" charset="0"/>
                <a:ea typeface="Calibri" panose="020F0502020204030204" pitchFamily="34" charset="0"/>
                <a:cs typeface="Times New Roman" panose="02020603050405020304" pitchFamily="18" charset="0"/>
              </a:rPr>
              <a:t> Key aims are to:</a:t>
            </a:r>
          </a:p>
          <a:p>
            <a:pPr lvl="1"/>
            <a:r>
              <a:rPr lang="en-GB" sz="1800" dirty="0">
                <a:latin typeface="Calibri" panose="020F0502020204030204" pitchFamily="34" charset="0"/>
                <a:ea typeface="Calibri" panose="020F0502020204030204" pitchFamily="34" charset="0"/>
                <a:cs typeface="Times New Roman" panose="02020603050405020304" pitchFamily="18" charset="0"/>
              </a:rPr>
              <a:t>Maximise the unoccupied bed based capacity within the inhouse home</a:t>
            </a:r>
          </a:p>
          <a:p>
            <a:pPr lvl="1"/>
            <a:r>
              <a:rPr lang="en-GB" sz="1800" dirty="0">
                <a:latin typeface="Calibri" panose="020F0502020204030204" pitchFamily="34" charset="0"/>
                <a:ea typeface="Calibri" panose="020F0502020204030204" pitchFamily="34" charset="0"/>
                <a:cs typeface="Times New Roman" panose="02020603050405020304" pitchFamily="18" charset="0"/>
              </a:rPr>
              <a:t>Condense the number of bed based facilities to which people can access to deliver a more efficient service </a:t>
            </a:r>
          </a:p>
          <a:p>
            <a:pPr lvl="1"/>
            <a:r>
              <a:rPr lang="en-GB" sz="1800" dirty="0">
                <a:latin typeface="Calibri" panose="020F0502020204030204" pitchFamily="34" charset="0"/>
                <a:ea typeface="Calibri" panose="020F0502020204030204" pitchFamily="34" charset="0"/>
                <a:cs typeface="Times New Roman" panose="02020603050405020304" pitchFamily="18" charset="0"/>
              </a:rPr>
              <a:t>Benefits in working together to meet the anticipated need ability to use vacant capacity for those who successfully express an interest</a:t>
            </a:r>
          </a:p>
          <a:p>
            <a:pPr lvl="1"/>
            <a:r>
              <a:rPr lang="en-GB" sz="1800" dirty="0">
                <a:latin typeface="Calibri" panose="020F0502020204030204" pitchFamily="34" charset="0"/>
                <a:ea typeface="Calibri" panose="020F0502020204030204" pitchFamily="34" charset="0"/>
                <a:cs typeface="Times New Roman" panose="02020603050405020304" pitchFamily="18" charset="0"/>
              </a:rPr>
              <a:t>Work with the system on an expanded therapy offer enable better use of resource</a:t>
            </a:r>
          </a:p>
          <a:p>
            <a:pPr lvl="1"/>
            <a:r>
              <a:rPr lang="en-GB" sz="1800" dirty="0">
                <a:latin typeface="Calibri" panose="020F0502020204030204" pitchFamily="34" charset="0"/>
                <a:ea typeface="Calibri" panose="020F0502020204030204" pitchFamily="34" charset="0"/>
                <a:cs typeface="Times New Roman" panose="02020603050405020304" pitchFamily="18" charset="0"/>
              </a:rPr>
              <a:t>Maximise a persons independence through a </a:t>
            </a:r>
            <a:r>
              <a:rPr lang="en-GB" sz="1800" dirty="0" err="1">
                <a:latin typeface="Calibri" panose="020F0502020204030204" pitchFamily="34" charset="0"/>
                <a:ea typeface="Calibri" panose="020F0502020204030204" pitchFamily="34" charset="0"/>
                <a:cs typeface="Times New Roman" panose="02020603050405020304" pitchFamily="18" charset="0"/>
              </a:rPr>
              <a:t>reabling</a:t>
            </a:r>
            <a:r>
              <a:rPr lang="en-GB" sz="1800" dirty="0">
                <a:latin typeface="Calibri" panose="020F0502020204030204" pitchFamily="34" charset="0"/>
                <a:ea typeface="Calibri" panose="020F0502020204030204" pitchFamily="34" charset="0"/>
                <a:cs typeface="Times New Roman" panose="02020603050405020304" pitchFamily="18" charset="0"/>
              </a:rPr>
              <a:t>/therapy approach </a:t>
            </a:r>
          </a:p>
          <a:p>
            <a:endParaRPr lang="en-GB" dirty="0"/>
          </a:p>
        </p:txBody>
      </p:sp>
    </p:spTree>
    <p:extLst>
      <p:ext uri="{BB962C8B-B14F-4D97-AF65-F5344CB8AC3E}">
        <p14:creationId xmlns:p14="http://schemas.microsoft.com/office/powerpoint/2010/main" val="3630284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B0731-A98E-4B31-8478-74D52ACE27A0}"/>
              </a:ext>
            </a:extLst>
          </p:cNvPr>
          <p:cNvSpPr>
            <a:spLocks noGrp="1"/>
          </p:cNvSpPr>
          <p:nvPr>
            <p:ph type="title"/>
          </p:nvPr>
        </p:nvSpPr>
        <p:spPr>
          <a:xfrm>
            <a:off x="838200" y="365125"/>
            <a:ext cx="10515600" cy="1460500"/>
          </a:xfrm>
        </p:spPr>
        <p:txBody>
          <a:bodyPr/>
          <a:lstStyle/>
          <a:p>
            <a:r>
              <a:rPr lang="en-GB" dirty="0"/>
              <a:t>Proposal Short Term Beds Service</a:t>
            </a:r>
            <a:br>
              <a:rPr lang="en-GB" dirty="0"/>
            </a:br>
            <a:endParaRPr lang="en-GB" dirty="0"/>
          </a:p>
        </p:txBody>
      </p:sp>
      <p:sp>
        <p:nvSpPr>
          <p:cNvPr id="3" name="Content Placeholder 2">
            <a:extLst>
              <a:ext uri="{FF2B5EF4-FFF2-40B4-BE49-F238E27FC236}">
                <a16:creationId xmlns:a16="http://schemas.microsoft.com/office/drawing/2014/main" id="{AE5FEF8D-E2D7-4622-9FB7-69581F8F36E2}"/>
              </a:ext>
            </a:extLst>
          </p:cNvPr>
          <p:cNvSpPr>
            <a:spLocks noGrp="1"/>
          </p:cNvSpPr>
          <p:nvPr>
            <p:ph idx="1"/>
          </p:nvPr>
        </p:nvSpPr>
        <p:spPr>
          <a:xfrm>
            <a:off x="838200" y="1242875"/>
            <a:ext cx="10515600" cy="4793941"/>
          </a:xfrm>
        </p:spPr>
        <p:txBody>
          <a:bodyPr>
            <a:normAutofit fontScale="47500" lnSpcReduction="20000"/>
          </a:bodyPr>
          <a:lstStyle/>
          <a:p>
            <a:pPr marL="0" lvl="0" indent="0" algn="just">
              <a:lnSpc>
                <a:spcPct val="115000"/>
              </a:lnSpc>
              <a:buNone/>
            </a:pPr>
            <a:r>
              <a:rPr lang="en-GB" sz="2900" dirty="0">
                <a:latin typeface="Calibri" panose="020F0502020204030204" pitchFamily="34" charset="0"/>
                <a:ea typeface="Calibri" panose="020F0502020204030204" pitchFamily="34" charset="0"/>
                <a:cs typeface="Times New Roman" panose="02020603050405020304" pitchFamily="18" charset="0"/>
              </a:rPr>
              <a:t>It is proposed that we utilise our current </a:t>
            </a:r>
            <a:r>
              <a:rPr lang="en-GB" sz="2900" b="1" dirty="0">
                <a:latin typeface="Calibri" panose="020F0502020204030204" pitchFamily="34" charset="0"/>
                <a:ea typeface="Calibri" panose="020F0502020204030204" pitchFamily="34" charset="0"/>
                <a:cs typeface="Times New Roman" panose="02020603050405020304" pitchFamily="18" charset="0"/>
              </a:rPr>
              <a:t>LCC ‘In-house’ Rehab bed based provision </a:t>
            </a:r>
            <a:r>
              <a:rPr lang="en-GB" sz="2900" dirty="0">
                <a:latin typeface="Calibri" panose="020F0502020204030204" pitchFamily="34" charset="0"/>
                <a:ea typeface="Calibri" panose="020F0502020204030204" pitchFamily="34" charset="0"/>
                <a:cs typeface="Times New Roman" panose="02020603050405020304" pitchFamily="18" charset="0"/>
              </a:rPr>
              <a:t>to offer an improved D2A/residential rehab service</a:t>
            </a:r>
          </a:p>
          <a:p>
            <a:pPr marL="342900" lvl="0" indent="-342900" algn="just">
              <a:lnSpc>
                <a:spcPct val="115000"/>
              </a:lnSpc>
              <a:buFont typeface="Symbol" panose="05050102010706020507" pitchFamily="18" charset="2"/>
              <a:buChar char=""/>
            </a:pPr>
            <a:r>
              <a:rPr lang="en-GB" sz="2900" dirty="0">
                <a:latin typeface="Calibri" panose="020F0502020204030204" pitchFamily="34" charset="0"/>
                <a:ea typeface="Calibri" panose="020F0502020204030204" pitchFamily="34" charset="0"/>
                <a:cs typeface="Times New Roman" panose="02020603050405020304" pitchFamily="18" charset="0"/>
              </a:rPr>
              <a:t>This will require significant change in the way in which the current rehab beds operate but will maximise use of the establishments and the links already made with therapy and GP’s. </a:t>
            </a:r>
          </a:p>
          <a:p>
            <a:pPr marL="342900" lvl="0" indent="-342900" algn="just">
              <a:lnSpc>
                <a:spcPct val="115000"/>
              </a:lnSpc>
              <a:buFont typeface="Symbol" panose="05050102010706020507" pitchFamily="18" charset="2"/>
              <a:buChar char=""/>
            </a:pPr>
            <a:r>
              <a:rPr lang="en-GB" sz="2900" dirty="0">
                <a:latin typeface="Calibri" panose="020F0502020204030204" pitchFamily="34" charset="0"/>
                <a:ea typeface="Calibri" panose="020F0502020204030204" pitchFamily="34" charset="0"/>
                <a:cs typeface="Times New Roman" panose="02020603050405020304" pitchFamily="18" charset="0"/>
              </a:rPr>
              <a:t>Due to the significant change required it is proposed that the transition to a new model is done in three stages:</a:t>
            </a:r>
          </a:p>
          <a:p>
            <a:pPr marL="800100" lvl="1" indent="-342900" algn="just">
              <a:lnSpc>
                <a:spcPct val="115000"/>
              </a:lnSpc>
              <a:buFont typeface="Symbol" panose="05050102010706020507" pitchFamily="18" charset="2"/>
              <a:buChar char=""/>
            </a:pPr>
            <a:r>
              <a:rPr lang="en-GB" sz="2900" b="1" dirty="0">
                <a:latin typeface="Calibri" panose="020F0502020204030204" pitchFamily="34" charset="0"/>
                <a:ea typeface="Calibri" panose="020F0502020204030204" pitchFamily="34" charset="0"/>
                <a:cs typeface="Times New Roman" panose="02020603050405020304" pitchFamily="18" charset="0"/>
              </a:rPr>
              <a:t>Immediate</a:t>
            </a:r>
            <a:r>
              <a:rPr lang="en-GB" sz="2900" dirty="0">
                <a:latin typeface="Calibri" panose="020F0502020204030204" pitchFamily="34" charset="0"/>
                <a:ea typeface="Calibri" panose="020F0502020204030204" pitchFamily="34" charset="0"/>
                <a:cs typeface="Times New Roman" panose="02020603050405020304" pitchFamily="18" charset="0"/>
              </a:rPr>
              <a:t> – Using national guidance for Intermediate care to strengthen our bed based offer</a:t>
            </a:r>
          </a:p>
          <a:p>
            <a:pPr marL="457200" lvl="1" indent="0" algn="just">
              <a:lnSpc>
                <a:spcPct val="115000"/>
              </a:lnSpc>
              <a:buNone/>
            </a:pPr>
            <a:r>
              <a:rPr lang="en-GB" sz="2900" dirty="0">
                <a:latin typeface="Calibri" panose="020F0502020204030204" pitchFamily="34" charset="0"/>
                <a:ea typeface="Calibri" panose="020F0502020204030204" pitchFamily="34" charset="0"/>
                <a:cs typeface="Times New Roman" panose="02020603050405020304" pitchFamily="18" charset="0"/>
              </a:rPr>
              <a:t>        Work to be undertaken to prepare 8 LCC establishments to be ready to undertake D2A with a rehab approach in readiness</a:t>
            </a:r>
          </a:p>
          <a:p>
            <a:pPr marL="457200" lvl="1" indent="0" algn="just">
              <a:lnSpc>
                <a:spcPct val="115000"/>
              </a:lnSpc>
              <a:buNone/>
            </a:pPr>
            <a:r>
              <a:rPr lang="en-GB" sz="2900" dirty="0">
                <a:latin typeface="Calibri" panose="020F0502020204030204" pitchFamily="34" charset="0"/>
                <a:ea typeface="Calibri" panose="020F0502020204030204" pitchFamily="34" charset="0"/>
                <a:cs typeface="Times New Roman" panose="02020603050405020304" pitchFamily="18" charset="0"/>
              </a:rPr>
              <a:t>        for Winter 2023.  </a:t>
            </a:r>
          </a:p>
          <a:p>
            <a:pPr marL="457200" lvl="1" indent="0" algn="just">
              <a:lnSpc>
                <a:spcPct val="115000"/>
              </a:lnSpc>
              <a:buNone/>
            </a:pPr>
            <a:r>
              <a:rPr lang="en-GB" sz="2900" dirty="0">
                <a:latin typeface="Calibri" panose="020F0502020204030204" pitchFamily="34" charset="0"/>
                <a:ea typeface="Calibri" panose="020F0502020204030204" pitchFamily="34" charset="0"/>
                <a:cs typeface="Times New Roman" panose="02020603050405020304" pitchFamily="18" charset="0"/>
              </a:rPr>
              <a:t>        Seek expressions of interest from the market to work to an agreed specification to supplement anticipated requirements</a:t>
            </a:r>
          </a:p>
          <a:p>
            <a:pPr marL="457200" lvl="1" indent="0" algn="just">
              <a:lnSpc>
                <a:spcPct val="115000"/>
              </a:lnSpc>
              <a:buNone/>
            </a:pPr>
            <a:r>
              <a:rPr lang="en-GB" sz="2900" dirty="0">
                <a:latin typeface="Calibri" panose="020F0502020204030204" pitchFamily="34" charset="0"/>
                <a:ea typeface="Calibri" panose="020F0502020204030204" pitchFamily="34" charset="0"/>
                <a:cs typeface="Times New Roman" panose="02020603050405020304" pitchFamily="18" charset="0"/>
              </a:rPr>
              <a:t>        and pilot the approach for Winter 2023 - </a:t>
            </a:r>
            <a:r>
              <a:rPr lang="en-GB" sz="2900" b="1" dirty="0">
                <a:latin typeface="Calibri" panose="020F0502020204030204" pitchFamily="34" charset="0"/>
                <a:ea typeface="Calibri" panose="020F0502020204030204" pitchFamily="34" charset="0"/>
                <a:cs typeface="Times New Roman" panose="02020603050405020304" pitchFamily="18" charset="0"/>
              </a:rPr>
              <a:t>Approx 15 places needed</a:t>
            </a:r>
          </a:p>
          <a:p>
            <a:pPr marL="457200" lvl="1" indent="0" algn="just">
              <a:lnSpc>
                <a:spcPct val="115000"/>
              </a:lnSpc>
              <a:buNone/>
            </a:pPr>
            <a:r>
              <a:rPr lang="en-GB" sz="2900" dirty="0">
                <a:latin typeface="Calibri" panose="020F0502020204030204" pitchFamily="34" charset="0"/>
                <a:ea typeface="Calibri" panose="020F0502020204030204" pitchFamily="34" charset="0"/>
                <a:cs typeface="Times New Roman" panose="02020603050405020304" pitchFamily="18" charset="0"/>
              </a:rPr>
              <a:t>        Further work needed with ICB to support therapeutic in reach in all short term bed services where this isn’t currently in</a:t>
            </a:r>
          </a:p>
          <a:p>
            <a:pPr marL="457200" lvl="1" indent="0" algn="just">
              <a:lnSpc>
                <a:spcPct val="115000"/>
              </a:lnSpc>
              <a:buNone/>
            </a:pPr>
            <a:r>
              <a:rPr lang="en-GB" sz="2900" dirty="0">
                <a:latin typeface="Calibri" panose="020F0502020204030204" pitchFamily="34" charset="0"/>
                <a:ea typeface="Calibri" panose="020F0502020204030204" pitchFamily="34" charset="0"/>
                <a:cs typeface="Times New Roman" panose="02020603050405020304" pitchFamily="18" charset="0"/>
              </a:rPr>
              <a:t>        situ</a:t>
            </a:r>
          </a:p>
          <a:p>
            <a:pPr marL="457200" lvl="1" indent="0" algn="just">
              <a:lnSpc>
                <a:spcPct val="115000"/>
              </a:lnSpc>
              <a:buNone/>
            </a:pPr>
            <a:r>
              <a:rPr lang="en-GB" sz="2900" dirty="0">
                <a:latin typeface="Calibri" panose="020F0502020204030204" pitchFamily="34" charset="0"/>
                <a:ea typeface="Calibri" panose="020F0502020204030204" pitchFamily="34" charset="0"/>
                <a:cs typeface="Times New Roman" panose="02020603050405020304" pitchFamily="18" charset="0"/>
              </a:rPr>
              <a:t>        Further work needed with ICB in relation to short term Nursing bed provision </a:t>
            </a:r>
          </a:p>
          <a:p>
            <a:pPr marL="457200" lvl="1" indent="0" algn="just">
              <a:lnSpc>
                <a:spcPct val="115000"/>
              </a:lnSpc>
              <a:buNone/>
            </a:pPr>
            <a:r>
              <a:rPr lang="en-GB" sz="1400" dirty="0">
                <a:latin typeface="Calibri" panose="020F0502020204030204" pitchFamily="34" charset="0"/>
                <a:ea typeface="Calibri" panose="020F0502020204030204" pitchFamily="34" charset="0"/>
                <a:cs typeface="Times New Roman" panose="02020603050405020304" pitchFamily="18" charset="0"/>
              </a:rPr>
              <a:t>         </a:t>
            </a:r>
          </a:p>
          <a:p>
            <a:pPr marL="800100" lvl="1" indent="-342900" algn="just">
              <a:lnSpc>
                <a:spcPct val="115000"/>
              </a:lnSpc>
              <a:buFont typeface="Symbol" panose="05050102010706020507" pitchFamily="18" charset="2"/>
              <a:buChar char=""/>
            </a:pPr>
            <a:r>
              <a:rPr lang="en-GB" sz="2900" b="1" dirty="0">
                <a:latin typeface="Calibri" panose="020F0502020204030204" pitchFamily="34" charset="0"/>
                <a:ea typeface="Calibri" panose="020F0502020204030204" pitchFamily="34" charset="0"/>
                <a:cs typeface="Times New Roman" panose="02020603050405020304" pitchFamily="18" charset="0"/>
              </a:rPr>
              <a:t>Medium Term </a:t>
            </a:r>
            <a:r>
              <a:rPr lang="en-GB" sz="2900" dirty="0">
                <a:latin typeface="Calibri" panose="020F0502020204030204" pitchFamily="34" charset="0"/>
                <a:ea typeface="Calibri" panose="020F0502020204030204" pitchFamily="34" charset="0"/>
                <a:cs typeface="Times New Roman" panose="02020603050405020304" pitchFamily="18" charset="0"/>
              </a:rPr>
              <a:t>– build upon the work already undertaken to ensure that we have right provision in the right location.  Further work will be undertaken to upskill care workers and build further links with health (social prescribers) to improve the offer to our citizens</a:t>
            </a:r>
          </a:p>
          <a:p>
            <a:pPr marL="800100" lvl="1" indent="-342900" algn="just">
              <a:lnSpc>
                <a:spcPct val="115000"/>
              </a:lnSpc>
              <a:buFont typeface="Symbol" panose="05050102010706020507" pitchFamily="18" charset="2"/>
              <a:buChar char=""/>
            </a:pPr>
            <a:r>
              <a:rPr lang="en-GB" sz="2900" b="1" dirty="0">
                <a:latin typeface="Calibri" panose="020F0502020204030204" pitchFamily="34" charset="0"/>
                <a:ea typeface="Calibri" panose="020F0502020204030204" pitchFamily="34" charset="0"/>
                <a:cs typeface="Times New Roman" panose="02020603050405020304" pitchFamily="18" charset="0"/>
              </a:rPr>
              <a:t>Long Term </a:t>
            </a:r>
            <a:r>
              <a:rPr lang="en-GB" sz="2900" dirty="0">
                <a:latin typeface="Calibri" panose="020F0502020204030204" pitchFamily="34" charset="0"/>
                <a:ea typeface="Calibri" panose="020F0502020204030204" pitchFamily="34" charset="0"/>
                <a:cs typeface="Times New Roman" panose="02020603050405020304" pitchFamily="18" charset="0"/>
              </a:rPr>
              <a:t>– there is wider work being undertaken to review to ensure that the plans align with our vision for Short Stay beds and that we have the right quantity of beds in the right location, giving consideration to the current adopted model and what has and hasn’t worked well up to this point.  </a:t>
            </a:r>
          </a:p>
          <a:p>
            <a:pPr marL="342900" lvl="0" indent="-342900" algn="just">
              <a:lnSpc>
                <a:spcPct val="115000"/>
              </a:lnSpc>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69984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091C-396B-3541-EB03-E4312FEE7FA8}"/>
              </a:ext>
            </a:extLst>
          </p:cNvPr>
          <p:cNvSpPr>
            <a:spLocks noGrp="1"/>
          </p:cNvSpPr>
          <p:nvPr>
            <p:ph type="title"/>
          </p:nvPr>
        </p:nvSpPr>
        <p:spPr/>
        <p:txBody>
          <a:bodyPr/>
          <a:lstStyle/>
          <a:p>
            <a:r>
              <a:rPr lang="en-GB" dirty="0"/>
              <a:t>Current Activity/ Timelines</a:t>
            </a:r>
          </a:p>
        </p:txBody>
      </p:sp>
      <p:sp>
        <p:nvSpPr>
          <p:cNvPr id="3" name="Content Placeholder 2">
            <a:extLst>
              <a:ext uri="{FF2B5EF4-FFF2-40B4-BE49-F238E27FC236}">
                <a16:creationId xmlns:a16="http://schemas.microsoft.com/office/drawing/2014/main" id="{52FA8C00-5A45-5278-B4C0-4C98C1888462}"/>
              </a:ext>
            </a:extLst>
          </p:cNvPr>
          <p:cNvSpPr>
            <a:spLocks noGrp="1"/>
          </p:cNvSpPr>
          <p:nvPr>
            <p:ph idx="1"/>
          </p:nvPr>
        </p:nvSpPr>
        <p:spPr>
          <a:xfrm>
            <a:off x="838200" y="1458912"/>
            <a:ext cx="10515600" cy="4764335"/>
          </a:xfrm>
        </p:spPr>
        <p:txBody>
          <a:bodyPr>
            <a:normAutofit fontScale="92500" lnSpcReduction="10000"/>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Currently LCC have 87 Short Term beds now live within Older People’s Care Service. </a:t>
            </a:r>
          </a:p>
          <a:p>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We plan to formally launch the Short-Term Bed based model on 1</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800" dirty="0">
                <a:effectLst/>
                <a:latin typeface="Calibri" panose="020F0502020204030204" pitchFamily="34" charset="0"/>
                <a:ea typeface="Calibri" panose="020F0502020204030204" pitchFamily="34" charset="0"/>
                <a:cs typeface="Times New Roman" panose="02020603050405020304" pitchFamily="18" charset="0"/>
              </a:rPr>
              <a:t> October 2023</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Short Term Beds will all be sourced through LCC's Older Peoples Care Services and they will be the first point of contact for these referrals.  </a:t>
            </a:r>
            <a:r>
              <a:rPr lang="en-GB" sz="1800" dirty="0">
                <a:effectLst/>
                <a:latin typeface="Calibri" panose="020F0502020204030204" pitchFamily="34" charset="0"/>
                <a:ea typeface="Calibri" panose="020F0502020204030204" pitchFamily="34" charset="0"/>
              </a:rPr>
              <a:t>The plan is for Older Peoples Care Services to be delivering up to 100 of these beds, gradually increasing their capacity for service users who require high dependency support. </a:t>
            </a:r>
          </a:p>
          <a:p>
            <a:r>
              <a:rPr lang="en-GB" sz="1800" dirty="0">
                <a:effectLst/>
                <a:latin typeface="Calibri" panose="020F0502020204030204" pitchFamily="34" charset="0"/>
                <a:ea typeface="Calibri" panose="020F0502020204030204" pitchFamily="34" charset="0"/>
              </a:rPr>
              <a:t>However, during times of high demand such as winter we anticipate the need to spot purchase externally with the independent sector.</a:t>
            </a:r>
            <a:endParaRPr lang="en-GB" dirty="0"/>
          </a:p>
        </p:txBody>
      </p:sp>
      <p:graphicFrame>
        <p:nvGraphicFramePr>
          <p:cNvPr id="5" name="Table 4">
            <a:extLst>
              <a:ext uri="{FF2B5EF4-FFF2-40B4-BE49-F238E27FC236}">
                <a16:creationId xmlns:a16="http://schemas.microsoft.com/office/drawing/2014/main" id="{9825B6BB-C000-A48C-353D-41B453922EF4}"/>
              </a:ext>
            </a:extLst>
          </p:cNvPr>
          <p:cNvGraphicFramePr>
            <a:graphicFrameLocks noGrp="1"/>
          </p:cNvGraphicFramePr>
          <p:nvPr>
            <p:extLst>
              <p:ext uri="{D42A27DB-BD31-4B8C-83A1-F6EECF244321}">
                <p14:modId xmlns:p14="http://schemas.microsoft.com/office/powerpoint/2010/main" val="38822440"/>
              </p:ext>
            </p:extLst>
          </p:nvPr>
        </p:nvGraphicFramePr>
        <p:xfrm>
          <a:off x="3174451" y="1759743"/>
          <a:ext cx="4986656" cy="2642813"/>
        </p:xfrm>
        <a:graphic>
          <a:graphicData uri="http://schemas.openxmlformats.org/drawingml/2006/table">
            <a:tbl>
              <a:tblPr firstRow="1" firstCol="1" bandRow="1">
                <a:tableStyleId>{5C22544A-7EE6-4342-B048-85BDC9FD1C3A}</a:tableStyleId>
              </a:tblPr>
              <a:tblGrid>
                <a:gridCol w="1246664">
                  <a:extLst>
                    <a:ext uri="{9D8B030D-6E8A-4147-A177-3AD203B41FA5}">
                      <a16:colId xmlns:a16="http://schemas.microsoft.com/office/drawing/2014/main" val="2456001110"/>
                    </a:ext>
                  </a:extLst>
                </a:gridCol>
                <a:gridCol w="1246664">
                  <a:extLst>
                    <a:ext uri="{9D8B030D-6E8A-4147-A177-3AD203B41FA5}">
                      <a16:colId xmlns:a16="http://schemas.microsoft.com/office/drawing/2014/main" val="1633056670"/>
                    </a:ext>
                  </a:extLst>
                </a:gridCol>
                <a:gridCol w="1246664">
                  <a:extLst>
                    <a:ext uri="{9D8B030D-6E8A-4147-A177-3AD203B41FA5}">
                      <a16:colId xmlns:a16="http://schemas.microsoft.com/office/drawing/2014/main" val="3369744734"/>
                    </a:ext>
                  </a:extLst>
                </a:gridCol>
                <a:gridCol w="1246664">
                  <a:extLst>
                    <a:ext uri="{9D8B030D-6E8A-4147-A177-3AD203B41FA5}">
                      <a16:colId xmlns:a16="http://schemas.microsoft.com/office/drawing/2014/main" val="369625068"/>
                    </a:ext>
                  </a:extLst>
                </a:gridCol>
              </a:tblGrid>
              <a:tr h="656806">
                <a:tc>
                  <a:txBody>
                    <a:bodyPr/>
                    <a:lstStyle/>
                    <a:p>
                      <a:pPr algn="ctr">
                        <a:lnSpc>
                          <a:spcPct val="107000"/>
                        </a:lnSpc>
                        <a:spcAft>
                          <a:spcPts val="800"/>
                        </a:spcAft>
                      </a:pPr>
                      <a:r>
                        <a:rPr lang="en-GB" sz="1100" dirty="0">
                          <a:effectLst/>
                        </a:rPr>
                        <a:t>District</a:t>
                      </a:r>
                    </a:p>
                    <a:p>
                      <a:pPr algn="ct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Available Bed Capacity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dirty="0">
                          <a:effectLst/>
                        </a:rPr>
                        <a:t>Maximum Dependency Capacity (A02)</a:t>
                      </a:r>
                    </a:p>
                    <a:p>
                      <a:pPr algn="ct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Dementia Capacity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441051"/>
                  </a:ext>
                </a:extLst>
              </a:tr>
              <a:tr h="366320">
                <a:tc>
                  <a:txBody>
                    <a:bodyPr/>
                    <a:lstStyle/>
                    <a:p>
                      <a:pPr algn="ctr">
                        <a:lnSpc>
                          <a:spcPct val="107000"/>
                        </a:lnSpc>
                        <a:spcAft>
                          <a:spcPts val="800"/>
                        </a:spcAft>
                      </a:pPr>
                      <a:r>
                        <a:rPr lang="en-GB" sz="1100" dirty="0">
                          <a:effectLst/>
                        </a:rPr>
                        <a:t>North</a:t>
                      </a:r>
                    </a:p>
                  </a:txBody>
                  <a:tcPr marL="68580" marR="68580" marT="0" marB="0"/>
                </a:tc>
                <a:tc>
                  <a:txBody>
                    <a:bodyPr/>
                    <a:lstStyle/>
                    <a:p>
                      <a:pPr algn="ctr">
                        <a:lnSpc>
                          <a:spcPct val="107000"/>
                        </a:lnSpc>
                        <a:spcAft>
                          <a:spcPts val="800"/>
                        </a:spcAft>
                      </a:pPr>
                      <a:r>
                        <a:rPr lang="en-GB" sz="1100">
                          <a:effectLst/>
                        </a:rPr>
                        <a:t>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0128249"/>
                  </a:ext>
                </a:extLst>
              </a:tr>
              <a:tr h="366320">
                <a:tc>
                  <a:txBody>
                    <a:bodyPr/>
                    <a:lstStyle/>
                    <a:p>
                      <a:pPr algn="ctr">
                        <a:lnSpc>
                          <a:spcPct val="107000"/>
                        </a:lnSpc>
                        <a:spcAft>
                          <a:spcPts val="800"/>
                        </a:spcAft>
                      </a:pPr>
                      <a:r>
                        <a:rPr lang="en-GB" sz="1100" dirty="0">
                          <a:effectLst/>
                        </a:rPr>
                        <a:t>Central</a:t>
                      </a:r>
                    </a:p>
                  </a:txBody>
                  <a:tcPr marL="68580" marR="68580" marT="0" marB="0"/>
                </a:tc>
                <a:tc>
                  <a:txBody>
                    <a:bodyPr/>
                    <a:lstStyle/>
                    <a:p>
                      <a:pPr algn="ctr">
                        <a:lnSpc>
                          <a:spcPct val="107000"/>
                        </a:lnSpc>
                        <a:spcAft>
                          <a:spcPts val="800"/>
                        </a:spcAft>
                      </a:pPr>
                      <a:r>
                        <a:rPr lang="en-GB" sz="1100">
                          <a:effectLst/>
                        </a:rPr>
                        <a:t>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6336783"/>
                  </a:ext>
                </a:extLst>
              </a:tr>
              <a:tr h="366320">
                <a:tc>
                  <a:txBody>
                    <a:bodyPr/>
                    <a:lstStyle/>
                    <a:p>
                      <a:pPr algn="ctr">
                        <a:lnSpc>
                          <a:spcPct val="107000"/>
                        </a:lnSpc>
                        <a:spcAft>
                          <a:spcPts val="800"/>
                        </a:spcAft>
                      </a:pPr>
                      <a:r>
                        <a:rPr lang="en-GB" sz="1100" dirty="0">
                          <a:effectLst/>
                        </a:rPr>
                        <a:t>East</a:t>
                      </a:r>
                    </a:p>
                  </a:txBody>
                  <a:tcPr marL="68580" marR="68580" marT="0" marB="0"/>
                </a:tc>
                <a:tc>
                  <a:txBody>
                    <a:bodyPr/>
                    <a:lstStyle/>
                    <a:p>
                      <a:pPr algn="ctr">
                        <a:lnSpc>
                          <a:spcPct val="107000"/>
                        </a:lnSpc>
                        <a:spcAft>
                          <a:spcPts val="80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3348413"/>
                  </a:ext>
                </a:extLst>
              </a:tr>
              <a:tr h="366320">
                <a:tc>
                  <a:txBody>
                    <a:bodyPr/>
                    <a:lstStyle/>
                    <a:p>
                      <a:pPr algn="ctr">
                        <a:lnSpc>
                          <a:spcPct val="107000"/>
                        </a:lnSpc>
                        <a:spcAft>
                          <a:spcPts val="800"/>
                        </a:spcAft>
                      </a:pPr>
                      <a:r>
                        <a:rPr lang="en-GB" sz="1100" dirty="0">
                          <a:effectLst/>
                        </a:rPr>
                        <a:t>Fylde &amp; Wyre</a:t>
                      </a:r>
                    </a:p>
                  </a:txBody>
                  <a:tcPr marL="68580" marR="68580" marT="0" marB="0"/>
                </a:tc>
                <a:tc>
                  <a:txBody>
                    <a:bodyPr/>
                    <a:lstStyle/>
                    <a:p>
                      <a:pPr algn="ctr">
                        <a:lnSpc>
                          <a:spcPct val="107000"/>
                        </a:lnSpc>
                        <a:spcAft>
                          <a:spcPts val="800"/>
                        </a:spcAft>
                      </a:pPr>
                      <a:r>
                        <a:rPr lang="en-GB" sz="1100">
                          <a:effectLst/>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6728862"/>
                  </a:ext>
                </a:extLst>
              </a:tr>
              <a:tr h="366320">
                <a:tc>
                  <a:txBody>
                    <a:bodyPr/>
                    <a:lstStyle/>
                    <a:p>
                      <a:pPr algn="ctr">
                        <a:lnSpc>
                          <a:spcPct val="107000"/>
                        </a:lnSpc>
                        <a:spcAft>
                          <a:spcPts val="800"/>
                        </a:spcAft>
                      </a:pPr>
                      <a:r>
                        <a:rPr lang="en-GB" sz="1100" dirty="0">
                          <a:effectLst/>
                        </a:rPr>
                        <a:t>West Lancashire</a:t>
                      </a:r>
                    </a:p>
                  </a:txBody>
                  <a:tcPr marL="68580" marR="68580" marT="0" marB="0"/>
                </a:tc>
                <a:tc>
                  <a:txBody>
                    <a:bodyPr/>
                    <a:lstStyle/>
                    <a:p>
                      <a:pPr algn="ctr">
                        <a:lnSpc>
                          <a:spcPct val="107000"/>
                        </a:lnSpc>
                        <a:spcAft>
                          <a:spcPts val="800"/>
                        </a:spcAft>
                      </a:pPr>
                      <a:r>
                        <a:rPr lang="en-GB" sz="1100">
                          <a:effectLst/>
                        </a:rPr>
                        <a:t>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dirty="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2238279"/>
                  </a:ext>
                </a:extLst>
              </a:tr>
            </a:tbl>
          </a:graphicData>
        </a:graphic>
      </p:graphicFrame>
    </p:spTree>
    <p:extLst>
      <p:ext uri="{BB962C8B-B14F-4D97-AF65-F5344CB8AC3E}">
        <p14:creationId xmlns:p14="http://schemas.microsoft.com/office/powerpoint/2010/main" val="401935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C2FA-C004-3CD5-77A8-DD3DA4293B13}"/>
              </a:ext>
            </a:extLst>
          </p:cNvPr>
          <p:cNvSpPr>
            <a:spLocks noGrp="1"/>
          </p:cNvSpPr>
          <p:nvPr>
            <p:ph type="title"/>
          </p:nvPr>
        </p:nvSpPr>
        <p:spPr/>
        <p:txBody>
          <a:bodyPr/>
          <a:lstStyle/>
          <a:p>
            <a:r>
              <a:rPr lang="en-GB" dirty="0"/>
              <a:t>Next Steps &amp; Timescales</a:t>
            </a:r>
          </a:p>
        </p:txBody>
      </p:sp>
      <p:sp>
        <p:nvSpPr>
          <p:cNvPr id="3" name="Content Placeholder 2">
            <a:extLst>
              <a:ext uri="{FF2B5EF4-FFF2-40B4-BE49-F238E27FC236}">
                <a16:creationId xmlns:a16="http://schemas.microsoft.com/office/drawing/2014/main" id="{07A3893F-74CB-D649-DED7-F207452289E0}"/>
              </a:ext>
            </a:extLst>
          </p:cNvPr>
          <p:cNvSpPr>
            <a:spLocks noGrp="1"/>
          </p:cNvSpPr>
          <p:nvPr>
            <p:ph idx="1"/>
          </p:nvPr>
        </p:nvSpPr>
        <p:spPr/>
        <p:txBody>
          <a:bodyPr/>
          <a:lstStyle/>
          <a:p>
            <a:r>
              <a:rPr lang="en-GB" dirty="0"/>
              <a:t>Providers to submit an expression of interest by November 2023</a:t>
            </a:r>
          </a:p>
          <a:p>
            <a:r>
              <a:rPr lang="en-GB" dirty="0"/>
              <a:t>We will be seeking confirmation from providers they are able to meet the requirements of the short term bed service specification and the rate will be given of the fixed rate for all Short Term Bed placements.</a:t>
            </a:r>
          </a:p>
          <a:p>
            <a:r>
              <a:rPr lang="en-GB" dirty="0"/>
              <a:t>? Name for the service</a:t>
            </a:r>
          </a:p>
          <a:p>
            <a:pPr lvl="1"/>
            <a:r>
              <a:rPr lang="en-GB" dirty="0"/>
              <a:t>Discharge Support Facilitation </a:t>
            </a:r>
          </a:p>
          <a:p>
            <a:pPr lvl="1"/>
            <a:r>
              <a:rPr lang="en-GB" dirty="0"/>
              <a:t>Discharge Beds</a:t>
            </a:r>
          </a:p>
          <a:p>
            <a:pPr lvl="1"/>
            <a:r>
              <a:rPr lang="en-GB" dirty="0"/>
              <a:t>Others</a:t>
            </a:r>
          </a:p>
          <a:p>
            <a:endParaRPr lang="en-GB" dirty="0"/>
          </a:p>
        </p:txBody>
      </p:sp>
    </p:spTree>
    <p:extLst>
      <p:ext uri="{BB962C8B-B14F-4D97-AF65-F5344CB8AC3E}">
        <p14:creationId xmlns:p14="http://schemas.microsoft.com/office/powerpoint/2010/main" val="326798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E471-BCA2-FB6B-E30C-E1BA0C36A1D8}"/>
              </a:ext>
            </a:extLst>
          </p:cNvPr>
          <p:cNvSpPr>
            <a:spLocks noGrp="1"/>
          </p:cNvSpPr>
          <p:nvPr>
            <p:ph type="title"/>
          </p:nvPr>
        </p:nvSpPr>
        <p:spPr/>
        <p:txBody>
          <a:bodyPr/>
          <a:lstStyle/>
          <a:p>
            <a:pPr algn="ctr"/>
            <a:r>
              <a:rPr lang="en-GB" dirty="0"/>
              <a:t>Any Questions?</a:t>
            </a:r>
          </a:p>
        </p:txBody>
      </p:sp>
      <p:pic>
        <p:nvPicPr>
          <p:cNvPr id="1026" name="Picture 2" descr="255 Best Questions To Ask To Get To Know Someone">
            <a:extLst>
              <a:ext uri="{FF2B5EF4-FFF2-40B4-BE49-F238E27FC236}">
                <a16:creationId xmlns:a16="http://schemas.microsoft.com/office/drawing/2014/main" id="{9132E22F-78A6-2307-53C7-4C0942329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144" y="1429304"/>
            <a:ext cx="6969711" cy="434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82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0790F-F3B4-3E74-12A5-55CE2DDFC5F4}"/>
              </a:ext>
            </a:extLst>
          </p:cNvPr>
          <p:cNvSpPr>
            <a:spLocks noGrp="1"/>
          </p:cNvSpPr>
          <p:nvPr>
            <p:ph type="title"/>
          </p:nvPr>
        </p:nvSpPr>
        <p:spPr>
          <a:xfrm>
            <a:off x="264622" y="0"/>
            <a:ext cx="10515600" cy="1325563"/>
          </a:xfrm>
        </p:spPr>
        <p:txBody>
          <a:bodyPr>
            <a:normAutofit/>
          </a:bodyPr>
          <a:lstStyle/>
          <a:p>
            <a:pPr algn="ctr"/>
            <a:r>
              <a:rPr lang="en-GB" sz="3200" b="1" i="0" dirty="0">
                <a:solidFill>
                  <a:srgbClr val="000000"/>
                </a:solidFill>
                <a:effectLst/>
                <a:latin typeface="Calibri" panose="020F0502020204030204" pitchFamily="34" charset="0"/>
              </a:rPr>
              <a:t>Model approach</a:t>
            </a:r>
            <a:r>
              <a:rPr lang="en-GB" sz="3200" b="0" i="0" dirty="0">
                <a:solidFill>
                  <a:srgbClr val="000000"/>
                </a:solidFill>
                <a:effectLst/>
                <a:latin typeface="Calibri" panose="020F0502020204030204" pitchFamily="34" charset="0"/>
              </a:rPr>
              <a:t> </a:t>
            </a:r>
            <a:endParaRPr lang="en-GB" sz="3200" dirty="0"/>
          </a:p>
        </p:txBody>
      </p:sp>
      <p:pic>
        <p:nvPicPr>
          <p:cNvPr id="2050" name="Picture 2">
            <a:extLst>
              <a:ext uri="{FF2B5EF4-FFF2-40B4-BE49-F238E27FC236}">
                <a16:creationId xmlns:a16="http://schemas.microsoft.com/office/drawing/2014/main" id="{AC32BEBD-6067-9A10-FF60-63EAA089303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4623" y="933060"/>
            <a:ext cx="11335406" cy="489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39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CDFC8A3E-1E53-D359-6306-83C2DB973816}"/>
              </a:ext>
            </a:extLst>
          </p:cNvPr>
          <p:cNvGraphicFramePr>
            <a:graphicFrameLocks noGrp="1"/>
          </p:cNvGraphicFramePr>
          <p:nvPr>
            <p:ph idx="1"/>
          </p:nvPr>
        </p:nvGraphicFramePr>
        <p:xfrm>
          <a:off x="402566" y="517584"/>
          <a:ext cx="11258575" cy="5088059"/>
        </p:xfrm>
        <a:graphic>
          <a:graphicData uri="http://schemas.openxmlformats.org/drawingml/2006/table">
            <a:tbl>
              <a:tblPr/>
              <a:tblGrid>
                <a:gridCol w="2248849">
                  <a:extLst>
                    <a:ext uri="{9D8B030D-6E8A-4147-A177-3AD203B41FA5}">
                      <a16:colId xmlns:a16="http://schemas.microsoft.com/office/drawing/2014/main" val="2294382053"/>
                    </a:ext>
                  </a:extLst>
                </a:gridCol>
                <a:gridCol w="2604470">
                  <a:extLst>
                    <a:ext uri="{9D8B030D-6E8A-4147-A177-3AD203B41FA5}">
                      <a16:colId xmlns:a16="http://schemas.microsoft.com/office/drawing/2014/main" val="3600732021"/>
                    </a:ext>
                  </a:extLst>
                </a:gridCol>
                <a:gridCol w="3075651">
                  <a:extLst>
                    <a:ext uri="{9D8B030D-6E8A-4147-A177-3AD203B41FA5}">
                      <a16:colId xmlns:a16="http://schemas.microsoft.com/office/drawing/2014/main" val="787397562"/>
                    </a:ext>
                  </a:extLst>
                </a:gridCol>
                <a:gridCol w="3329605">
                  <a:extLst>
                    <a:ext uri="{9D8B030D-6E8A-4147-A177-3AD203B41FA5}">
                      <a16:colId xmlns:a16="http://schemas.microsoft.com/office/drawing/2014/main" val="2042454290"/>
                    </a:ext>
                  </a:extLst>
                </a:gridCol>
              </a:tblGrid>
              <a:tr h="1065270">
                <a:tc>
                  <a:txBody>
                    <a:bodyPr/>
                    <a:lstStyle/>
                    <a:p>
                      <a:pPr fontAlgn="t"/>
                      <a:endParaRPr lang="en-GB" sz="2200">
                        <a:effectLst/>
                        <a:latin typeface="Calibri"/>
                      </a:endParaRPr>
                    </a:p>
                    <a:p>
                      <a:pPr algn="l" rtl="0" fontAlgn="base"/>
                      <a:r>
                        <a:rPr lang="en-GB" sz="2200" b="1" i="0">
                          <a:solidFill>
                            <a:srgbClr val="FFFFFF"/>
                          </a:solidFill>
                          <a:effectLst/>
                          <a:latin typeface="Calibri"/>
                        </a:rPr>
                        <a:t>Intermediate Care Approach </a:t>
                      </a:r>
                    </a:p>
                  </a:txBody>
                  <a:tcPr>
                    <a:lnL w="9525" cap="flat" cmpd="sng" algn="ctr">
                      <a:solidFill>
                        <a:srgbClr val="4472C4"/>
                      </a:solidFill>
                      <a:prstDash val="solid"/>
                      <a:round/>
                      <a:headEnd type="none" w="med" len="med"/>
                      <a:tailEnd type="none" w="med" len="med"/>
                    </a:lnL>
                    <a:lnR>
                      <a:noFill/>
                    </a:lnR>
                    <a:lnT w="9525" cap="flat" cmpd="sng" algn="ctr">
                      <a:solidFill>
                        <a:srgbClr val="4472C4"/>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rgbClr val="4472C4"/>
                    </a:solidFill>
                  </a:tcPr>
                </a:tc>
                <a:tc>
                  <a:txBody>
                    <a:bodyPr/>
                    <a:lstStyle/>
                    <a:p>
                      <a:pPr algn="ctr" fontAlgn="t"/>
                      <a:endParaRPr lang="en-GB" sz="2200">
                        <a:effectLst/>
                        <a:latin typeface="Calibri"/>
                      </a:endParaRPr>
                    </a:p>
                    <a:p>
                      <a:pPr algn="l" rtl="0" fontAlgn="base"/>
                      <a:r>
                        <a:rPr lang="en-GB" sz="2200" b="1" i="0">
                          <a:solidFill>
                            <a:srgbClr val="FFFFFF"/>
                          </a:solidFill>
                          <a:effectLst/>
                          <a:latin typeface="Calibri"/>
                        </a:rPr>
                        <a:t>Rehabilitation </a:t>
                      </a:r>
                    </a:p>
                  </a:txBody>
                  <a:tcPr>
                    <a:lnL>
                      <a:noFill/>
                    </a:lnL>
                    <a:lnR>
                      <a:noFill/>
                    </a:lnR>
                    <a:lnT w="9525" cap="flat" cmpd="sng" algn="ctr">
                      <a:solidFill>
                        <a:srgbClr val="4472C4"/>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rgbClr val="4472C4"/>
                    </a:solidFill>
                  </a:tcPr>
                </a:tc>
                <a:tc>
                  <a:txBody>
                    <a:bodyPr/>
                    <a:lstStyle/>
                    <a:p>
                      <a:pPr algn="ctr" fontAlgn="t"/>
                      <a:endParaRPr lang="en-GB" sz="2200">
                        <a:effectLst/>
                        <a:latin typeface="Calibri"/>
                      </a:endParaRPr>
                    </a:p>
                    <a:p>
                      <a:pPr algn="l" rtl="0" fontAlgn="base"/>
                      <a:r>
                        <a:rPr lang="en-GB" sz="2200" b="1" i="0">
                          <a:solidFill>
                            <a:srgbClr val="FFFFFF"/>
                          </a:solidFill>
                          <a:effectLst/>
                          <a:latin typeface="Calibri"/>
                        </a:rPr>
                        <a:t>Reablement </a:t>
                      </a:r>
                    </a:p>
                  </a:txBody>
                  <a:tcPr>
                    <a:lnL>
                      <a:noFill/>
                    </a:lnL>
                    <a:lnR>
                      <a:noFill/>
                    </a:lnR>
                    <a:lnT w="9525" cap="flat" cmpd="sng" algn="ctr">
                      <a:solidFill>
                        <a:srgbClr val="4472C4"/>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rgbClr val="4472C4"/>
                    </a:solidFill>
                  </a:tcPr>
                </a:tc>
                <a:tc>
                  <a:txBody>
                    <a:bodyPr/>
                    <a:lstStyle/>
                    <a:p>
                      <a:pPr algn="ctr" fontAlgn="t"/>
                      <a:endParaRPr lang="en-GB" sz="2200">
                        <a:effectLst/>
                        <a:latin typeface="Calibri"/>
                      </a:endParaRPr>
                    </a:p>
                    <a:p>
                      <a:pPr algn="l" rtl="0" fontAlgn="base"/>
                      <a:r>
                        <a:rPr lang="en-GB" sz="2200" b="1" i="0">
                          <a:solidFill>
                            <a:srgbClr val="FFFFFF"/>
                          </a:solidFill>
                          <a:effectLst/>
                          <a:latin typeface="Calibri"/>
                        </a:rPr>
                        <a:t>Recuperation </a:t>
                      </a:r>
                    </a:p>
                  </a:txBody>
                  <a:tcPr>
                    <a:lnL>
                      <a:noFill/>
                    </a:lnL>
                    <a:lnR w="9525" cap="flat" cmpd="sng" algn="ctr">
                      <a:solidFill>
                        <a:srgbClr val="4472C4"/>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rgbClr val="4472C4"/>
                    </a:solidFill>
                  </a:tcPr>
                </a:tc>
                <a:extLst>
                  <a:ext uri="{0D108BD9-81ED-4DB2-BD59-A6C34878D82A}">
                    <a16:rowId xmlns:a16="http://schemas.microsoft.com/office/drawing/2014/main" val="2984940988"/>
                  </a:ext>
                </a:extLst>
              </a:tr>
              <a:tr h="3990779">
                <a:tc>
                  <a:txBody>
                    <a:bodyPr/>
                    <a:lstStyle/>
                    <a:p>
                      <a:pPr fontAlgn="t"/>
                      <a:endParaRPr lang="en-GB" sz="2200">
                        <a:effectLst/>
                        <a:latin typeface="Calibri"/>
                      </a:endParaRPr>
                    </a:p>
                    <a:p>
                      <a:pPr algn="l" rtl="0" fontAlgn="base"/>
                      <a:r>
                        <a:rPr lang="en-GB" sz="2200" b="1" i="0">
                          <a:effectLst/>
                          <a:latin typeface="Calibri"/>
                        </a:rPr>
                        <a:t>Definition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rgbClr val="D9E2F3"/>
                    </a:solidFill>
                  </a:tcPr>
                </a:tc>
                <a:tc>
                  <a:txBody>
                    <a:bodyPr/>
                    <a:lstStyle/>
                    <a:p>
                      <a:pPr fontAlgn="t"/>
                      <a:endParaRPr lang="en-GB" sz="2200">
                        <a:effectLst/>
                        <a:latin typeface="Calibri"/>
                      </a:endParaRPr>
                    </a:p>
                    <a:p>
                      <a:pPr algn="l" rtl="0" fontAlgn="base"/>
                      <a:r>
                        <a:rPr lang="en-GB" sz="2200" b="0" i="0">
                          <a:effectLst/>
                          <a:latin typeface="Calibri"/>
                        </a:rPr>
                        <a:t>Intensive rehabilitation support, bed based or home based which is led by OT or Physio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rgbClr val="D9E2F3"/>
                    </a:solidFill>
                  </a:tcPr>
                </a:tc>
                <a:tc>
                  <a:txBody>
                    <a:bodyPr/>
                    <a:lstStyle/>
                    <a:p>
                      <a:pPr fontAlgn="t"/>
                      <a:endParaRPr lang="en-GB" sz="2200">
                        <a:effectLst/>
                        <a:latin typeface="Calibri"/>
                      </a:endParaRPr>
                    </a:p>
                    <a:p>
                      <a:pPr algn="l" rtl="0" fontAlgn="base"/>
                      <a:r>
                        <a:rPr lang="en-GB" sz="2200" b="0" i="0">
                          <a:effectLst/>
                          <a:latin typeface="Calibri"/>
                        </a:rPr>
                        <a:t>Relearning skills and abilities which were achievable prior to change in circumstances. Short term goals based around function.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rgbClr val="D9E2F3"/>
                    </a:solidFill>
                  </a:tcPr>
                </a:tc>
                <a:tc>
                  <a:txBody>
                    <a:bodyPr/>
                    <a:lstStyle/>
                    <a:p>
                      <a:pPr fontAlgn="t"/>
                      <a:endParaRPr lang="en-GB" sz="2200">
                        <a:effectLst/>
                        <a:latin typeface="Calibri"/>
                      </a:endParaRPr>
                    </a:p>
                    <a:p>
                      <a:pPr algn="l" rtl="0" fontAlgn="base"/>
                      <a:r>
                        <a:rPr lang="en-GB" sz="2200" b="0" i="0">
                          <a:effectLst/>
                          <a:latin typeface="Calibri"/>
                        </a:rPr>
                        <a:t>Period of care support as part of recovery from illness or exertion which is anticipated to be short term. For example, post operation recovery, delirium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786242957"/>
                  </a:ext>
                </a:extLst>
              </a:tr>
            </a:tbl>
          </a:graphicData>
        </a:graphic>
      </p:graphicFrame>
    </p:spTree>
    <p:extLst>
      <p:ext uri="{BB962C8B-B14F-4D97-AF65-F5344CB8AC3E}">
        <p14:creationId xmlns:p14="http://schemas.microsoft.com/office/powerpoint/2010/main" val="4292192379"/>
      </p:ext>
    </p:extLst>
  </p:cSld>
  <p:clrMapOvr>
    <a:masterClrMapping/>
  </p:clrMapOvr>
</p:sld>
</file>

<file path=ppt/theme/theme1.xml><?xml version="1.0" encoding="utf-8"?>
<a:theme xmlns:a="http://schemas.openxmlformats.org/drawingml/2006/main" name="Office Theme">
  <a:themeElements>
    <a:clrScheme name="Priorities">
      <a:dk1>
        <a:srgbClr val="000000"/>
      </a:dk1>
      <a:lt1>
        <a:srgbClr val="FFFFFF"/>
      </a:lt1>
      <a:dk2>
        <a:srgbClr val="44546A"/>
      </a:dk2>
      <a:lt2>
        <a:srgbClr val="E7E6E6"/>
      </a:lt2>
      <a:accent1>
        <a:srgbClr val="3C68AB"/>
      </a:accent1>
      <a:accent2>
        <a:srgbClr val="794983"/>
      </a:accent2>
      <a:accent3>
        <a:srgbClr val="5E873A"/>
      </a:accent3>
      <a:accent4>
        <a:srgbClr val="C96B30"/>
      </a:accent4>
      <a:accent5>
        <a:srgbClr val="FEFFFF"/>
      </a:accent5>
      <a:accent6>
        <a:srgbClr val="FEFFFF"/>
      </a:accent6>
      <a:hlink>
        <a:srgbClr val="0563C1"/>
      </a:hlink>
      <a:folHlink>
        <a:srgbClr val="954F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DFBB8421C08F48ABA629905964D30D" ma:contentTypeVersion="5" ma:contentTypeDescription="Create a new document." ma:contentTypeScope="" ma:versionID="ca7502f4d9682f026608ff927b4e8643">
  <xsd:schema xmlns:xsd="http://www.w3.org/2001/XMLSchema" xmlns:xs="http://www.w3.org/2001/XMLSchema" xmlns:p="http://schemas.microsoft.com/office/2006/metadata/properties" xmlns:ns2="5dcf14e3-b948-435d-b8af-e165d66004cb" xmlns:ns3="7daf8523-235e-46dd-af30-af325aeab2bd" targetNamespace="http://schemas.microsoft.com/office/2006/metadata/properties" ma:root="true" ma:fieldsID="63556430d0ce3f57b2514ccc45dfdf04" ns2:_="" ns3:_="">
    <xsd:import namespace="5dcf14e3-b948-435d-b8af-e165d66004cb"/>
    <xsd:import namespace="7daf8523-235e-46dd-af30-af325aeab2b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f14e3-b948-435d-b8af-e165d66004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af8523-235e-46dd-af30-af325aeab2b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daf8523-235e-46dd-af30-af325aeab2bd">
      <UserInfo>
        <DisplayName>Cragg, Joe</DisplayName>
        <AccountId>20</AccountId>
        <AccountType/>
      </UserInfo>
    </SharedWithUsers>
  </documentManagement>
</p:properties>
</file>

<file path=customXml/itemProps1.xml><?xml version="1.0" encoding="utf-8"?>
<ds:datastoreItem xmlns:ds="http://schemas.openxmlformats.org/officeDocument/2006/customXml" ds:itemID="{F8694DD9-2484-4E3A-B3E5-78FC8A02A4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cf14e3-b948-435d-b8af-e165d66004cb"/>
    <ds:schemaRef ds:uri="7daf8523-235e-46dd-af30-af325aeab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D9165-06CD-4B85-86A7-B1100EE4E3BD}">
  <ds:schemaRefs>
    <ds:schemaRef ds:uri="http://schemas.microsoft.com/sharepoint/v3/contenttype/forms"/>
  </ds:schemaRefs>
</ds:datastoreItem>
</file>

<file path=customXml/itemProps3.xml><?xml version="1.0" encoding="utf-8"?>
<ds:datastoreItem xmlns:ds="http://schemas.openxmlformats.org/officeDocument/2006/customXml" ds:itemID="{1F93C6C6-7F76-479E-AA2D-345334314197}">
  <ds:schemaRefs>
    <ds:schemaRef ds:uri="http://schemas.microsoft.com/office/2006/metadata/properties"/>
    <ds:schemaRef ds:uri="http://schemas.microsoft.com/office/infopath/2007/PartnerControls"/>
    <ds:schemaRef ds:uri="7daf8523-235e-46dd-af30-af325aeab2bd"/>
  </ds:schemaRefs>
</ds:datastoreItem>
</file>

<file path=docProps/app.xml><?xml version="1.0" encoding="utf-8"?>
<Properties xmlns="http://schemas.openxmlformats.org/officeDocument/2006/extended-properties" xmlns:vt="http://schemas.openxmlformats.org/officeDocument/2006/docPropsVTypes">
  <Template/>
  <TotalTime>1259</TotalTime>
  <Words>1289</Words>
  <Application>Microsoft Office PowerPoint</Application>
  <PresentationFormat>Widescreen</PresentationFormat>
  <Paragraphs>152</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Poppins</vt:lpstr>
      <vt:lpstr>Segoe UI</vt:lpstr>
      <vt:lpstr>Symbol</vt:lpstr>
      <vt:lpstr>Office Theme</vt:lpstr>
      <vt:lpstr>Short Term Beds (D2A &amp; Residential Rehab)</vt:lpstr>
      <vt:lpstr>Background </vt:lpstr>
      <vt:lpstr>Where are we now?</vt:lpstr>
      <vt:lpstr>Proposal Short Term Beds Service </vt:lpstr>
      <vt:lpstr>Current Activity/ Timelines</vt:lpstr>
      <vt:lpstr>Next Steps &amp; Timescales</vt:lpstr>
      <vt:lpstr>Any Questions?</vt:lpstr>
      <vt:lpstr>Model approach </vt:lpstr>
      <vt:lpstr>PowerPoint Presentation</vt:lpstr>
      <vt:lpstr>PowerPoint Presentation</vt:lpstr>
      <vt:lpstr>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Sergeant, Anthony</dc:creator>
  <cp:lastModifiedBy>Cragg, Joe</cp:lastModifiedBy>
  <cp:revision>41</cp:revision>
  <dcterms:created xsi:type="dcterms:W3CDTF">2022-08-31T10:25:39Z</dcterms:created>
  <dcterms:modified xsi:type="dcterms:W3CDTF">2023-09-28T12:46:19Z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0x01010061DFBB8421C08F48ABA629905964D30D</vt:lpwstr>
  </property>
</Properties>
</file>