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handoutMasterIdLst>
    <p:handoutMasterId r:id="rId13"/>
  </p:handoutMasterIdLst>
  <p:sldIdLst>
    <p:sldId id="257" r:id="rId2"/>
    <p:sldId id="256" r:id="rId3"/>
    <p:sldId id="259" r:id="rId4"/>
    <p:sldId id="260" r:id="rId5"/>
    <p:sldId id="275" r:id="rId6"/>
    <p:sldId id="262" r:id="rId7"/>
    <p:sldId id="258" r:id="rId8"/>
    <p:sldId id="269" r:id="rId9"/>
    <p:sldId id="274" r:id="rId10"/>
    <p:sldId id="267" r:id="rId11"/>
  </p:sldIdLst>
  <p:sldSz cx="12192000" cy="6858000"/>
  <p:notesSz cx="6810375" cy="99425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74" autoAdjust="0"/>
  </p:normalViewPr>
  <p:slideViewPr>
    <p:cSldViewPr>
      <p:cViewPr varScale="1">
        <p:scale>
          <a:sx n="52" d="100"/>
          <a:sy n="52" d="100"/>
        </p:scale>
        <p:origin x="1204"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80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51163" cy="497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06" charset="-128"/>
              </a:defRPr>
            </a:lvl1pPr>
          </a:lstStyle>
          <a:p>
            <a:pPr>
              <a:defRPr/>
            </a:pPr>
            <a:endParaRPr lang="en-US"/>
          </a:p>
        </p:txBody>
      </p:sp>
      <p:sp>
        <p:nvSpPr>
          <p:cNvPr id="9219" name="Rectangle 3"/>
          <p:cNvSpPr>
            <a:spLocks noGrp="1" noChangeArrowheads="1"/>
          </p:cNvSpPr>
          <p:nvPr>
            <p:ph type="dt" sz="quarter" idx="1"/>
          </p:nvPr>
        </p:nvSpPr>
        <p:spPr bwMode="auto">
          <a:xfrm>
            <a:off x="3859212" y="0"/>
            <a:ext cx="2951163" cy="497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06" charset="-128"/>
              </a:defRPr>
            </a:lvl1pPr>
          </a:lstStyle>
          <a:p>
            <a:pPr>
              <a:defRPr/>
            </a:pPr>
            <a:fld id="{A8CA8F63-9661-447E-8E36-C2F7EE74E4E4}" type="datetime1">
              <a:rPr lang="en-US"/>
              <a:pPr>
                <a:defRPr/>
              </a:pPr>
              <a:t>10/17/2023</a:t>
            </a:fld>
            <a:endParaRPr lang="en-US"/>
          </a:p>
        </p:txBody>
      </p:sp>
      <p:sp>
        <p:nvSpPr>
          <p:cNvPr id="9220" name="Rectangle 4"/>
          <p:cNvSpPr>
            <a:spLocks noGrp="1" noChangeArrowheads="1"/>
          </p:cNvSpPr>
          <p:nvPr>
            <p:ph type="ftr" sz="quarter" idx="2"/>
          </p:nvPr>
        </p:nvSpPr>
        <p:spPr bwMode="auto">
          <a:xfrm>
            <a:off x="0" y="9445387"/>
            <a:ext cx="2951163" cy="4971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06" charset="-128"/>
              </a:defRPr>
            </a:lvl1pPr>
          </a:lstStyle>
          <a:p>
            <a:pPr>
              <a:defRPr/>
            </a:pPr>
            <a:endParaRPr lang="en-US"/>
          </a:p>
        </p:txBody>
      </p:sp>
      <p:sp>
        <p:nvSpPr>
          <p:cNvPr id="9221" name="Rectangle 5"/>
          <p:cNvSpPr>
            <a:spLocks noGrp="1" noChangeArrowheads="1"/>
          </p:cNvSpPr>
          <p:nvPr>
            <p:ph type="sldNum" sz="quarter" idx="3"/>
          </p:nvPr>
        </p:nvSpPr>
        <p:spPr bwMode="auto">
          <a:xfrm>
            <a:off x="3859212" y="9445387"/>
            <a:ext cx="2951163" cy="4971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3B7670F-ABEC-4CF7-BE84-2E1F2EACF224}" type="slidenum">
              <a:rPr lang="en-US" altLang="en-US"/>
              <a:pPr>
                <a:defRPr/>
              </a:pPr>
              <a:t>‹#›</a:t>
            </a:fld>
            <a:endParaRPr lang="en-US" altLang="en-US"/>
          </a:p>
        </p:txBody>
      </p:sp>
    </p:spTree>
    <p:extLst>
      <p:ext uri="{BB962C8B-B14F-4D97-AF65-F5344CB8AC3E}">
        <p14:creationId xmlns:p14="http://schemas.microsoft.com/office/powerpoint/2010/main" val="1304609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51163" cy="497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06" charset="-128"/>
              </a:defRPr>
            </a:lvl1pPr>
          </a:lstStyle>
          <a:p>
            <a:pPr>
              <a:defRPr/>
            </a:pPr>
            <a:endParaRPr lang="en-US"/>
          </a:p>
        </p:txBody>
      </p:sp>
      <p:sp>
        <p:nvSpPr>
          <p:cNvPr id="8195" name="Rectangle 3"/>
          <p:cNvSpPr>
            <a:spLocks noGrp="1" noChangeArrowheads="1"/>
          </p:cNvSpPr>
          <p:nvPr>
            <p:ph type="dt" idx="1"/>
          </p:nvPr>
        </p:nvSpPr>
        <p:spPr bwMode="auto">
          <a:xfrm>
            <a:off x="3859212" y="0"/>
            <a:ext cx="2951163" cy="497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06" charset="-128"/>
              </a:defRPr>
            </a:lvl1pPr>
          </a:lstStyle>
          <a:p>
            <a:pPr>
              <a:defRPr/>
            </a:pPr>
            <a:fld id="{24F61B09-7958-471C-A5AA-2F14E3EC9EF9}" type="datetime1">
              <a:rPr lang="en-US"/>
              <a:pPr>
                <a:defRPr/>
              </a:pPr>
              <a:t>10/17/2023</a:t>
            </a:fld>
            <a:endParaRPr lang="en-US"/>
          </a:p>
        </p:txBody>
      </p:sp>
      <p:sp>
        <p:nvSpPr>
          <p:cNvPr id="2052" name="Rectangle 4"/>
          <p:cNvSpPr>
            <a:spLocks noGrp="1" noRot="1" noChangeAspect="1" noChangeArrowheads="1" noTextEdit="1"/>
          </p:cNvSpPr>
          <p:nvPr>
            <p:ph type="sldImg" idx="2"/>
          </p:nvPr>
        </p:nvSpPr>
        <p:spPr bwMode="auto">
          <a:xfrm>
            <a:off x="92075" y="746125"/>
            <a:ext cx="662622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08050" y="4722694"/>
            <a:ext cx="4994275" cy="44741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45387"/>
            <a:ext cx="2951163" cy="4971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06" charset="-128"/>
              </a:defRPr>
            </a:lvl1pPr>
          </a:lstStyle>
          <a:p>
            <a:pPr>
              <a:defRPr/>
            </a:pPr>
            <a:endParaRPr lang="en-US"/>
          </a:p>
        </p:txBody>
      </p:sp>
      <p:sp>
        <p:nvSpPr>
          <p:cNvPr id="8199" name="Rectangle 7"/>
          <p:cNvSpPr>
            <a:spLocks noGrp="1" noChangeArrowheads="1"/>
          </p:cNvSpPr>
          <p:nvPr>
            <p:ph type="sldNum" sz="quarter" idx="5"/>
          </p:nvPr>
        </p:nvSpPr>
        <p:spPr bwMode="auto">
          <a:xfrm>
            <a:off x="3859212" y="9445387"/>
            <a:ext cx="2951163" cy="4971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76B45BD-E707-43DC-8BF2-C242650A6764}" type="slidenum">
              <a:rPr lang="en-US" altLang="en-US"/>
              <a:pPr>
                <a:defRPr/>
              </a:pPr>
              <a:t>‹#›</a:t>
            </a:fld>
            <a:endParaRPr lang="en-US" altLang="en-US"/>
          </a:p>
        </p:txBody>
      </p:sp>
    </p:spTree>
    <p:extLst>
      <p:ext uri="{BB962C8B-B14F-4D97-AF65-F5344CB8AC3E}">
        <p14:creationId xmlns:p14="http://schemas.microsoft.com/office/powerpoint/2010/main" val="817087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Introductions – Val Knight and Janette Daley</a:t>
            </a:r>
          </a:p>
          <a:p>
            <a:endParaRPr lang="en-GB" altLang="en-US">
              <a:latin typeface="Arial" panose="020B0604020202020204" pitchFamily="34" charset="0"/>
              <a:ea typeface="ＭＳ Ｐゴシック" panose="020B0600070205080204" pitchFamily="34" charset="-128"/>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0E5176-F465-4BDC-AFB4-4D0C91B74FC7}" type="slidenum">
              <a:rPr lang="en-US" altLang="en-US" sz="1200" smtClean="0"/>
              <a:pPr/>
              <a:t>1</a:t>
            </a:fld>
            <a:endParaRPr lang="en-US" altLang="en-US" sz="1200"/>
          </a:p>
        </p:txBody>
      </p:sp>
    </p:spTree>
    <p:extLst>
      <p:ext uri="{BB962C8B-B14F-4D97-AF65-F5344CB8AC3E}">
        <p14:creationId xmlns:p14="http://schemas.microsoft.com/office/powerpoint/2010/main" val="276994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76B45BD-E707-43DC-8BF2-C242650A6764}" type="slidenum">
              <a:rPr lang="en-US" altLang="en-US" smtClean="0"/>
              <a:pPr>
                <a:defRPr/>
              </a:pPr>
              <a:t>10</a:t>
            </a:fld>
            <a:endParaRPr lang="en-US" altLang="en-US"/>
          </a:p>
        </p:txBody>
      </p:sp>
    </p:spTree>
    <p:extLst>
      <p:ext uri="{BB962C8B-B14F-4D97-AF65-F5344CB8AC3E}">
        <p14:creationId xmlns:p14="http://schemas.microsoft.com/office/powerpoint/2010/main" val="35461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Proportionate care is the appropriate level of care provided to the service user and as a result, they are cared for in a much more dignified </a:t>
            </a:r>
            <a:r>
              <a:rPr lang="en-GB" altLang="en-US" dirty="0">
                <a:latin typeface="Arial" panose="020B0604020202020204" pitchFamily="34" charset="0"/>
                <a:ea typeface="ＭＳ Ｐゴシック" panose="020B0600070205080204" pitchFamily="34" charset="-128"/>
              </a:rPr>
              <a:t>and safe manner with techniques and the provision of equipment. This can mean reducing the care from </a:t>
            </a:r>
          </a:p>
          <a:p>
            <a:r>
              <a:rPr lang="en-GB" altLang="en-US" dirty="0">
                <a:latin typeface="Arial" panose="020B0604020202020204" pitchFamily="34" charset="0"/>
                <a:ea typeface="ＭＳ Ｐゴシック" panose="020B0600070205080204" pitchFamily="34" charset="-128"/>
              </a:rPr>
              <a:t>one to none or </a:t>
            </a:r>
          </a:p>
          <a:p>
            <a:r>
              <a:rPr lang="en-GB" altLang="en-US" dirty="0">
                <a:latin typeface="Arial" panose="020B0604020202020204" pitchFamily="34" charset="0"/>
                <a:ea typeface="ＭＳ Ｐゴシック" panose="020B0600070205080204" pitchFamily="34" charset="-128"/>
              </a:rPr>
              <a:t>two to one or </a:t>
            </a:r>
          </a:p>
          <a:p>
            <a:r>
              <a:rPr lang="en-GB" altLang="en-US" dirty="0">
                <a:latin typeface="Arial" panose="020B0604020202020204" pitchFamily="34" charset="0"/>
                <a:ea typeface="ＭＳ Ｐゴシック" panose="020B0600070205080204" pitchFamily="34" charset="-128"/>
              </a:rPr>
              <a:t>three to two etc.</a:t>
            </a:r>
          </a:p>
          <a:p>
            <a:r>
              <a:rPr lang="en-GB" altLang="en-US" dirty="0">
                <a:latin typeface="Arial" panose="020B0604020202020204" pitchFamily="34" charset="0"/>
                <a:ea typeface="ＭＳ Ｐゴシック" panose="020B0600070205080204" pitchFamily="34" charset="-128"/>
              </a:rPr>
              <a:t>Several benefits </a:t>
            </a:r>
          </a:p>
          <a:p>
            <a:r>
              <a:rPr lang="en-GB" altLang="en-US" dirty="0">
                <a:latin typeface="Arial" panose="020B0604020202020204" pitchFamily="34" charset="0"/>
                <a:ea typeface="ＭＳ Ｐゴシック" panose="020B0600070205080204" pitchFamily="34" charset="-128"/>
              </a:rPr>
              <a:t>This is not a new concept. A host of other local authorities have already implemented Proportionate care as their default position, with multiple carers being the exception not the rule. </a:t>
            </a:r>
          </a:p>
          <a:p>
            <a:endParaRPr lang="en-GB" altLang="en-US" dirty="0">
              <a:latin typeface="Arial" panose="020B0604020202020204" pitchFamily="34" charset="0"/>
              <a:ea typeface="ＭＳ Ｐゴシック" panose="020B0600070205080204" pitchFamily="34" charset="-128"/>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96F922-4D67-42E2-91B4-ACDB9D385C02}" type="slidenum">
              <a:rPr lang="en-US" altLang="en-US" sz="1200" smtClean="0"/>
              <a:pPr/>
              <a:t>2</a:t>
            </a:fld>
            <a:endParaRPr lang="en-US" altLang="en-US" sz="1200"/>
          </a:p>
        </p:txBody>
      </p:sp>
    </p:spTree>
    <p:extLst>
      <p:ext uri="{BB962C8B-B14F-4D97-AF65-F5344CB8AC3E}">
        <p14:creationId xmlns:p14="http://schemas.microsoft.com/office/powerpoint/2010/main" val="290523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a typeface="ＭＳ Ｐゴシック" panose="020B0600070205080204" pitchFamily="34" charset="-128"/>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5CFF25-FCDA-4755-8374-E3EE98FD00F9}" type="slidenum">
              <a:rPr lang="en-US" altLang="en-US" sz="1200" smtClean="0"/>
              <a:pPr/>
              <a:t>3</a:t>
            </a:fld>
            <a:endParaRPr lang="en-US" altLang="en-US" sz="1200"/>
          </a:p>
        </p:txBody>
      </p:sp>
    </p:spTree>
    <p:extLst>
      <p:ext uri="{BB962C8B-B14F-4D97-AF65-F5344CB8AC3E}">
        <p14:creationId xmlns:p14="http://schemas.microsoft.com/office/powerpoint/2010/main" val="202912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t>There is a growing demand for care provision across the country with a national shortage of carers </a:t>
            </a:r>
            <a:r>
              <a:rPr lang="en-GB" altLang="en-US" dirty="0">
                <a:latin typeface="Arial" panose="020B0604020202020204" pitchFamily="34" charset="0"/>
                <a:ea typeface="ＭＳ Ｐゴシック" panose="020B0600070205080204" pitchFamily="34" charset="-128"/>
              </a:rPr>
              <a:t>as people are living longer and remaining at home with complex health conditions.</a:t>
            </a:r>
            <a:endParaRPr lang="en-GB" altLang="en-US" sz="1200" dirty="0"/>
          </a:p>
          <a:p>
            <a:r>
              <a:rPr lang="en-GB" altLang="en-US" sz="1200" dirty="0"/>
              <a:t>Therefore, by reducing the number of carers required we can free up care for others who need it, by upskilling care staff and providing training in proportionate care we can reduce risks with moving and handling, and future proof the care market</a:t>
            </a:r>
          </a:p>
          <a:p>
            <a:r>
              <a:rPr lang="en-GB" altLang="en-US" dirty="0">
                <a:latin typeface="Arial" panose="020B0604020202020204" pitchFamily="34" charset="0"/>
                <a:ea typeface="ＭＳ Ｐゴシック" panose="020B0600070205080204" pitchFamily="34" charset="-128"/>
              </a:rPr>
              <a:t>There’s a growing demand for care provision as people are living longer with complex health conditions </a:t>
            </a:r>
          </a:p>
          <a:p>
            <a:endParaRPr lang="en-GB" altLang="en-US" dirty="0">
              <a:latin typeface="Arial" panose="020B0604020202020204" pitchFamily="34" charset="0"/>
              <a:ea typeface="ＭＳ Ｐゴシック" panose="020B0600070205080204"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FE3FBB-9DFD-4A67-93D1-A55E8358C2C7}" type="slidenum">
              <a:rPr lang="en-US" altLang="en-US" sz="1200" smtClean="0"/>
              <a:pPr/>
              <a:t>4</a:t>
            </a:fld>
            <a:endParaRPr lang="en-US" altLang="en-US" sz="1200"/>
          </a:p>
        </p:txBody>
      </p:sp>
    </p:spTree>
    <p:extLst>
      <p:ext uri="{BB962C8B-B14F-4D97-AF65-F5344CB8AC3E}">
        <p14:creationId xmlns:p14="http://schemas.microsoft.com/office/powerpoint/2010/main" val="283947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t>Delayed transfers of care due to difficulty sourcing multiple carer packages can lead to deconditioning and loss of functional skills, reduced rehab potential and therefore, increased dependence on support, which has a negative impact on mental health and wellbeing</a:t>
            </a:r>
            <a:br>
              <a:rPr lang="en-GB" altLang="en-US" sz="1200" dirty="0"/>
            </a:br>
            <a:r>
              <a:rPr lang="en-GB" altLang="en-US" sz="1200" dirty="0"/>
              <a:t>Delays in discharge can lead to Increased risk of hospital acquired infection, and in some cases, unnecessary admission to short term care</a:t>
            </a:r>
            <a:br>
              <a:rPr lang="en-GB" altLang="en-US" sz="1200" dirty="0"/>
            </a:br>
            <a:r>
              <a:rPr lang="en-GB" altLang="en-US" sz="1200" dirty="0"/>
              <a:t>Uncertainty/ inconsistency of carers</a:t>
            </a:r>
          </a:p>
          <a:p>
            <a:r>
              <a:rPr lang="en-GB" altLang="en-US" sz="1200" dirty="0"/>
              <a:t>Increased use of crisis care</a:t>
            </a:r>
          </a:p>
          <a:p>
            <a:r>
              <a:rPr lang="en-GB" altLang="en-US" sz="1200" dirty="0"/>
              <a:t>Shortage of hospital beds/ increased pressure on hospital systems</a:t>
            </a:r>
          </a:p>
          <a:p>
            <a:r>
              <a:rPr lang="en-GB" altLang="en-US" sz="1200" dirty="0"/>
              <a:t>Longer waiting times for intermediate care beds due to high dependency of 2:1 care</a:t>
            </a:r>
          </a:p>
        </p:txBody>
      </p:sp>
      <p:sp>
        <p:nvSpPr>
          <p:cNvPr id="4" name="Slide Number Placeholder 3"/>
          <p:cNvSpPr>
            <a:spLocks noGrp="1"/>
          </p:cNvSpPr>
          <p:nvPr>
            <p:ph type="sldNum" sz="quarter" idx="10"/>
          </p:nvPr>
        </p:nvSpPr>
        <p:spPr/>
        <p:txBody>
          <a:bodyPr/>
          <a:lstStyle/>
          <a:p>
            <a:pPr>
              <a:defRPr/>
            </a:pPr>
            <a:fld id="{476B45BD-E707-43DC-8BF2-C242650A6764}" type="slidenum">
              <a:rPr lang="en-US" altLang="en-US" smtClean="0"/>
              <a:pPr>
                <a:defRPr/>
              </a:pPr>
              <a:t>5</a:t>
            </a:fld>
            <a:endParaRPr lang="en-US" altLang="en-US"/>
          </a:p>
        </p:txBody>
      </p:sp>
    </p:spTree>
    <p:extLst>
      <p:ext uri="{BB962C8B-B14F-4D97-AF65-F5344CB8AC3E}">
        <p14:creationId xmlns:p14="http://schemas.microsoft.com/office/powerpoint/2010/main" val="383633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Arial" panose="020B0604020202020204" pitchFamily="34" charset="0"/>
                <a:ea typeface="ＭＳ Ｐゴシック" panose="020B0600070205080204" pitchFamily="34" charset="-128"/>
              </a:rPr>
              <a:t>By introducing new techniques and equipment, care which is proportionate to need can enhance privacy &amp; dignity, improve interactions and relationships and increase independence &amp; Empowerment as 1 carer is more likely to encourage participation during care, rather than passive intervention </a:t>
            </a:r>
          </a:p>
          <a:p>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0FF627-445F-4C02-A75C-A5B6DAB41A0A}" type="slidenum">
              <a:rPr lang="en-US" altLang="en-US" sz="1200" smtClean="0"/>
              <a:pPr/>
              <a:t>6</a:t>
            </a:fld>
            <a:endParaRPr lang="en-US" altLang="en-US" sz="1200"/>
          </a:p>
        </p:txBody>
      </p:sp>
    </p:spTree>
    <p:extLst>
      <p:ext uri="{BB962C8B-B14F-4D97-AF65-F5344CB8AC3E}">
        <p14:creationId xmlns:p14="http://schemas.microsoft.com/office/powerpoint/2010/main" val="106350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ea typeface="ＭＳ Ｐゴシック" panose="020B0600070205080204" pitchFamily="34" charset="-128"/>
              </a:rPr>
              <a:t>Equipment available which promotes proportionate care include in-bed slide sheets, manual and powered stand-aids and gantry or ceiling track hoists, which can reduce the numbers of carers required</a:t>
            </a:r>
          </a:p>
          <a:p>
            <a:endParaRPr lang="en-GB" altLang="en-US" dirty="0">
              <a:latin typeface="Arial" panose="020B0604020202020204" pitchFamily="34" charset="0"/>
              <a:ea typeface="ＭＳ Ｐゴシック" panose="020B0600070205080204" pitchFamily="34"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0AA306-CFE4-474B-88CE-4C037C91E853}" type="slidenum">
              <a:rPr lang="en-US" altLang="en-US" sz="1200" smtClean="0"/>
              <a:pPr/>
              <a:t>7</a:t>
            </a:fld>
            <a:endParaRPr lang="en-US" altLang="en-US" sz="1200"/>
          </a:p>
        </p:txBody>
      </p:sp>
    </p:spTree>
    <p:extLst>
      <p:ext uri="{BB962C8B-B14F-4D97-AF65-F5344CB8AC3E}">
        <p14:creationId xmlns:p14="http://schemas.microsoft.com/office/powerpoint/2010/main" val="226963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TILEO </a:t>
            </a:r>
          </a:p>
          <a:p>
            <a:r>
              <a:rPr lang="en-GB" sz="1200" b="0" i="0" u="none" strike="noStrike" kern="1200" dirty="0">
                <a:solidFill>
                  <a:schemeClr val="tx1"/>
                </a:solidFill>
                <a:effectLst/>
                <a:latin typeface="Arial" pitchFamily="-106" charset="0"/>
                <a:ea typeface="ＭＳ Ｐゴシック" pitchFamily="-106" charset="-128"/>
                <a:cs typeface="ＭＳ Ｐゴシック" pitchFamily="-106" charset="-128"/>
              </a:rPr>
              <a:t>TASK, INDIVIDUAL, LOAD, ENVIRONMENT and OTHER FACTORS</a:t>
            </a:r>
          </a:p>
          <a:p>
            <a:r>
              <a:rPr lang="en-GB" sz="1200" b="0" i="0" u="none" strike="noStrike" kern="1200" dirty="0">
                <a:solidFill>
                  <a:schemeClr val="tx1"/>
                </a:solidFill>
                <a:effectLst/>
                <a:latin typeface="Arial" pitchFamily="-106" charset="0"/>
                <a:ea typeface="ＭＳ Ｐゴシック" pitchFamily="-106" charset="-128"/>
              </a:rPr>
              <a:t>Specific</a:t>
            </a:r>
            <a:r>
              <a:rPr lang="en-GB" sz="1200" b="0" i="0" u="none" strike="noStrike" kern="1200" baseline="0" dirty="0">
                <a:solidFill>
                  <a:schemeClr val="tx1"/>
                </a:solidFill>
                <a:effectLst/>
                <a:latin typeface="Arial" pitchFamily="-106" charset="0"/>
                <a:ea typeface="ＭＳ Ｐゴシック" pitchFamily="-106" charset="-128"/>
              </a:rPr>
              <a:t> moving and handling needs specialist assessment should be sought from : </a:t>
            </a:r>
            <a:r>
              <a:rPr lang="en-GB" sz="1200" b="0" i="0" u="none" strike="noStrike" kern="1200" dirty="0">
                <a:solidFill>
                  <a:schemeClr val="tx1"/>
                </a:solidFill>
                <a:effectLst/>
                <a:latin typeface="Arial" pitchFamily="-106" charset="0"/>
                <a:ea typeface="ＭＳ Ｐゴシック" pitchFamily="-106" charset="-128"/>
              </a:rPr>
              <a:t>occupational therapists and physiotherapists;  manual handling advisers with experience in health and social care;  professional bodies and organisations, such as the National Back Exchange or Chartered Society for Physiotherapists (see ‘Find out more’ at the end of the chapter).</a:t>
            </a:r>
            <a:endParaRPr lang="en-GB" dirty="0"/>
          </a:p>
        </p:txBody>
      </p:sp>
      <p:sp>
        <p:nvSpPr>
          <p:cNvPr id="4" name="Slide Number Placeholder 3"/>
          <p:cNvSpPr>
            <a:spLocks noGrp="1"/>
          </p:cNvSpPr>
          <p:nvPr>
            <p:ph type="sldNum" sz="quarter" idx="10"/>
          </p:nvPr>
        </p:nvSpPr>
        <p:spPr/>
        <p:txBody>
          <a:bodyPr/>
          <a:lstStyle/>
          <a:p>
            <a:pPr>
              <a:defRPr/>
            </a:pPr>
            <a:fld id="{476B45BD-E707-43DC-8BF2-C242650A6764}" type="slidenum">
              <a:rPr lang="en-US" altLang="en-US" smtClean="0"/>
              <a:pPr>
                <a:defRPr/>
              </a:pPr>
              <a:t>8</a:t>
            </a:fld>
            <a:endParaRPr lang="en-US" altLang="en-US"/>
          </a:p>
        </p:txBody>
      </p:sp>
    </p:spTree>
    <p:extLst>
      <p:ext uri="{BB962C8B-B14F-4D97-AF65-F5344CB8AC3E}">
        <p14:creationId xmlns:p14="http://schemas.microsoft.com/office/powerpoint/2010/main" val="271709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http://www.hse.gov.uk/pubns/hsis3.pdf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Health and Social Care Act 2008 (Regulated Activities) Regulations 2014 (Part 3) (as amended)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Care Quality Commission (Registration) Regulations 2009 (Part 4) (as amended) </a:t>
            </a:r>
          </a:p>
          <a:p>
            <a:endParaRPr lang="en-GB" dirty="0"/>
          </a:p>
        </p:txBody>
      </p:sp>
      <p:sp>
        <p:nvSpPr>
          <p:cNvPr id="4" name="Slide Number Placeholder 3"/>
          <p:cNvSpPr>
            <a:spLocks noGrp="1"/>
          </p:cNvSpPr>
          <p:nvPr>
            <p:ph type="sldNum" sz="quarter" idx="10"/>
          </p:nvPr>
        </p:nvSpPr>
        <p:spPr/>
        <p:txBody>
          <a:bodyPr/>
          <a:lstStyle/>
          <a:p>
            <a:pPr>
              <a:defRPr/>
            </a:pPr>
            <a:fld id="{476B45BD-E707-43DC-8BF2-C242650A6764}" type="slidenum">
              <a:rPr lang="en-US" altLang="en-US" smtClean="0"/>
              <a:pPr>
                <a:defRPr/>
              </a:pPr>
              <a:t>9</a:t>
            </a:fld>
            <a:endParaRPr lang="en-US" altLang="en-US"/>
          </a:p>
        </p:txBody>
      </p:sp>
    </p:spTree>
    <p:extLst>
      <p:ext uri="{BB962C8B-B14F-4D97-AF65-F5344CB8AC3E}">
        <p14:creationId xmlns:p14="http://schemas.microsoft.com/office/powerpoint/2010/main" val="386644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812800" y="609600"/>
            <a:ext cx="10363200" cy="4343400"/>
          </a:xfrm>
        </p:spPr>
        <p:txBody>
          <a:bodyPr/>
          <a:lstStyle>
            <a:lvl1pPr>
              <a:defRPr sz="4800" b="1">
                <a:latin typeface="+mj-lt"/>
              </a:defRPr>
            </a:lvl1pPr>
          </a:lstStyle>
          <a:p>
            <a:r>
              <a:rPr lang="en-GB" noProof="0"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7D6FB01C-A0EF-426D-8DAF-1C0FCA1B4A5E}" type="slidenum">
              <a:rPr lang="en-US" altLang="en-US"/>
              <a:pPr>
                <a:defRPr/>
              </a:pPr>
              <a:t>‹#›</a:t>
            </a:fld>
            <a:endParaRPr lang="en-US" altLang="en-US"/>
          </a:p>
        </p:txBody>
      </p:sp>
    </p:spTree>
    <p:extLst>
      <p:ext uri="{BB962C8B-B14F-4D97-AF65-F5344CB8AC3E}">
        <p14:creationId xmlns:p14="http://schemas.microsoft.com/office/powerpoint/2010/main" val="204487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10A7F67-D1DF-415E-A8EF-06EB237BE7C3}" type="slidenum">
              <a:rPr lang="en-US" altLang="en-US"/>
              <a:pPr>
                <a:defRPr/>
              </a:pPr>
              <a:t>‹#›</a:t>
            </a:fld>
            <a:endParaRPr lang="en-US" altLang="en-US"/>
          </a:p>
        </p:txBody>
      </p:sp>
    </p:spTree>
    <p:extLst>
      <p:ext uri="{BB962C8B-B14F-4D97-AF65-F5344CB8AC3E}">
        <p14:creationId xmlns:p14="http://schemas.microsoft.com/office/powerpoint/2010/main" val="45500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533400"/>
            <a:ext cx="28702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371" y="533400"/>
            <a:ext cx="8280829"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A96070A-FD71-4DB2-9204-10AFC4135FF2}" type="slidenum">
              <a:rPr lang="en-US" altLang="en-US"/>
              <a:pPr>
                <a:defRPr/>
              </a:pPr>
              <a:t>‹#›</a:t>
            </a:fld>
            <a:endParaRPr lang="en-US" altLang="en-US"/>
          </a:p>
        </p:txBody>
      </p:sp>
    </p:spTree>
    <p:extLst>
      <p:ext uri="{BB962C8B-B14F-4D97-AF65-F5344CB8AC3E}">
        <p14:creationId xmlns:p14="http://schemas.microsoft.com/office/powerpoint/2010/main" val="3669842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2B34-EFAC-9513-B0C6-F50A416A65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8CBF1A-9632-538B-6F21-0092E6AE5F27}"/>
              </a:ext>
            </a:extLst>
          </p:cNvPr>
          <p:cNvSpPr>
            <a:spLocks noGrp="1"/>
          </p:cNvSpPr>
          <p:nvPr>
            <p:ph type="dt" sz="half" idx="10"/>
          </p:nvPr>
        </p:nvSpPr>
        <p:spPr/>
        <p:txBody>
          <a:bodyPr/>
          <a:lstStyle/>
          <a:p>
            <a:pPr>
              <a:defRPr/>
            </a:pPr>
            <a:endParaRPr lang="en-US"/>
          </a:p>
        </p:txBody>
      </p:sp>
      <p:sp>
        <p:nvSpPr>
          <p:cNvPr id="4" name="Slide Number Placeholder 3">
            <a:extLst>
              <a:ext uri="{FF2B5EF4-FFF2-40B4-BE49-F238E27FC236}">
                <a16:creationId xmlns:a16="http://schemas.microsoft.com/office/drawing/2014/main" id="{F898956A-8174-03DC-7B4F-25D977FB2C5E}"/>
              </a:ext>
            </a:extLst>
          </p:cNvPr>
          <p:cNvSpPr>
            <a:spLocks noGrp="1"/>
          </p:cNvSpPr>
          <p:nvPr>
            <p:ph type="sldNum" sz="quarter" idx="11"/>
          </p:nvPr>
        </p:nvSpPr>
        <p:spPr/>
        <p:txBody>
          <a:bodyPr/>
          <a:lstStyle/>
          <a:p>
            <a:pPr>
              <a:defRPr/>
            </a:pPr>
            <a:fld id="{A3608FCF-2CCE-4DF6-9F5A-9C6457D8F8C7}" type="slidenum">
              <a:rPr lang="en-US" altLang="en-US" smtClean="0"/>
              <a:pPr>
                <a:defRPr/>
              </a:pPr>
              <a:t>‹#›</a:t>
            </a:fld>
            <a:endParaRPr lang="en-US" altLang="en-US"/>
          </a:p>
        </p:txBody>
      </p:sp>
    </p:spTree>
    <p:extLst>
      <p:ext uri="{BB962C8B-B14F-4D97-AF65-F5344CB8AC3E}">
        <p14:creationId xmlns:p14="http://schemas.microsoft.com/office/powerpoint/2010/main" val="72695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04800" y="1700808"/>
            <a:ext cx="11480800" cy="3709392"/>
          </a:xfrm>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ECB1BD8-CDFF-43D1-B8EE-10DF4C517940}" type="slidenum">
              <a:rPr lang="en-US" altLang="en-US"/>
              <a:pPr>
                <a:defRPr/>
              </a:pPr>
              <a:t>‹#›</a:t>
            </a:fld>
            <a:endParaRPr lang="en-US" altLang="en-US"/>
          </a:p>
        </p:txBody>
      </p:sp>
    </p:spTree>
    <p:extLst>
      <p:ext uri="{BB962C8B-B14F-4D97-AF65-F5344CB8AC3E}">
        <p14:creationId xmlns:p14="http://schemas.microsoft.com/office/powerpoint/2010/main" val="321697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7338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1981201"/>
            <a:ext cx="10363200" cy="1500187"/>
          </a:xfrm>
        </p:spPr>
        <p:txBody>
          <a:bodyPr anchor="b"/>
          <a:lstStyle>
            <a:lvl1pPr marL="0" indent="0">
              <a:buNone/>
              <a:defRPr sz="2000">
                <a:latin typeface="Corbe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5DA5F7F-3F98-4DD4-856D-D0C24DA9E4C4}" type="slidenum">
              <a:rPr lang="en-US" altLang="en-US"/>
              <a:pPr>
                <a:defRPr/>
              </a:pPr>
              <a:t>‹#›</a:t>
            </a:fld>
            <a:endParaRPr lang="en-US" altLang="en-US"/>
          </a:p>
        </p:txBody>
      </p:sp>
    </p:spTree>
    <p:extLst>
      <p:ext uri="{BB962C8B-B14F-4D97-AF65-F5344CB8AC3E}">
        <p14:creationId xmlns:p14="http://schemas.microsoft.com/office/powerpoint/2010/main" val="207644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1628800"/>
            <a:ext cx="5638800" cy="3933800"/>
          </a:xfrm>
        </p:spPr>
        <p:txBody>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46800" y="1628800"/>
            <a:ext cx="5638800" cy="3933800"/>
          </a:xfrm>
        </p:spPr>
        <p:txBody>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4876D27-BE4C-4138-86EF-7DB6C7C974D4}" type="slidenum">
              <a:rPr lang="en-US" altLang="en-US"/>
              <a:pPr>
                <a:defRPr/>
              </a:pPr>
              <a:t>‹#›</a:t>
            </a:fld>
            <a:endParaRPr lang="en-US" altLang="en-US"/>
          </a:p>
        </p:txBody>
      </p:sp>
    </p:spTree>
    <p:extLst>
      <p:ext uri="{BB962C8B-B14F-4D97-AF65-F5344CB8AC3E}">
        <p14:creationId xmlns:p14="http://schemas.microsoft.com/office/powerpoint/2010/main" val="183906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60438"/>
          </a:xfrm>
        </p:spPr>
        <p:txBody>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09600" y="1676400"/>
            <a:ext cx="5386917" cy="639762"/>
          </a:xfrm>
        </p:spPr>
        <p:txBody>
          <a:bodyPr anchor="b"/>
          <a:lstStyle>
            <a:lvl1pPr marL="0" indent="0">
              <a:buNone/>
              <a:defRPr sz="2200" b="1">
                <a:latin typeface="Corbe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514600"/>
            <a:ext cx="5386917" cy="3200401"/>
          </a:xfrm>
        </p:spPr>
        <p:txBody>
          <a:bodyPr/>
          <a:lstStyle>
            <a:lvl1pPr>
              <a:defRPr sz="2400">
                <a:latin typeface="Corbel" pitchFamily="34" charset="0"/>
              </a:defRPr>
            </a:lvl1pPr>
            <a:lvl2pPr>
              <a:defRPr sz="2000">
                <a:latin typeface="Corbel" pitchFamily="34" charset="0"/>
              </a:defRPr>
            </a:lvl2pPr>
            <a:lvl3pPr>
              <a:defRPr sz="1800">
                <a:latin typeface="Corbel" pitchFamily="34" charset="0"/>
              </a:defRPr>
            </a:lvl3pPr>
            <a:lvl4pPr>
              <a:defRPr sz="1600">
                <a:latin typeface="Corbel" pitchFamily="34" charset="0"/>
              </a:defRPr>
            </a:lvl4pPr>
            <a:lvl5pPr>
              <a:defRPr sz="1600">
                <a:latin typeface="Corbe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676400"/>
            <a:ext cx="5389033" cy="639762"/>
          </a:xfrm>
        </p:spPr>
        <p:txBody>
          <a:bodyPr anchor="b"/>
          <a:lstStyle>
            <a:lvl1pPr marL="0" indent="0">
              <a:buNone/>
              <a:defRPr sz="2200" b="1">
                <a:latin typeface="Corbe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514600"/>
            <a:ext cx="5389033" cy="3200401"/>
          </a:xfrm>
        </p:spPr>
        <p:txBody>
          <a:bodyPr/>
          <a:lstStyle>
            <a:lvl1pPr>
              <a:defRPr sz="2400">
                <a:latin typeface="Corbel" pitchFamily="34" charset="0"/>
              </a:defRPr>
            </a:lvl1pPr>
            <a:lvl2pPr>
              <a:defRPr sz="2000">
                <a:latin typeface="Corbel" pitchFamily="34" charset="0"/>
              </a:defRPr>
            </a:lvl2pPr>
            <a:lvl3pPr>
              <a:defRPr sz="1800">
                <a:latin typeface="Corbel" pitchFamily="34" charset="0"/>
              </a:defRPr>
            </a:lvl3pPr>
            <a:lvl4pPr>
              <a:defRPr sz="1600">
                <a:latin typeface="Corbel" pitchFamily="34" charset="0"/>
              </a:defRPr>
            </a:lvl4pPr>
            <a:lvl5pPr>
              <a:defRPr sz="1600">
                <a:latin typeface="Corbe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8342AD7D-396D-48AC-8E5B-7CA433FF68B7}" type="slidenum">
              <a:rPr lang="en-US" altLang="en-US"/>
              <a:pPr>
                <a:defRPr/>
              </a:pPr>
              <a:t>‹#›</a:t>
            </a:fld>
            <a:endParaRPr lang="en-US" altLang="en-US"/>
          </a:p>
        </p:txBody>
      </p:sp>
    </p:spTree>
    <p:extLst>
      <p:ext uri="{BB962C8B-B14F-4D97-AF65-F5344CB8AC3E}">
        <p14:creationId xmlns:p14="http://schemas.microsoft.com/office/powerpoint/2010/main" val="368978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03B814B-58E2-4BB0-8072-792FB36BB261}" type="slidenum">
              <a:rPr lang="en-US" altLang="en-US"/>
              <a:pPr>
                <a:defRPr/>
              </a:pPr>
              <a:t>‹#›</a:t>
            </a:fld>
            <a:endParaRPr lang="en-US" altLang="en-US"/>
          </a:p>
        </p:txBody>
      </p:sp>
    </p:spTree>
    <p:extLst>
      <p:ext uri="{BB962C8B-B14F-4D97-AF65-F5344CB8AC3E}">
        <p14:creationId xmlns:p14="http://schemas.microsoft.com/office/powerpoint/2010/main" val="268129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0062A41-128B-4091-A3A0-37BBA47A7C0E}" type="slidenum">
              <a:rPr lang="en-US" altLang="en-US"/>
              <a:pPr>
                <a:defRPr/>
              </a:pPr>
              <a:t>‹#›</a:t>
            </a:fld>
            <a:endParaRPr lang="en-US" altLang="en-US"/>
          </a:p>
        </p:txBody>
      </p:sp>
    </p:spTree>
    <p:extLst>
      <p:ext uri="{BB962C8B-B14F-4D97-AF65-F5344CB8AC3E}">
        <p14:creationId xmlns:p14="http://schemas.microsoft.com/office/powerpoint/2010/main" val="2394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48680"/>
            <a:ext cx="4011084" cy="88642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48681"/>
            <a:ext cx="6815667" cy="51125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70E08AB-3236-43D3-A1F8-CC32ED5B0A2C}" type="slidenum">
              <a:rPr lang="en-US" altLang="en-US"/>
              <a:pPr>
                <a:defRPr/>
              </a:pPr>
              <a:t>‹#›</a:t>
            </a:fld>
            <a:endParaRPr lang="en-US" altLang="en-US"/>
          </a:p>
        </p:txBody>
      </p:sp>
    </p:spTree>
    <p:extLst>
      <p:ext uri="{BB962C8B-B14F-4D97-AF65-F5344CB8AC3E}">
        <p14:creationId xmlns:p14="http://schemas.microsoft.com/office/powerpoint/2010/main" val="165993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25144"/>
            <a:ext cx="7315200" cy="49817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01208"/>
            <a:ext cx="7315200" cy="432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AB2DFE8-02BA-4896-80E8-A66BA27AD468}" type="slidenum">
              <a:rPr lang="en-US" altLang="en-US"/>
              <a:pPr>
                <a:defRPr/>
              </a:pPr>
              <a:t>‹#›</a:t>
            </a:fld>
            <a:endParaRPr lang="en-US" altLang="en-US"/>
          </a:p>
        </p:txBody>
      </p:sp>
    </p:spTree>
    <p:extLst>
      <p:ext uri="{BB962C8B-B14F-4D97-AF65-F5344CB8AC3E}">
        <p14:creationId xmlns:p14="http://schemas.microsoft.com/office/powerpoint/2010/main" val="268313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point BK MAIN.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34963" y="533400"/>
            <a:ext cx="1145063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34963" y="1700213"/>
            <a:ext cx="11450637"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03200" y="152400"/>
            <a:ext cx="2641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Corbel" pitchFamily="34" charset="0"/>
                <a:ea typeface="ＭＳ Ｐゴシック" pitchFamily="-106" charset="-128"/>
              </a:defRPr>
            </a:lvl1pPr>
          </a:lstStyle>
          <a:p>
            <a:pPr>
              <a:defRPr/>
            </a:pPr>
            <a:endParaRPr lang="en-US"/>
          </a:p>
        </p:txBody>
      </p:sp>
      <p:sp>
        <p:nvSpPr>
          <p:cNvPr id="1030" name="Rectangle 6"/>
          <p:cNvSpPr>
            <a:spLocks noGrp="1" noChangeArrowheads="1"/>
          </p:cNvSpPr>
          <p:nvPr>
            <p:ph type="sldNum" sz="quarter" idx="4"/>
          </p:nvPr>
        </p:nvSpPr>
        <p:spPr bwMode="auto">
          <a:xfrm>
            <a:off x="9550400" y="152400"/>
            <a:ext cx="2438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Corbel" panose="020B0503020204020204" pitchFamily="34" charset="0"/>
              </a:defRPr>
            </a:lvl1pPr>
          </a:lstStyle>
          <a:p>
            <a:pPr>
              <a:defRPr/>
            </a:pPr>
            <a:fld id="{A3608FCF-2CCE-4DF6-9F5A-9C6457D8F8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800">
          <a:solidFill>
            <a:schemeClr val="tx2"/>
          </a:solidFill>
          <a:latin typeface="+mj-lt"/>
          <a:ea typeface="+mj-ea"/>
          <a:cs typeface="+mj-cs"/>
        </a:defRPr>
      </a:lvl1pPr>
      <a:lvl2pPr algn="ctr" rtl="0" eaLnBrk="0" fontAlgn="base" hangingPunct="0">
        <a:spcBef>
          <a:spcPct val="0"/>
        </a:spcBef>
        <a:spcAft>
          <a:spcPct val="0"/>
        </a:spcAft>
        <a:defRPr sz="4800">
          <a:solidFill>
            <a:schemeClr val="tx2"/>
          </a:solidFill>
          <a:latin typeface="Corbel Bold"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800">
          <a:solidFill>
            <a:schemeClr val="tx2"/>
          </a:solidFill>
          <a:latin typeface="Corbel Bold"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800">
          <a:solidFill>
            <a:schemeClr val="tx2"/>
          </a:solidFill>
          <a:latin typeface="Corbel Bold"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800">
          <a:solidFill>
            <a:schemeClr val="tx2"/>
          </a:solidFill>
          <a:latin typeface="Corbel Bold" pitchFamily="-106" charset="0"/>
          <a:ea typeface="ＭＳ Ｐゴシック" pitchFamily="-106" charset="-128"/>
          <a:cs typeface="ＭＳ Ｐゴシック" pitchFamily="-106" charset="-128"/>
        </a:defRPr>
      </a:lvl5pPr>
      <a:lvl6pPr marL="457200" algn="ctr" rtl="0" fontAlgn="base">
        <a:spcBef>
          <a:spcPct val="0"/>
        </a:spcBef>
        <a:spcAft>
          <a:spcPct val="0"/>
        </a:spcAft>
        <a:defRPr sz="5400">
          <a:solidFill>
            <a:schemeClr val="tx2"/>
          </a:solidFill>
          <a:latin typeface="Corbel Bold" pitchFamily="-106" charset="0"/>
          <a:ea typeface="ＭＳ Ｐゴシック" pitchFamily="-106" charset="-128"/>
          <a:cs typeface="ＭＳ Ｐゴシック" pitchFamily="-106" charset="-128"/>
        </a:defRPr>
      </a:lvl6pPr>
      <a:lvl7pPr marL="914400" algn="ctr" rtl="0" fontAlgn="base">
        <a:spcBef>
          <a:spcPct val="0"/>
        </a:spcBef>
        <a:spcAft>
          <a:spcPct val="0"/>
        </a:spcAft>
        <a:defRPr sz="5400">
          <a:solidFill>
            <a:schemeClr val="tx2"/>
          </a:solidFill>
          <a:latin typeface="Corbel Bold" pitchFamily="-106" charset="0"/>
          <a:ea typeface="ＭＳ Ｐゴシック" pitchFamily="-106" charset="-128"/>
          <a:cs typeface="ＭＳ Ｐゴシック" pitchFamily="-106" charset="-128"/>
        </a:defRPr>
      </a:lvl7pPr>
      <a:lvl8pPr marL="1371600" algn="ctr" rtl="0" fontAlgn="base">
        <a:spcBef>
          <a:spcPct val="0"/>
        </a:spcBef>
        <a:spcAft>
          <a:spcPct val="0"/>
        </a:spcAft>
        <a:defRPr sz="5400">
          <a:solidFill>
            <a:schemeClr val="tx2"/>
          </a:solidFill>
          <a:latin typeface="Corbel Bold" pitchFamily="-106" charset="0"/>
          <a:ea typeface="ＭＳ Ｐゴシック" pitchFamily="-106" charset="-128"/>
          <a:cs typeface="ＭＳ Ｐゴシック" pitchFamily="-106" charset="-128"/>
        </a:defRPr>
      </a:lvl8pPr>
      <a:lvl9pPr marL="1828800" algn="ctr" rtl="0" fontAlgn="base">
        <a:spcBef>
          <a:spcPct val="0"/>
        </a:spcBef>
        <a:spcAft>
          <a:spcPct val="0"/>
        </a:spcAft>
        <a:defRPr sz="5400">
          <a:solidFill>
            <a:schemeClr val="tx2"/>
          </a:solidFill>
          <a:latin typeface="Corbel Bold"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Corbel"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rbel" pitchFamily="34" charset="0"/>
          <a:ea typeface="+mn-ea"/>
        </a:defRPr>
      </a:lvl2pPr>
      <a:lvl3pPr marL="1143000" indent="-228600" algn="l" rtl="0" eaLnBrk="0" fontAlgn="base" hangingPunct="0">
        <a:spcBef>
          <a:spcPct val="20000"/>
        </a:spcBef>
        <a:spcAft>
          <a:spcPct val="0"/>
        </a:spcAft>
        <a:buChar char="•"/>
        <a:defRPr sz="2400">
          <a:solidFill>
            <a:schemeClr val="tx1"/>
          </a:solidFill>
          <a:latin typeface="Corbel" pitchFamily="34" charset="0"/>
          <a:ea typeface="+mn-ea"/>
        </a:defRPr>
      </a:lvl3pPr>
      <a:lvl4pPr marL="1562100" indent="-228600" algn="l" rtl="0" eaLnBrk="0" fontAlgn="base" hangingPunct="0">
        <a:spcBef>
          <a:spcPct val="20000"/>
        </a:spcBef>
        <a:spcAft>
          <a:spcPct val="0"/>
        </a:spcAft>
        <a:buChar char="–"/>
        <a:defRPr sz="2000">
          <a:solidFill>
            <a:schemeClr val="tx1"/>
          </a:solidFill>
          <a:latin typeface="Corbel" pitchFamily="34" charset="0"/>
          <a:ea typeface="+mn-ea"/>
        </a:defRPr>
      </a:lvl4pPr>
      <a:lvl5pPr marL="1981200" indent="-228600" algn="l" rtl="0" eaLnBrk="0" fontAlgn="base" hangingPunct="0">
        <a:spcBef>
          <a:spcPct val="20000"/>
        </a:spcBef>
        <a:spcAft>
          <a:spcPct val="0"/>
        </a:spcAft>
        <a:buChar char="»"/>
        <a:defRPr sz="2000">
          <a:solidFill>
            <a:schemeClr val="tx1"/>
          </a:solidFill>
          <a:latin typeface="Corbel" pitchFamily="34" charset="0"/>
          <a:ea typeface="+mn-ea"/>
        </a:defRPr>
      </a:lvl5pPr>
      <a:lvl6pPr marL="2438400" indent="-228600" algn="l" rtl="0" fontAlgn="base">
        <a:spcBef>
          <a:spcPct val="20000"/>
        </a:spcBef>
        <a:spcAft>
          <a:spcPct val="0"/>
        </a:spcAft>
        <a:buChar char="»"/>
        <a:defRPr sz="2000">
          <a:solidFill>
            <a:schemeClr val="tx1"/>
          </a:solidFill>
          <a:latin typeface="+mn-lt"/>
          <a:ea typeface="+mn-ea"/>
        </a:defRPr>
      </a:lvl6pPr>
      <a:lvl7pPr marL="2895600" indent="-228600" algn="l" rtl="0" fontAlgn="base">
        <a:spcBef>
          <a:spcPct val="20000"/>
        </a:spcBef>
        <a:spcAft>
          <a:spcPct val="0"/>
        </a:spcAft>
        <a:buChar char="»"/>
        <a:defRPr sz="2000">
          <a:solidFill>
            <a:schemeClr val="tx1"/>
          </a:solidFill>
          <a:latin typeface="+mn-lt"/>
          <a:ea typeface="+mn-ea"/>
        </a:defRPr>
      </a:lvl7pPr>
      <a:lvl8pPr marL="3352800" indent="-228600" algn="l" rtl="0" fontAlgn="base">
        <a:spcBef>
          <a:spcPct val="20000"/>
        </a:spcBef>
        <a:spcAft>
          <a:spcPct val="0"/>
        </a:spcAft>
        <a:buChar char="»"/>
        <a:defRPr sz="2000">
          <a:solidFill>
            <a:schemeClr val="tx1"/>
          </a:solidFill>
          <a:latin typeface="+mn-lt"/>
          <a:ea typeface="+mn-ea"/>
        </a:defRPr>
      </a:lvl8pPr>
      <a:lvl9pPr marL="38100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hyperlink" Target="https://creativecommons.org/licenses/by/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hyperlink" Target="https://www.bundabergnow.com/2021/07/02/pensioners-encouraged-to-confirm-concession-detai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p:cNvSpPr>
            <a:spLocks noGrp="1"/>
          </p:cNvSpPr>
          <p:nvPr>
            <p:ph type="ctrTitle"/>
          </p:nvPr>
        </p:nvSpPr>
        <p:spPr/>
        <p:txBody>
          <a:bodyPr/>
          <a:lstStyle/>
          <a:p>
            <a:pPr eaLnBrk="1" hangingPunct="1"/>
            <a:br>
              <a:rPr lang="en-GB" altLang="en-US" dirty="0"/>
            </a:br>
            <a:br>
              <a:rPr lang="en-GB" altLang="en-US" dirty="0"/>
            </a:br>
            <a:r>
              <a:rPr lang="en-GB" altLang="en-US" dirty="0"/>
              <a:t>Proportionate Care</a:t>
            </a:r>
            <a:br>
              <a:rPr lang="en-GB" altLang="en-US" dirty="0"/>
            </a:br>
            <a:r>
              <a:rPr lang="en-GB" altLang="en-US" dirty="0"/>
              <a:t>(previously referred to as </a:t>
            </a:r>
            <a:br>
              <a:rPr lang="en-GB" altLang="en-US" dirty="0"/>
            </a:br>
            <a:r>
              <a:rPr lang="en-GB" altLang="en-US" dirty="0"/>
              <a:t>Single-Handed Care) </a:t>
            </a:r>
            <a:br>
              <a:rPr lang="en-GB" altLang="en-US" dirty="0"/>
            </a:br>
            <a:br>
              <a:rPr lang="en-GB" altLang="en-US" dirty="0"/>
            </a:b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34963" y="332656"/>
            <a:ext cx="11450637" cy="950913"/>
          </a:xfrm>
        </p:spPr>
        <p:txBody>
          <a:bodyPr/>
          <a:lstStyle/>
          <a:p>
            <a:r>
              <a:rPr lang="en-GB" altLang="en-US" dirty="0">
                <a:latin typeface="+mn-lt"/>
              </a:rPr>
              <a:t>Long Term Plan</a:t>
            </a:r>
          </a:p>
        </p:txBody>
      </p:sp>
      <p:sp>
        <p:nvSpPr>
          <p:cNvPr id="3" name="Content Placeholder 2"/>
          <p:cNvSpPr>
            <a:spLocks noGrp="1"/>
          </p:cNvSpPr>
          <p:nvPr>
            <p:ph idx="1"/>
          </p:nvPr>
        </p:nvSpPr>
        <p:spPr>
          <a:xfrm>
            <a:off x="385762" y="1484784"/>
            <a:ext cx="11450638" cy="4032448"/>
          </a:xfrm>
        </p:spPr>
        <p:txBody>
          <a:bodyPr/>
          <a:lstStyle/>
          <a:p>
            <a:pPr>
              <a:defRPr/>
            </a:pPr>
            <a:r>
              <a:rPr lang="en-GB" sz="3400" dirty="0">
                <a:latin typeface="+mn-lt"/>
              </a:rPr>
              <a:t>1:1 care will be the norm </a:t>
            </a:r>
          </a:p>
          <a:p>
            <a:pPr>
              <a:defRPr/>
            </a:pPr>
            <a:r>
              <a:rPr lang="en-GB" sz="3400" dirty="0">
                <a:latin typeface="+mn-lt"/>
              </a:rPr>
              <a:t>Multiple carer packages require assessment by an Occupational Therapist and approval by senior management</a:t>
            </a:r>
          </a:p>
          <a:p>
            <a:pPr>
              <a:defRPr/>
            </a:pPr>
            <a:r>
              <a:rPr lang="en-GB" sz="3400" dirty="0">
                <a:latin typeface="+mn-lt"/>
              </a:rPr>
              <a:t>LCC will be able to meet the needs of ALL it’s residents, providing care proportionate to needs whilst promoting safety, privacy, dignity and independence.</a:t>
            </a:r>
          </a:p>
          <a:p>
            <a:pPr>
              <a:defRPr/>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z="4400" dirty="0">
                <a:latin typeface="+mn-lt"/>
              </a:rPr>
              <a:t>What is Proportionate Care?</a:t>
            </a:r>
          </a:p>
        </p:txBody>
      </p:sp>
      <p:pic>
        <p:nvPicPr>
          <p:cNvPr id="614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68079" y="1340768"/>
            <a:ext cx="6255841" cy="4691880"/>
          </a:xfrm>
          <a:effectLst>
            <a:softEdge rad="1270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a:latin typeface="+mn-lt"/>
              </a:rPr>
              <a:t>WHY?</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336" y="1484313"/>
            <a:ext cx="4426074" cy="4426074"/>
          </a:xfrm>
        </p:spPr>
      </p:pic>
      <p:sp>
        <p:nvSpPr>
          <p:cNvPr id="4" name="TextBox 3"/>
          <p:cNvSpPr txBox="1"/>
          <p:nvPr/>
        </p:nvSpPr>
        <p:spPr>
          <a:xfrm>
            <a:off x="4007768" y="1967061"/>
            <a:ext cx="7560840" cy="2923877"/>
          </a:xfrm>
          <a:prstGeom prst="rect">
            <a:avLst/>
          </a:prstGeom>
          <a:noFill/>
        </p:spPr>
        <p:txBody>
          <a:bodyPr wrap="square" rtlCol="0">
            <a:spAutoFit/>
          </a:bodyPr>
          <a:lstStyle/>
          <a:p>
            <a:pPr marL="342900" indent="-342900">
              <a:buFont typeface="Arial" panose="020B0604020202020204" pitchFamily="34" charset="0"/>
              <a:buChar char="•"/>
            </a:pPr>
            <a:r>
              <a:rPr lang="en-GB" sz="3200" dirty="0"/>
              <a:t>What’s the point?</a:t>
            </a:r>
            <a:br>
              <a:rPr lang="en-GB" sz="3200" dirty="0"/>
            </a:br>
            <a:endParaRPr lang="en-GB" sz="3200" dirty="0"/>
          </a:p>
          <a:p>
            <a:pPr marL="342900" indent="-342900">
              <a:buFont typeface="Arial" panose="020B0604020202020204" pitchFamily="34" charset="0"/>
              <a:buChar char="•"/>
            </a:pPr>
            <a:r>
              <a:rPr lang="en-GB" sz="3200" dirty="0"/>
              <a:t>Why not carry on as we are?</a:t>
            </a:r>
            <a:br>
              <a:rPr lang="en-GB" sz="3200" dirty="0"/>
            </a:br>
            <a:endParaRPr lang="en-GB" sz="3200" dirty="0"/>
          </a:p>
          <a:p>
            <a:pPr marL="342900" indent="-342900">
              <a:buFont typeface="Arial" panose="020B0604020202020204" pitchFamily="34" charset="0"/>
              <a:buChar char="•"/>
            </a:pPr>
            <a:r>
              <a:rPr lang="en-GB" sz="3200" dirty="0"/>
              <a:t>What’s wrong with the current system?</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334963" y="286288"/>
            <a:ext cx="11450637" cy="950913"/>
          </a:xfrm>
        </p:spPr>
        <p:txBody>
          <a:bodyPr/>
          <a:lstStyle/>
          <a:p>
            <a:r>
              <a:rPr lang="en-GB" altLang="en-US" dirty="0"/>
              <a:t>Increase Capacity In The Care Market </a:t>
            </a:r>
            <a:endParaRPr lang="en-GB" alt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587" y="1071910"/>
            <a:ext cx="3574935" cy="3157859"/>
          </a:xfrm>
          <a:prstGeom prst="rect">
            <a:avLst/>
          </a:prstGeom>
          <a:effectLst>
            <a:softEdge rad="1270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6668" y="1392649"/>
            <a:ext cx="4118932" cy="2749981"/>
          </a:xfrm>
          <a:prstGeom prst="rect">
            <a:avLst/>
          </a:prstGeom>
          <a:effectLst>
            <a:softEdge rad="317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6319" y="3933056"/>
            <a:ext cx="3947483" cy="2403648"/>
          </a:xfrm>
          <a:prstGeom prst="rect">
            <a:avLst/>
          </a:prstGeom>
          <a:effectLst>
            <a:softEdge rad="317500"/>
          </a:effectLst>
        </p:spPr>
      </p:pic>
      <p:pic>
        <p:nvPicPr>
          <p:cNvPr id="14" name="Content Placeholder 1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43566" y="1548097"/>
            <a:ext cx="4239927" cy="2384959"/>
          </a:xfrm>
          <a:effectLst>
            <a:softEdge rad="317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723" t="13702" r="9899" b="4080"/>
          <a:stretch/>
        </p:blipFill>
        <p:spPr>
          <a:xfrm>
            <a:off x="2989288" y="1008856"/>
            <a:ext cx="5723136" cy="4292352"/>
          </a:xfrm>
          <a:prstGeom prst="rect">
            <a:avLst/>
          </a:prstGeom>
        </p:spPr>
      </p:pic>
      <p:sp>
        <p:nvSpPr>
          <p:cNvPr id="2" name="Title 1"/>
          <p:cNvSpPr>
            <a:spLocks noGrp="1"/>
          </p:cNvSpPr>
          <p:nvPr>
            <p:ph type="title"/>
          </p:nvPr>
        </p:nvSpPr>
        <p:spPr>
          <a:xfrm>
            <a:off x="125537" y="574762"/>
            <a:ext cx="11450637" cy="950913"/>
          </a:xfrm>
        </p:spPr>
        <p:txBody>
          <a:bodyPr/>
          <a:lstStyle/>
          <a:p>
            <a:pPr marL="0" indent="0">
              <a:buNone/>
            </a:pPr>
            <a:r>
              <a:rPr lang="en-GB" sz="4400" dirty="0">
                <a:latin typeface="+mn-lt"/>
              </a:rPr>
              <a:t>Reduce Delayed Transfers of Care</a:t>
            </a:r>
          </a:p>
        </p:txBody>
      </p:sp>
      <p:sp>
        <p:nvSpPr>
          <p:cNvPr id="7" name="TextBox 6"/>
          <p:cNvSpPr txBox="1"/>
          <p:nvPr/>
        </p:nvSpPr>
        <p:spPr>
          <a:xfrm>
            <a:off x="7248128" y="2132856"/>
            <a:ext cx="2592288" cy="1728192"/>
          </a:xfrm>
          <a:prstGeom prst="rect">
            <a:avLst/>
          </a:prstGeom>
          <a:noFill/>
        </p:spPr>
        <p:txBody>
          <a:bodyPr wrap="square" rtlCol="0">
            <a:spAutoFit/>
          </a:bodyPr>
          <a:lstStyle/>
          <a:p>
            <a:endParaRPr lang="en-GB" dirty="0">
              <a:solidFill>
                <a:schemeClr val="accent3"/>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2037" y="1772816"/>
            <a:ext cx="3526914" cy="2347568"/>
          </a:xfrm>
          <a:effectLst>
            <a:softEdge rad="127000"/>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813" t="9426" r="3813" b="12638"/>
          <a:stretch/>
        </p:blipFill>
        <p:spPr>
          <a:xfrm>
            <a:off x="7637575" y="1686243"/>
            <a:ext cx="3355531" cy="2387589"/>
          </a:xfrm>
          <a:prstGeom prst="rect">
            <a:avLst/>
          </a:prstGeom>
          <a:effectLst>
            <a:softEdge rad="127000"/>
          </a:effec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8677" t="24383" r="34624"/>
          <a:stretch/>
        </p:blipFill>
        <p:spPr>
          <a:xfrm>
            <a:off x="1156376" y="3861048"/>
            <a:ext cx="3600116" cy="2406048"/>
          </a:xfrm>
          <a:prstGeom prst="rect">
            <a:avLst/>
          </a:prstGeom>
          <a:effectLst>
            <a:softEdge rad="317500"/>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2765" y="3886189"/>
            <a:ext cx="3593934" cy="2022200"/>
          </a:xfrm>
          <a:prstGeom prst="rect">
            <a:avLst/>
          </a:prstGeom>
          <a:effectLst>
            <a:softEdge rad="127000"/>
          </a:effectLst>
        </p:spPr>
      </p:pic>
    </p:spTree>
    <p:extLst>
      <p:ext uri="{BB962C8B-B14F-4D97-AF65-F5344CB8AC3E}">
        <p14:creationId xmlns:p14="http://schemas.microsoft.com/office/powerpoint/2010/main" val="295801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dirty="0"/>
              <a:t>Improve Service User Outcomes</a:t>
            </a:r>
          </a:p>
        </p:txBody>
      </p:sp>
      <p:sp>
        <p:nvSpPr>
          <p:cNvPr id="3" name="Content Placeholder 2"/>
          <p:cNvSpPr>
            <a:spLocks noGrp="1"/>
          </p:cNvSpPr>
          <p:nvPr>
            <p:ph idx="1"/>
          </p:nvPr>
        </p:nvSpPr>
        <p:spPr>
          <a:xfrm>
            <a:off x="304800" y="1340768"/>
            <a:ext cx="11480800" cy="4968552"/>
          </a:xfrm>
        </p:spPr>
        <p:txBody>
          <a:bodyPr/>
          <a:lstStyle/>
          <a:p>
            <a:pPr marL="0" indent="0" algn="ctr">
              <a:buFontTx/>
              <a:buNone/>
              <a:defRPr/>
            </a:pPr>
            <a:endParaRPr lang="en-GB" sz="2800" b="1" dirty="0"/>
          </a:p>
          <a:p>
            <a:pPr marL="0" indent="0" algn="ctr">
              <a:buFontTx/>
              <a:buNone/>
              <a:defRPr/>
            </a:pPr>
            <a:endParaRPr lang="en-GB" sz="2800" b="1" dirty="0"/>
          </a:p>
          <a:p>
            <a:pPr marL="0" indent="0" algn="ctr">
              <a:buFontTx/>
              <a:buNone/>
              <a:defRPr/>
            </a:pPr>
            <a:endParaRPr lang="en-GB" sz="2800" b="1" dirty="0"/>
          </a:p>
          <a:p>
            <a:pPr marL="0" indent="0" algn="ctr">
              <a:buFontTx/>
              <a:buNone/>
              <a:defRPr/>
            </a:pPr>
            <a:endParaRPr lang="en-GB" sz="2800" b="1" dirty="0"/>
          </a:p>
          <a:p>
            <a:pPr marL="0" indent="0" algn="ctr">
              <a:buFontTx/>
              <a:buNone/>
              <a:defRPr/>
            </a:pPr>
            <a:endParaRPr lang="en-GB" sz="2800" b="1" dirty="0"/>
          </a:p>
          <a:p>
            <a:pPr marL="0" indent="0" algn="ctr">
              <a:buFontTx/>
              <a:buNone/>
              <a:defRPr/>
            </a:pPr>
            <a:endParaRPr lang="en-GB" sz="2800" b="1" dirty="0"/>
          </a:p>
          <a:p>
            <a:pPr marL="0" indent="0" algn="ctr">
              <a:buFontTx/>
              <a:buNone/>
              <a:defRPr/>
            </a:pPr>
            <a:endParaRPr lang="en-GB" sz="2800" b="1" dirty="0"/>
          </a:p>
          <a:p>
            <a:pPr marL="0" indent="0" algn="ctr">
              <a:buFontTx/>
              <a:buNone/>
              <a:defRPr/>
            </a:pPr>
            <a:r>
              <a:rPr lang="en-GB" sz="2800" b="1" dirty="0"/>
              <a:t>Personalised Experience of Care, Empowerment, Independence &amp;</a:t>
            </a:r>
          </a:p>
          <a:p>
            <a:pPr marL="0" indent="0" algn="ctr">
              <a:buFontTx/>
              <a:buNone/>
              <a:defRPr/>
            </a:pPr>
            <a:r>
              <a:rPr lang="en-GB" sz="2800" b="1" dirty="0"/>
              <a:t>Improved Mental and Physical Health and Wellbeing</a:t>
            </a:r>
            <a:endParaRPr lang="en-GB" sz="2000" dirty="0"/>
          </a:p>
        </p:txBody>
      </p:sp>
      <p:pic>
        <p:nvPicPr>
          <p:cNvPr id="2" name="Picture 1"/>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334963" y="1485147"/>
            <a:ext cx="5126792" cy="3417861"/>
          </a:xfrm>
          <a:prstGeom prst="rect">
            <a:avLst/>
          </a:prstGeom>
          <a:effectLst>
            <a:softEdge rad="63500"/>
          </a:effectLst>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artisticChalkSketch/>
                    </a14:imgEffect>
                  </a14:imgLayer>
                </a14:imgProps>
              </a:ext>
              <a:ext uri="{28A0092B-C50C-407E-A947-70E740481C1C}">
                <a14:useLocalDpi xmlns:a14="http://schemas.microsoft.com/office/drawing/2010/main" val="0"/>
              </a:ext>
            </a:extLst>
          </a:blip>
          <a:stretch>
            <a:fillRect/>
          </a:stretch>
        </p:blipFill>
        <p:spPr>
          <a:xfrm>
            <a:off x="6456040" y="1491259"/>
            <a:ext cx="4608512" cy="3412584"/>
          </a:xfrm>
          <a:prstGeom prst="rect">
            <a:avLst/>
          </a:prstGeom>
          <a:effectLst>
            <a:softEdge rad="63500"/>
          </a:effectLst>
        </p:spPr>
      </p:pic>
      <p:sp>
        <p:nvSpPr>
          <p:cNvPr id="5" name="TextBox 4">
            <a:extLst>
              <a:ext uri="{FF2B5EF4-FFF2-40B4-BE49-F238E27FC236}">
                <a16:creationId xmlns:a16="http://schemas.microsoft.com/office/drawing/2014/main" id="{53B17F61-1494-CF11-ED40-984082B0B191}"/>
              </a:ext>
            </a:extLst>
          </p:cNvPr>
          <p:cNvSpPr txBox="1"/>
          <p:nvPr/>
        </p:nvSpPr>
        <p:spPr>
          <a:xfrm>
            <a:off x="334963" y="4903008"/>
            <a:ext cx="5126792" cy="230832"/>
          </a:xfrm>
          <a:prstGeom prst="rect">
            <a:avLst/>
          </a:prstGeom>
          <a:noFill/>
        </p:spPr>
        <p:txBody>
          <a:bodyPr wrap="square" rtlCol="0">
            <a:spAutoFit/>
          </a:bodyPr>
          <a:lstStyle/>
          <a:p>
            <a:r>
              <a:rPr lang="en-GB" sz="900">
                <a:hlinkClick r:id="rId4" tooltip="https://www.bundabergnow.com/2021/07/02/pensioners-encouraged-to-confirm-concession-details/"/>
              </a:rPr>
              <a:t>This Photo</a:t>
            </a:r>
            <a:r>
              <a:rPr lang="en-GB" sz="900"/>
              <a:t> by Unknown Author is licensed under </a:t>
            </a:r>
            <a:r>
              <a:rPr lang="en-GB" sz="900">
                <a:hlinkClick r:id="rId7" tooltip="https://creativecommons.org/licenses/by/3.0/"/>
              </a:rPr>
              <a:t>CC BY</a:t>
            </a:r>
            <a:endParaRPr lang="en-GB" sz="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p:cNvPicPr>
            <a:picLocks noChangeAspect="1"/>
          </p:cNvPicPr>
          <p:nvPr/>
        </p:nvPicPr>
        <p:blipFill>
          <a:blip r:embed="rId3">
            <a:extLst>
              <a:ext uri="{28A0092B-C50C-407E-A947-70E740481C1C}">
                <a14:useLocalDpi xmlns:a14="http://schemas.microsoft.com/office/drawing/2010/main" val="0"/>
              </a:ext>
            </a:extLst>
          </a:blip>
          <a:srcRect l="21799" r="20132" b="12897"/>
          <a:stretch>
            <a:fillRect/>
          </a:stretch>
        </p:blipFill>
        <p:spPr bwMode="auto">
          <a:xfrm>
            <a:off x="9480376" y="1556029"/>
            <a:ext cx="2699001" cy="404850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191344" y="108889"/>
            <a:ext cx="11450637" cy="950913"/>
          </a:xfrm>
        </p:spPr>
        <p:txBody>
          <a:bodyPr/>
          <a:lstStyle/>
          <a:p>
            <a:r>
              <a:rPr lang="en-GB" altLang="en-US" dirty="0"/>
              <a:t>Equipment Examples</a:t>
            </a:r>
          </a:p>
        </p:txBody>
      </p:sp>
      <p:pic>
        <p:nvPicPr>
          <p:cNvPr id="819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r="19456"/>
          <a:stretch>
            <a:fillRect/>
          </a:stretch>
        </p:blipFill>
        <p:spPr>
          <a:xfrm>
            <a:off x="3287688" y="2616883"/>
            <a:ext cx="3516286" cy="3275060"/>
          </a:xfrm>
          <a:effectLst>
            <a:softEdge rad="127000"/>
          </a:effectLst>
        </p:spPr>
      </p:pic>
      <p:pic>
        <p:nvPicPr>
          <p:cNvPr id="8197"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0357" y="972859"/>
            <a:ext cx="3535801" cy="2650407"/>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05" y="978342"/>
            <a:ext cx="3277083" cy="327708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1344" y="116632"/>
            <a:ext cx="11450637" cy="950913"/>
          </a:xfrm>
        </p:spPr>
        <p:txBody>
          <a:bodyPr/>
          <a:lstStyle/>
          <a:p>
            <a:r>
              <a:rPr lang="en-GB" altLang="en-US" dirty="0"/>
              <a:t>Common Concerns and myths </a:t>
            </a:r>
          </a:p>
        </p:txBody>
      </p:sp>
      <p:sp>
        <p:nvSpPr>
          <p:cNvPr id="3" name="Content Placeholder 2"/>
          <p:cNvSpPr>
            <a:spLocks noGrp="1"/>
          </p:cNvSpPr>
          <p:nvPr>
            <p:ph idx="1"/>
          </p:nvPr>
        </p:nvSpPr>
        <p:spPr>
          <a:xfrm>
            <a:off x="598488" y="1535440"/>
            <a:ext cx="11593512" cy="5329237"/>
          </a:xfrm>
        </p:spPr>
        <p:txBody>
          <a:bodyPr/>
          <a:lstStyle/>
          <a:p>
            <a:pPr>
              <a:defRPr/>
            </a:pPr>
            <a:r>
              <a:rPr lang="en-GB" dirty="0">
                <a:latin typeface="+mn-lt"/>
              </a:rPr>
              <a:t>Moving and handling equipment requires two carers to use</a:t>
            </a:r>
          </a:p>
          <a:p>
            <a:pPr>
              <a:defRPr/>
            </a:pPr>
            <a:r>
              <a:rPr lang="en-GB" dirty="0">
                <a:latin typeface="+mn-lt"/>
              </a:rPr>
              <a:t>Care provider policy states it must be 2 for moving and handling</a:t>
            </a:r>
          </a:p>
          <a:p>
            <a:pPr>
              <a:defRPr/>
            </a:pPr>
            <a:r>
              <a:rPr lang="en-GB" dirty="0">
                <a:latin typeface="+mn-lt"/>
              </a:rPr>
              <a:t>Insurance stipulates must be two for moving and handling</a:t>
            </a:r>
          </a:p>
          <a:p>
            <a:pPr>
              <a:defRPr/>
            </a:pPr>
            <a:r>
              <a:rPr lang="en-GB" dirty="0">
                <a:latin typeface="+mn-lt"/>
              </a:rPr>
              <a:t>It is against the law</a:t>
            </a:r>
          </a:p>
          <a:p>
            <a:pPr>
              <a:defRPr/>
            </a:pPr>
            <a:r>
              <a:rPr lang="en-GB" dirty="0">
                <a:latin typeface="+mn-lt"/>
              </a:rPr>
              <a:t>2 carers have been recommended in the past or by other health professionals</a:t>
            </a:r>
          </a:p>
          <a:p>
            <a:pPr marL="0" indent="0">
              <a:buNone/>
              <a:defRPr/>
            </a:pPr>
            <a:endParaRPr lang="en-GB"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60649"/>
            <a:ext cx="11450637" cy="936104"/>
          </a:xfrm>
        </p:spPr>
        <p:txBody>
          <a:bodyPr/>
          <a:lstStyle/>
          <a:p>
            <a:r>
              <a:rPr lang="en-GB" dirty="0"/>
              <a:t>Common Concerns Addressed</a:t>
            </a:r>
          </a:p>
        </p:txBody>
      </p:sp>
      <p:sp>
        <p:nvSpPr>
          <p:cNvPr id="3" name="Content Placeholder 2"/>
          <p:cNvSpPr>
            <a:spLocks noGrp="1"/>
          </p:cNvSpPr>
          <p:nvPr>
            <p:ph idx="1"/>
          </p:nvPr>
        </p:nvSpPr>
        <p:spPr>
          <a:xfrm>
            <a:off x="304800" y="1196752"/>
            <a:ext cx="11480800" cy="5112567"/>
          </a:xfrm>
        </p:spPr>
        <p:txBody>
          <a:bodyPr/>
          <a:lstStyle/>
          <a:p>
            <a:pPr>
              <a:defRPr/>
            </a:pPr>
            <a:r>
              <a:rPr lang="en-GB" sz="2800" b="1" dirty="0">
                <a:latin typeface="Arial" panose="020B0604020202020204" pitchFamily="34" charset="0"/>
                <a:cs typeface="Arial" panose="020B0604020202020204" pitchFamily="34" charset="0"/>
              </a:rPr>
              <a:t>ALL</a:t>
            </a:r>
            <a:r>
              <a:rPr lang="en-GB" sz="2800" dirty="0">
                <a:latin typeface="Arial" panose="020B0604020202020204" pitchFamily="34" charset="0"/>
                <a:cs typeface="Arial" panose="020B0604020202020204" pitchFamily="34" charset="0"/>
              </a:rPr>
              <a:t> moving and handling tasks must be </a:t>
            </a:r>
            <a:r>
              <a:rPr lang="en-GB" sz="2800" b="1" dirty="0">
                <a:latin typeface="Arial" panose="020B0604020202020204" pitchFamily="34" charset="0"/>
                <a:cs typeface="Arial" panose="020B0604020202020204" pitchFamily="34" charset="0"/>
              </a:rPr>
              <a:t>individually</a:t>
            </a:r>
            <a:r>
              <a:rPr lang="en-GB" sz="2800" dirty="0">
                <a:latin typeface="Arial" panose="020B0604020202020204" pitchFamily="34" charset="0"/>
                <a:cs typeface="Arial" panose="020B0604020202020204" pitchFamily="34" charset="0"/>
              </a:rPr>
              <a:t> risk assessed by a </a:t>
            </a:r>
            <a:r>
              <a:rPr lang="en-GB" sz="2800" b="1" dirty="0">
                <a:latin typeface="Arial" panose="020B0604020202020204" pitchFamily="34" charset="0"/>
                <a:cs typeface="Arial" panose="020B0604020202020204" pitchFamily="34" charset="0"/>
              </a:rPr>
              <a:t>trained</a:t>
            </a:r>
            <a:r>
              <a:rPr lang="en-GB" sz="2800" dirty="0">
                <a:latin typeface="Arial" panose="020B0604020202020204" pitchFamily="34" charset="0"/>
                <a:cs typeface="Arial" panose="020B0604020202020204" pitchFamily="34" charset="0"/>
              </a:rPr>
              <a:t> person, and a safer handling plan should be provided</a:t>
            </a:r>
          </a:p>
          <a:p>
            <a:pPr>
              <a:defRPr/>
            </a:pPr>
            <a:r>
              <a:rPr lang="en-GB" sz="2800" dirty="0">
                <a:latin typeface="Arial" panose="020B0604020202020204" pitchFamily="34" charset="0"/>
                <a:cs typeface="Arial" panose="020B0604020202020204" pitchFamily="34" charset="0"/>
              </a:rPr>
              <a:t>Specific/complex moving and handling assessments should be carried out by Occupational Therapists/Physiotherapists/Moving and Handling specialists - LCC OTs are trained and skilled in proportionate care</a:t>
            </a:r>
          </a:p>
          <a:p>
            <a:pPr>
              <a:defRPr/>
            </a:pPr>
            <a:r>
              <a:rPr lang="en-GB" sz="2800" dirty="0">
                <a:latin typeface="Arial" panose="020B0604020202020204" pitchFamily="34" charset="0"/>
                <a:cs typeface="Arial" panose="020B0604020202020204" pitchFamily="34" charset="0"/>
              </a:rPr>
              <a:t>Specialised equipment is available to support proportionate care</a:t>
            </a:r>
          </a:p>
          <a:p>
            <a:pPr>
              <a:defRPr/>
            </a:pPr>
            <a:r>
              <a:rPr lang="en-GB" sz="2800" b="1" dirty="0">
                <a:latin typeface="Arial" panose="020B0604020202020204" pitchFamily="34" charset="0"/>
                <a:cs typeface="Arial" panose="020B0604020202020204" pitchFamily="34" charset="0"/>
              </a:rPr>
              <a:t>All</a:t>
            </a:r>
            <a:r>
              <a:rPr lang="en-GB" sz="2800" dirty="0">
                <a:latin typeface="Arial" panose="020B0604020202020204" pitchFamily="34" charset="0"/>
                <a:cs typeface="Arial" panose="020B0604020202020204" pitchFamily="34" charset="0"/>
              </a:rPr>
              <a:t> moving and handling tasks should be reviewed by a trained competent person</a:t>
            </a:r>
          </a:p>
          <a:p>
            <a:pPr>
              <a:defRPr/>
            </a:pPr>
            <a:endParaRPr lang="en-GB" dirty="0"/>
          </a:p>
          <a:p>
            <a:endParaRPr lang="en-GB" dirty="0"/>
          </a:p>
        </p:txBody>
      </p:sp>
    </p:spTree>
    <p:extLst>
      <p:ext uri="{BB962C8B-B14F-4D97-AF65-F5344CB8AC3E}">
        <p14:creationId xmlns:p14="http://schemas.microsoft.com/office/powerpoint/2010/main" val="45094462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rbel Bold"/>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10403</TotalTime>
  <Words>768</Words>
  <Application>Microsoft Office PowerPoint</Application>
  <PresentationFormat>Widescreen</PresentationFormat>
  <Paragraphs>67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Corbel</vt:lpstr>
      <vt:lpstr>Corbel Bold</vt:lpstr>
      <vt:lpstr>Blank Presentation</vt:lpstr>
      <vt:lpstr>  Proportionate Care (previously referred to as  Single-Handed Care)   </vt:lpstr>
      <vt:lpstr>What is Proportionate Care?</vt:lpstr>
      <vt:lpstr>WHY?</vt:lpstr>
      <vt:lpstr>Increase Capacity In The Care Market </vt:lpstr>
      <vt:lpstr>Reduce Delayed Transfers of Care</vt:lpstr>
      <vt:lpstr>Improve Service User Outcomes</vt:lpstr>
      <vt:lpstr>Equipment Examples</vt:lpstr>
      <vt:lpstr>Common Concerns and myths </vt:lpstr>
      <vt:lpstr>Common Concerns Addressed</vt:lpstr>
      <vt:lpstr>Long Term Plan</vt:lpstr>
    </vt:vector>
  </TitlesOfParts>
  <Company>LCC Lancashire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 Lancashire County Council</dc:creator>
  <cp:lastModifiedBy>Knight, Val</cp:lastModifiedBy>
  <cp:revision>42</cp:revision>
  <cp:lastPrinted>2019-05-07T13:31:12Z</cp:lastPrinted>
  <dcterms:created xsi:type="dcterms:W3CDTF">2011-08-19T09:32:37Z</dcterms:created>
  <dcterms:modified xsi:type="dcterms:W3CDTF">2023-10-18T10:11:45Z</dcterms:modified>
</cp:coreProperties>
</file>