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3"/>
  </p:notesMasterIdLst>
  <p:sldIdLst>
    <p:sldId id="256" r:id="rId6"/>
    <p:sldId id="257" r:id="rId7"/>
    <p:sldId id="258" r:id="rId8"/>
    <p:sldId id="259" r:id="rId9"/>
    <p:sldId id="3100" r:id="rId10"/>
    <p:sldId id="263" r:id="rId11"/>
    <p:sldId id="262" r:id="rId12"/>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508CF2-D410-485A-AA7C-97E37C3A7654}" v="4" dt="2023-10-17T13:45:13.0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28" autoAdjust="0"/>
  </p:normalViewPr>
  <p:slideViewPr>
    <p:cSldViewPr snapToGrid="0">
      <p:cViewPr varScale="1">
        <p:scale>
          <a:sx n="61" d="100"/>
          <a:sy n="61" d="100"/>
        </p:scale>
        <p:origin x="86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Williams (MLCSU)" userId="a9a1d101-35a6-42cb-9369-f854672932c8" providerId="ADAL" clId="{75508CF2-D410-485A-AA7C-97E37C3A7654}"/>
    <pc:docChg chg="undo custSel delSld modSld">
      <pc:chgData name="Elizabeth Williams (MLCSU)" userId="a9a1d101-35a6-42cb-9369-f854672932c8" providerId="ADAL" clId="{75508CF2-D410-485A-AA7C-97E37C3A7654}" dt="2023-10-17T13:45:33.699" v="183" actId="20577"/>
      <pc:docMkLst>
        <pc:docMk/>
      </pc:docMkLst>
      <pc:sldChg chg="delSp modSp mod">
        <pc:chgData name="Elizabeth Williams (MLCSU)" userId="a9a1d101-35a6-42cb-9369-f854672932c8" providerId="ADAL" clId="{75508CF2-D410-485A-AA7C-97E37C3A7654}" dt="2023-10-17T13:27:36.702" v="85" actId="20577"/>
        <pc:sldMkLst>
          <pc:docMk/>
          <pc:sldMk cId="109857222" sldId="256"/>
        </pc:sldMkLst>
        <pc:graphicFrameChg chg="mod modGraphic">
          <ac:chgData name="Elizabeth Williams (MLCSU)" userId="a9a1d101-35a6-42cb-9369-f854672932c8" providerId="ADAL" clId="{75508CF2-D410-485A-AA7C-97E37C3A7654}" dt="2023-10-17T13:27:36.702" v="85" actId="20577"/>
          <ac:graphicFrameMkLst>
            <pc:docMk/>
            <pc:sldMk cId="109857222" sldId="256"/>
            <ac:graphicFrameMk id="8" creationId="{8E3E0072-4839-933C-9352-5E4971CC3FBB}"/>
          </ac:graphicFrameMkLst>
        </pc:graphicFrameChg>
        <pc:picChg chg="del">
          <ac:chgData name="Elizabeth Williams (MLCSU)" userId="a9a1d101-35a6-42cb-9369-f854672932c8" providerId="ADAL" clId="{75508CF2-D410-485A-AA7C-97E37C3A7654}" dt="2023-10-17T13:27:03.390" v="68" actId="478"/>
          <ac:picMkLst>
            <pc:docMk/>
            <pc:sldMk cId="109857222" sldId="256"/>
            <ac:picMk id="9" creationId="{A8E8D55F-4C0D-B4AB-D847-E908C7FECCB8}"/>
          </ac:picMkLst>
        </pc:picChg>
      </pc:sldChg>
      <pc:sldChg chg="modSp mod">
        <pc:chgData name="Elizabeth Williams (MLCSU)" userId="a9a1d101-35a6-42cb-9369-f854672932c8" providerId="ADAL" clId="{75508CF2-D410-485A-AA7C-97E37C3A7654}" dt="2023-10-17T13:32:45.463" v="141" actId="20577"/>
        <pc:sldMkLst>
          <pc:docMk/>
          <pc:sldMk cId="3292419770" sldId="257"/>
        </pc:sldMkLst>
        <pc:spChg chg="mod">
          <ac:chgData name="Elizabeth Williams (MLCSU)" userId="a9a1d101-35a6-42cb-9369-f854672932c8" providerId="ADAL" clId="{75508CF2-D410-485A-AA7C-97E37C3A7654}" dt="2023-10-17T13:32:45.463" v="141" actId="20577"/>
          <ac:spMkLst>
            <pc:docMk/>
            <pc:sldMk cId="3292419770" sldId="257"/>
            <ac:spMk id="2" creationId="{1E5D6C6C-37A9-28AD-7E03-D213EB735798}"/>
          </ac:spMkLst>
        </pc:spChg>
      </pc:sldChg>
      <pc:sldChg chg="modSp mod">
        <pc:chgData name="Elizabeth Williams (MLCSU)" userId="a9a1d101-35a6-42cb-9369-f854672932c8" providerId="ADAL" clId="{75508CF2-D410-485A-AA7C-97E37C3A7654}" dt="2023-10-17T13:37:04.342" v="181" actId="20577"/>
        <pc:sldMkLst>
          <pc:docMk/>
          <pc:sldMk cId="2893473794" sldId="259"/>
        </pc:sldMkLst>
        <pc:spChg chg="mod">
          <ac:chgData name="Elizabeth Williams (MLCSU)" userId="a9a1d101-35a6-42cb-9369-f854672932c8" providerId="ADAL" clId="{75508CF2-D410-485A-AA7C-97E37C3A7654}" dt="2023-10-17T13:37:04.342" v="181" actId="20577"/>
          <ac:spMkLst>
            <pc:docMk/>
            <pc:sldMk cId="2893473794" sldId="259"/>
            <ac:spMk id="6" creationId="{F5C43D52-C962-E740-C324-18BA33D006C9}"/>
          </ac:spMkLst>
        </pc:spChg>
      </pc:sldChg>
      <pc:sldChg chg="del">
        <pc:chgData name="Elizabeth Williams (MLCSU)" userId="a9a1d101-35a6-42cb-9369-f854672932c8" providerId="ADAL" clId="{75508CF2-D410-485A-AA7C-97E37C3A7654}" dt="2023-10-17T13:28:11.390" v="87" actId="2696"/>
        <pc:sldMkLst>
          <pc:docMk/>
          <pc:sldMk cId="1858846234" sldId="260"/>
        </pc:sldMkLst>
      </pc:sldChg>
      <pc:sldChg chg="del">
        <pc:chgData name="Elizabeth Williams (MLCSU)" userId="a9a1d101-35a6-42cb-9369-f854672932c8" providerId="ADAL" clId="{75508CF2-D410-485A-AA7C-97E37C3A7654}" dt="2023-10-17T13:31:32.536" v="132" actId="2696"/>
        <pc:sldMkLst>
          <pc:docMk/>
          <pc:sldMk cId="160534120" sldId="261"/>
        </pc:sldMkLst>
      </pc:sldChg>
      <pc:sldChg chg="modSp mod">
        <pc:chgData name="Elizabeth Williams (MLCSU)" userId="a9a1d101-35a6-42cb-9369-f854672932c8" providerId="ADAL" clId="{75508CF2-D410-485A-AA7C-97E37C3A7654}" dt="2023-10-17T13:24:47.025" v="8" actId="20577"/>
        <pc:sldMkLst>
          <pc:docMk/>
          <pc:sldMk cId="3518895119" sldId="262"/>
        </pc:sldMkLst>
        <pc:spChg chg="mod">
          <ac:chgData name="Elizabeth Williams (MLCSU)" userId="a9a1d101-35a6-42cb-9369-f854672932c8" providerId="ADAL" clId="{75508CF2-D410-485A-AA7C-97E37C3A7654}" dt="2023-10-17T13:24:47.025" v="8" actId="20577"/>
          <ac:spMkLst>
            <pc:docMk/>
            <pc:sldMk cId="3518895119" sldId="262"/>
            <ac:spMk id="3" creationId="{5AA45102-4383-F296-ABDB-9FB8EA5F4BDC}"/>
          </ac:spMkLst>
        </pc:spChg>
      </pc:sldChg>
      <pc:sldChg chg="modSp mod">
        <pc:chgData name="Elizabeth Williams (MLCSU)" userId="a9a1d101-35a6-42cb-9369-f854672932c8" providerId="ADAL" clId="{75508CF2-D410-485A-AA7C-97E37C3A7654}" dt="2023-10-17T13:35:44.910" v="159" actId="313"/>
        <pc:sldMkLst>
          <pc:docMk/>
          <pc:sldMk cId="323594527" sldId="263"/>
        </pc:sldMkLst>
        <pc:spChg chg="mod">
          <ac:chgData name="Elizabeth Williams (MLCSU)" userId="a9a1d101-35a6-42cb-9369-f854672932c8" providerId="ADAL" clId="{75508CF2-D410-485A-AA7C-97E37C3A7654}" dt="2023-10-17T13:35:34.453" v="155" actId="1076"/>
          <ac:spMkLst>
            <pc:docMk/>
            <pc:sldMk cId="323594527" sldId="263"/>
            <ac:spMk id="5" creationId="{5F48C124-0DDF-FBEB-E08C-133FF1527E19}"/>
          </ac:spMkLst>
        </pc:spChg>
        <pc:spChg chg="mod">
          <ac:chgData name="Elizabeth Williams (MLCSU)" userId="a9a1d101-35a6-42cb-9369-f854672932c8" providerId="ADAL" clId="{75508CF2-D410-485A-AA7C-97E37C3A7654}" dt="2023-10-17T13:35:44.910" v="159" actId="313"/>
          <ac:spMkLst>
            <pc:docMk/>
            <pc:sldMk cId="323594527" sldId="263"/>
            <ac:spMk id="14" creationId="{1C185186-D285-60F8-91E0-E48E40661BAD}"/>
          </ac:spMkLst>
        </pc:spChg>
      </pc:sldChg>
      <pc:sldChg chg="del">
        <pc:chgData name="Elizabeth Williams (MLCSU)" userId="a9a1d101-35a6-42cb-9369-f854672932c8" providerId="ADAL" clId="{75508CF2-D410-485A-AA7C-97E37C3A7654}" dt="2023-10-17T13:27:50.536" v="86" actId="2696"/>
        <pc:sldMkLst>
          <pc:docMk/>
          <pc:sldMk cId="95992585" sldId="264"/>
        </pc:sldMkLst>
      </pc:sldChg>
      <pc:sldChg chg="modSp mod">
        <pc:chgData name="Elizabeth Williams (MLCSU)" userId="a9a1d101-35a6-42cb-9369-f854672932c8" providerId="ADAL" clId="{75508CF2-D410-485A-AA7C-97E37C3A7654}" dt="2023-10-17T13:45:33.699" v="183" actId="20577"/>
        <pc:sldMkLst>
          <pc:docMk/>
          <pc:sldMk cId="1366216215" sldId="3100"/>
        </pc:sldMkLst>
        <pc:spChg chg="mod">
          <ac:chgData name="Elizabeth Williams (MLCSU)" userId="a9a1d101-35a6-42cb-9369-f854672932c8" providerId="ADAL" clId="{75508CF2-D410-485A-AA7C-97E37C3A7654}" dt="2023-10-17T13:45:33.699" v="183" actId="20577"/>
          <ac:spMkLst>
            <pc:docMk/>
            <pc:sldMk cId="1366216215" sldId="3100"/>
            <ac:spMk id="3" creationId="{3630B181-2AF6-2224-FCE1-273383E2C69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D4708B-49AA-4FA3-B52A-E5BF0891CEA8}" type="doc">
      <dgm:prSet loTypeId="urn:microsoft.com/office/officeart/2005/8/layout/pyramid1" loCatId="pyramid" qsTypeId="urn:microsoft.com/office/officeart/2005/8/quickstyle/simple1" qsCatId="simple" csTypeId="urn:microsoft.com/office/officeart/2005/8/colors/accent1_2" csCatId="accent1" phldr="1"/>
      <dgm:spPr/>
    </dgm:pt>
    <dgm:pt modelId="{5EDB8831-9074-47DF-A239-616851684E57}" type="pres">
      <dgm:prSet presAssocID="{8AD4708B-49AA-4FA3-B52A-E5BF0891CEA8}" presName="Name0" presStyleCnt="0">
        <dgm:presLayoutVars>
          <dgm:dir/>
          <dgm:animLvl val="lvl"/>
          <dgm:resizeHandles val="exact"/>
        </dgm:presLayoutVars>
      </dgm:prSet>
      <dgm:spPr/>
    </dgm:pt>
  </dgm:ptLst>
  <dgm:cxnLst>
    <dgm:cxn modelId="{3B08A578-61C4-4C87-8867-16585C826CD3}" type="presOf" srcId="{8AD4708B-49AA-4FA3-B52A-E5BF0891CEA8}" destId="{5EDB8831-9074-47DF-A239-616851684E57}" srcOrd="0" destOrd="0" presId="urn:microsoft.com/office/officeart/2005/8/layout/pyramid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AC104F-892A-4A1C-9F6E-AEE92B8E179F}" type="datetimeFigureOut">
              <a:rPr lang="en-GB" smtClean="0"/>
              <a:t>17/10/2023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E0CE4D-4CF5-4765-81F1-E9BDF9DAD315}" type="slidenum">
              <a:rPr lang="en-GB" smtClean="0"/>
              <a:t>‹#›</a:t>
            </a:fld>
            <a:endParaRPr lang="en-GB"/>
          </a:p>
        </p:txBody>
      </p:sp>
    </p:spTree>
    <p:extLst>
      <p:ext uri="{BB962C8B-B14F-4D97-AF65-F5344CB8AC3E}">
        <p14:creationId xmlns:p14="http://schemas.microsoft.com/office/powerpoint/2010/main" val="3214606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skillsforcare.org.uk/Recruitment-support/Retaining-your-workforce/Retaining-your-workforce.aspx"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Skills for Care data 2021-22</a:t>
            </a:r>
          </a:p>
          <a:p>
            <a:r>
              <a:rPr lang="en-GB" dirty="0"/>
              <a:t>*2 </a:t>
            </a:r>
            <a:r>
              <a:rPr lang="en-GB" dirty="0">
                <a:hlinkClick r:id="rId3"/>
              </a:rPr>
              <a:t>Retaining your workforce (skillsforcare.org.uk)</a:t>
            </a:r>
            <a:endParaRPr lang="en-GB" dirty="0"/>
          </a:p>
          <a:p>
            <a:r>
              <a:rPr lang="en-GB" dirty="0"/>
              <a:t>*3 </a:t>
            </a:r>
            <a:r>
              <a:rPr lang="en-GB" sz="1800" dirty="0">
                <a:effectLst/>
                <a:latin typeface="Calibri" panose="020F0502020204030204" pitchFamily="34" charset="0"/>
                <a:ea typeface="Calibri" panose="020F0502020204030204" pitchFamily="34" charset="0"/>
                <a:cs typeface="Times New Roman" panose="02020603050405020304" pitchFamily="18" charset="0"/>
              </a:rPr>
              <a:t>Skills for care state of care report (2022) (Holloway, et al 2022).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*4 NHS Long Term Workforce Plan 2023, section108</a:t>
            </a:r>
          </a:p>
          <a:p>
            <a:endParaRPr lang="en-GB" dirty="0"/>
          </a:p>
          <a:p>
            <a:endParaRPr lang="en-GB" dirty="0"/>
          </a:p>
        </p:txBody>
      </p:sp>
      <p:sp>
        <p:nvSpPr>
          <p:cNvPr id="4" name="Slide Number Placeholder 3"/>
          <p:cNvSpPr>
            <a:spLocks noGrp="1"/>
          </p:cNvSpPr>
          <p:nvPr>
            <p:ph type="sldNum" sz="quarter" idx="5"/>
          </p:nvPr>
        </p:nvSpPr>
        <p:spPr/>
        <p:txBody>
          <a:bodyPr/>
          <a:lstStyle/>
          <a:p>
            <a:fld id="{DAE0CE4D-4CF5-4765-81F1-E9BDF9DAD315}" type="slidenum">
              <a:rPr lang="en-GB" smtClean="0"/>
              <a:t>2</a:t>
            </a:fld>
            <a:endParaRPr lang="en-GB"/>
          </a:p>
        </p:txBody>
      </p:sp>
    </p:spTree>
    <p:extLst>
      <p:ext uri="{BB962C8B-B14F-4D97-AF65-F5344CB8AC3E}">
        <p14:creationId xmlns:p14="http://schemas.microsoft.com/office/powerpoint/2010/main" val="3138518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DAE0CE4D-4CF5-4765-81F1-E9BDF9DAD315}" type="slidenum">
              <a:rPr lang="en-GB" smtClean="0"/>
              <a:t>3</a:t>
            </a:fld>
            <a:endParaRPr lang="en-GB"/>
          </a:p>
        </p:txBody>
      </p:sp>
    </p:spTree>
    <p:extLst>
      <p:ext uri="{BB962C8B-B14F-4D97-AF65-F5344CB8AC3E}">
        <p14:creationId xmlns:p14="http://schemas.microsoft.com/office/powerpoint/2010/main" val="1601730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DAE0CE4D-4CF5-4765-81F1-E9BDF9DAD315}" type="slidenum">
              <a:rPr lang="en-GB" smtClean="0"/>
              <a:t>4</a:t>
            </a:fld>
            <a:endParaRPr lang="en-GB"/>
          </a:p>
        </p:txBody>
      </p:sp>
    </p:spTree>
    <p:extLst>
      <p:ext uri="{BB962C8B-B14F-4D97-AF65-F5344CB8AC3E}">
        <p14:creationId xmlns:p14="http://schemas.microsoft.com/office/powerpoint/2010/main" val="2411044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DAE0CE4D-4CF5-4765-81F1-E9BDF9DAD315}" type="slidenum">
              <a:rPr lang="en-GB" smtClean="0"/>
              <a:t>6</a:t>
            </a:fld>
            <a:endParaRPr lang="en-GB"/>
          </a:p>
        </p:txBody>
      </p:sp>
    </p:spTree>
    <p:extLst>
      <p:ext uri="{BB962C8B-B14F-4D97-AF65-F5344CB8AC3E}">
        <p14:creationId xmlns:p14="http://schemas.microsoft.com/office/powerpoint/2010/main" val="3573536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17/10/2023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17/10/2023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17/10/2023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17/10/2023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17/10/2023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17/10/2023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17/10/2023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17/10/2023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scthub.co.uk/socialcare/" TargetMode="Externa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hyperlink" Target="mailto:mbpcc.lscsocialcare@nhs.net" TargetMode="External"/><Relationship Id="rId5" Type="http://schemas.openxmlformats.org/officeDocument/2006/relationships/hyperlink" Target="mailto:e.williams18@nhs.net"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lscthub.co.uk/social-care-placements/" TargetMode="External"/><Relationship Id="rId3" Type="http://schemas.openxmlformats.org/officeDocument/2006/relationships/image" Target="../media/image4.png"/><Relationship Id="rId7" Type="http://schemas.openxmlformats.org/officeDocument/2006/relationships/hyperlink" Target="https://www.lscthub.co.uk/socialcareresourc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lscthub.co.uk/socialcaretraining/" TargetMode="External"/><Relationship Id="rId5" Type="http://schemas.openxmlformats.org/officeDocument/2006/relationships/hyperlink" Target="https://www.lscthub.co.uk/social-care-nurses-and-nurse-practitioners/" TargetMode="External"/><Relationship Id="rId4" Type="http://schemas.openxmlformats.org/officeDocument/2006/relationships/hyperlink" Target="https://www.lscthub.co.uk/social-care-apprenticeship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mailto:mbpcc.lscsocialcare@nhs.net" TargetMode="External"/><Relationship Id="rId7" Type="http://schemas.openxmlformats.org/officeDocument/2006/relationships/diagramColors" Target="../diagrams/colors1.xml"/><Relationship Id="rId2" Type="http://schemas.openxmlformats.org/officeDocument/2006/relationships/hyperlink" Target="https://www.lscthub.co.uk/socialcare/" TargetMode="Externa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mbpcc.lscsocialcare@nhs.net" TargetMode="External"/><Relationship Id="rId2" Type="http://schemas.openxmlformats.org/officeDocument/2006/relationships/hyperlink" Target="mailto:e.williams18@nhs.net"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www.lscthub.co.uk/socialca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0998A19-A3DB-95BF-8535-D02C62458D60}"/>
              </a:ext>
            </a:extLst>
          </p:cNvPr>
          <p:cNvSpPr txBox="1"/>
          <p:nvPr/>
        </p:nvSpPr>
        <p:spPr>
          <a:xfrm>
            <a:off x="952718" y="2967335"/>
            <a:ext cx="10950456" cy="923330"/>
          </a:xfrm>
          <a:prstGeom prst="rect">
            <a:avLst/>
          </a:prstGeom>
          <a:noFill/>
        </p:spPr>
        <p:txBody>
          <a:bodyPr wrap="square" rtlCol="0">
            <a:spAutoFit/>
          </a:bodyPr>
          <a:lstStyle/>
          <a:p>
            <a:r>
              <a:rPr lang="en-GB" sz="5400" dirty="0">
                <a:hlinkClick r:id="rId3"/>
              </a:rPr>
              <a:t>https://www.lscthub.co.uk/socialcare/</a:t>
            </a:r>
            <a:endParaRPr lang="en-GB" sz="3733" b="1" dirty="0">
              <a:solidFill>
                <a:srgbClr val="FF0000"/>
              </a:solidFill>
              <a:latin typeface="Arial" panose="020B0604020202020204" pitchFamily="34" charset="0"/>
              <a:cs typeface="Arial" panose="020B0604020202020204" pitchFamily="34" charset="0"/>
            </a:endParaRPr>
          </a:p>
        </p:txBody>
      </p:sp>
      <p:pic>
        <p:nvPicPr>
          <p:cNvPr id="7" name="Picture 6" descr="Text&#10;&#10;Description automatically generated">
            <a:extLst>
              <a:ext uri="{FF2B5EF4-FFF2-40B4-BE49-F238E27FC236}">
                <a16:creationId xmlns:a16="http://schemas.microsoft.com/office/drawing/2014/main" id="{9C395D66-C0E2-32A7-1AD7-5B7A6F7FDFE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9671048" y="484462"/>
            <a:ext cx="1718440" cy="649013"/>
          </a:xfrm>
          <a:prstGeom prst="rect">
            <a:avLst/>
          </a:prstGeom>
        </p:spPr>
      </p:pic>
      <p:graphicFrame>
        <p:nvGraphicFramePr>
          <p:cNvPr id="8" name="Table 24">
            <a:extLst>
              <a:ext uri="{FF2B5EF4-FFF2-40B4-BE49-F238E27FC236}">
                <a16:creationId xmlns:a16="http://schemas.microsoft.com/office/drawing/2014/main" id="{8E3E0072-4839-933C-9352-5E4971CC3FBB}"/>
              </a:ext>
            </a:extLst>
          </p:cNvPr>
          <p:cNvGraphicFramePr>
            <a:graphicFrameLocks noGrp="1"/>
          </p:cNvGraphicFramePr>
          <p:nvPr>
            <p:extLst>
              <p:ext uri="{D42A27DB-BD31-4B8C-83A1-F6EECF244321}">
                <p14:modId xmlns:p14="http://schemas.microsoft.com/office/powerpoint/2010/main" val="1990809157"/>
              </p:ext>
            </p:extLst>
          </p:nvPr>
        </p:nvGraphicFramePr>
        <p:xfrm>
          <a:off x="818443" y="4383405"/>
          <a:ext cx="8233844" cy="1341120"/>
        </p:xfrm>
        <a:graphic>
          <a:graphicData uri="http://schemas.openxmlformats.org/drawingml/2006/table">
            <a:tbl>
              <a:tblPr firstRow="1" bandRow="1">
                <a:tableStyleId>{5C22544A-7EE6-4342-B048-85BDC9FD1C3A}</a:tableStyleId>
              </a:tblPr>
              <a:tblGrid>
                <a:gridCol w="8233844">
                  <a:extLst>
                    <a:ext uri="{9D8B030D-6E8A-4147-A177-3AD203B41FA5}">
                      <a16:colId xmlns:a16="http://schemas.microsoft.com/office/drawing/2014/main" val="59288362"/>
                    </a:ext>
                  </a:extLst>
                </a:gridCol>
              </a:tblGrid>
              <a:tr h="2802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Liz Williams </a:t>
                      </a:r>
                      <a:r>
                        <a:rPr kumimoji="0" lang="en-GB" sz="24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hlinkClick r:id="rId5"/>
                        </a:rPr>
                        <a:t>e.williams18@nhs.net</a:t>
                      </a:r>
                      <a:endParaRPr kumimoji="0" lang="en-GB" sz="24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18</a:t>
                      </a:r>
                      <a:r>
                        <a:rPr kumimoji="0" lang="en-GB" sz="2400" b="0" i="0" u="none" strike="noStrike" kern="1200" cap="none" spc="0" normalizeH="0" baseline="3000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th</a:t>
                      </a:r>
                      <a:r>
                        <a:rPr kumimoji="0" lang="en-GB" sz="24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 October 2023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sng" strike="noStrike" kern="1200" cap="none" spc="0" normalizeH="0" baseline="0" noProof="0" dirty="0">
                          <a:ln>
                            <a:noFill/>
                          </a:ln>
                          <a:solidFill>
                            <a:srgbClr val="0C882A"/>
                          </a:solidFill>
                          <a:effectLst/>
                          <a:uLnTx/>
                          <a:uFillTx/>
                          <a:latin typeface="Calibri" panose="020F0502020204030204" pitchFamily="34" charset="0"/>
                          <a:ea typeface="Calibri" panose="020F0502020204030204" pitchFamily="34" charset="0"/>
                          <a:cs typeface="+mn-cs"/>
                          <a:hlinkClick r:id="rId6"/>
                        </a:rPr>
                        <a:t>mbpcc.lscsocialcare@nhs.net</a:t>
                      </a: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txBody>
                  <a:tcPr>
                    <a:solidFill>
                      <a:schemeClr val="bg1"/>
                    </a:solidFill>
                  </a:tcPr>
                </a:tc>
                <a:extLst>
                  <a:ext uri="{0D108BD9-81ED-4DB2-BD59-A6C34878D82A}">
                    <a16:rowId xmlns:a16="http://schemas.microsoft.com/office/drawing/2014/main" val="3230063189"/>
                  </a:ext>
                </a:extLst>
              </a:tr>
              <a:tr h="241153">
                <a:tc>
                  <a:txBody>
                    <a:bodyPr/>
                    <a:lstStyle/>
                    <a:p>
                      <a:endParaRPr lang="en-GB" sz="1000" dirty="0">
                        <a:solidFill>
                          <a:schemeClr val="tx2"/>
                        </a:solidFill>
                        <a:latin typeface="Arial" panose="020B0604020202020204" pitchFamily="34" charset="0"/>
                        <a:cs typeface="Arial" panose="020B0604020202020204" pitchFamily="34" charset="0"/>
                      </a:endParaRPr>
                    </a:p>
                  </a:txBody>
                  <a:tcPr>
                    <a:solidFill>
                      <a:schemeClr val="bg1"/>
                    </a:solidFill>
                  </a:tcPr>
                </a:tc>
                <a:extLst>
                  <a:ext uri="{0D108BD9-81ED-4DB2-BD59-A6C34878D82A}">
                    <a16:rowId xmlns:a16="http://schemas.microsoft.com/office/drawing/2014/main" val="5828142"/>
                  </a:ext>
                </a:extLst>
              </a:tr>
            </a:tbl>
          </a:graphicData>
        </a:graphic>
      </p:graphicFrame>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D6C6C-37A9-28AD-7E03-D213EB735798}"/>
              </a:ext>
            </a:extLst>
          </p:cNvPr>
          <p:cNvSpPr>
            <a:spLocks noGrp="1"/>
          </p:cNvSpPr>
          <p:nvPr>
            <p:ph type="title"/>
          </p:nvPr>
        </p:nvSpPr>
        <p:spPr/>
        <p:txBody>
          <a:bodyPr/>
          <a:lstStyle/>
          <a:p>
            <a:r>
              <a:rPr lang="en-GB" dirty="0"/>
              <a:t>The need for investment in staff</a:t>
            </a:r>
          </a:p>
        </p:txBody>
      </p:sp>
      <p:sp>
        <p:nvSpPr>
          <p:cNvPr id="6" name="Content Placeholder 5">
            <a:extLst>
              <a:ext uri="{FF2B5EF4-FFF2-40B4-BE49-F238E27FC236}">
                <a16:creationId xmlns:a16="http://schemas.microsoft.com/office/drawing/2014/main" id="{F5C43D52-C962-E740-C324-18BA33D006C9}"/>
              </a:ext>
            </a:extLst>
          </p:cNvPr>
          <p:cNvSpPr>
            <a:spLocks noGrp="1"/>
          </p:cNvSpPr>
          <p:nvPr>
            <p:ph idx="1"/>
          </p:nvPr>
        </p:nvSpPr>
        <p:spPr/>
        <p:txBody>
          <a:bodyPr>
            <a:normAutofit fontScale="85000" lnSpcReduction="10000"/>
          </a:bodyPr>
          <a:lstStyle/>
          <a:p>
            <a:r>
              <a:rPr lang="en-GB" b="0" i="0" dirty="0">
                <a:solidFill>
                  <a:srgbClr val="0B0C0C"/>
                </a:solidFill>
                <a:effectLst/>
                <a:latin typeface="GDS Transport"/>
              </a:rPr>
              <a:t>Skills for Care: </a:t>
            </a:r>
          </a:p>
          <a:p>
            <a:pPr marL="285750" indent="-285750">
              <a:buFont typeface="Arial" panose="020B0604020202020204" pitchFamily="34" charset="0"/>
              <a:buChar char="•"/>
            </a:pPr>
            <a:r>
              <a:rPr lang="en-GB" b="0" i="0" dirty="0">
                <a:solidFill>
                  <a:srgbClr val="0B0C0C"/>
                </a:solidFill>
                <a:effectLst/>
                <a:latin typeface="GDS Transport"/>
              </a:rPr>
              <a:t>highlighted a reduction of nearly 10 percentage points in the average turnover among care professionals who received a high level of training and development, compared to those care workers who received minimal training.</a:t>
            </a:r>
            <a:r>
              <a:rPr lang="en-GB" sz="1200" b="0" i="0" dirty="0">
                <a:solidFill>
                  <a:srgbClr val="0B0C0C"/>
                </a:solidFill>
                <a:effectLst/>
                <a:latin typeface="GDS Transport"/>
              </a:rPr>
              <a:t>*1</a:t>
            </a:r>
          </a:p>
          <a:p>
            <a:pPr marL="285750" indent="-285750" algn="l">
              <a:buFont typeface="Arial" panose="020B0604020202020204" pitchFamily="34" charset="0"/>
              <a:buChar char="•"/>
            </a:pPr>
            <a:r>
              <a:rPr lang="en-GB" b="0" i="0" dirty="0">
                <a:solidFill>
                  <a:srgbClr val="212529"/>
                </a:solidFill>
                <a:effectLst/>
                <a:latin typeface="font-regular"/>
              </a:rPr>
              <a:t>94% of care Employers with a turnover of less than 10% told us that their main activity contributing to workforce retention </a:t>
            </a:r>
            <a:r>
              <a:rPr lang="en-GB" dirty="0">
                <a:solidFill>
                  <a:srgbClr val="212529"/>
                </a:solidFill>
                <a:latin typeface="font-regular"/>
              </a:rPr>
              <a:t>was </a:t>
            </a:r>
            <a:r>
              <a:rPr lang="en-GB" b="0" i="0" dirty="0">
                <a:solidFill>
                  <a:srgbClr val="212529"/>
                </a:solidFill>
                <a:effectLst/>
                <a:latin typeface="font-regular"/>
              </a:rPr>
              <a:t>investing in learning and development</a:t>
            </a:r>
            <a:r>
              <a:rPr lang="en-GB" sz="1200" b="0" i="0" dirty="0">
                <a:solidFill>
                  <a:srgbClr val="212529"/>
                </a:solidFill>
                <a:effectLst/>
                <a:latin typeface="font-regular"/>
              </a:rPr>
              <a:t>*2</a:t>
            </a:r>
          </a:p>
          <a:p>
            <a:pPr marL="285750" indent="-285750" algn="l">
              <a:buFont typeface="Arial" panose="020B0604020202020204" pitchFamily="34" charset="0"/>
              <a:buChar char="•"/>
            </a:pPr>
            <a:r>
              <a:rPr lang="en-GB" sz="2800" dirty="0">
                <a:effectLst/>
                <a:latin typeface="Calibri" panose="020F0502020204030204" pitchFamily="34" charset="0"/>
                <a:ea typeface="Calibri" panose="020F0502020204030204" pitchFamily="34" charset="0"/>
                <a:cs typeface="Times New Roman" panose="02020603050405020304" pitchFamily="18" charset="0"/>
              </a:rPr>
              <a:t>Better outcomes for services were reported, due to lower staffing turnover and higher CQC ratings when employers had high levels of learning and workforce development </a:t>
            </a:r>
            <a:r>
              <a:rPr lang="en-GB" sz="1200" dirty="0">
                <a:effectLst/>
                <a:latin typeface="Calibri" panose="020F0502020204030204" pitchFamily="34" charset="0"/>
                <a:ea typeface="Calibri" panose="020F0502020204030204" pitchFamily="34" charset="0"/>
                <a:cs typeface="Times New Roman" panose="02020603050405020304" pitchFamily="18" charset="0"/>
              </a:rPr>
              <a:t>*3</a:t>
            </a:r>
          </a:p>
          <a:p>
            <a:pPr marL="285750" indent="-285750" algn="l">
              <a:buFont typeface="Arial" panose="020B0604020202020204" pitchFamily="34" charset="0"/>
              <a:buChar cha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l">
              <a:buFont typeface="Arial" panose="020B0604020202020204" pitchFamily="34" charset="0"/>
              <a:buChar char="•"/>
            </a:pPr>
            <a:r>
              <a:rPr lang="en-GB" sz="2600" dirty="0"/>
              <a:t>Wider health and care workforce development and training is also needed to support the delivery of care</a:t>
            </a:r>
            <a:r>
              <a:rPr lang="en-GB" sz="1000" dirty="0"/>
              <a:t>. *4</a:t>
            </a:r>
            <a:endParaRPr lang="en-GB" dirty="0"/>
          </a:p>
        </p:txBody>
      </p:sp>
    </p:spTree>
    <p:extLst>
      <p:ext uri="{BB962C8B-B14F-4D97-AF65-F5344CB8AC3E}">
        <p14:creationId xmlns:p14="http://schemas.microsoft.com/office/powerpoint/2010/main" val="3292419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D6C6C-37A9-28AD-7E03-D213EB735798}"/>
              </a:ext>
            </a:extLst>
          </p:cNvPr>
          <p:cNvSpPr>
            <a:spLocks noGrp="1"/>
          </p:cNvSpPr>
          <p:nvPr>
            <p:ph type="title"/>
          </p:nvPr>
        </p:nvSpPr>
        <p:spPr/>
        <p:txBody>
          <a:bodyPr/>
          <a:lstStyle/>
          <a:p>
            <a:r>
              <a:rPr lang="en-GB" dirty="0"/>
              <a:t>Delivery of SCTH</a:t>
            </a:r>
          </a:p>
        </p:txBody>
      </p:sp>
      <p:sp>
        <p:nvSpPr>
          <p:cNvPr id="6" name="Content Placeholder 5">
            <a:extLst>
              <a:ext uri="{FF2B5EF4-FFF2-40B4-BE49-F238E27FC236}">
                <a16:creationId xmlns:a16="http://schemas.microsoft.com/office/drawing/2014/main" id="{F5C43D52-C962-E740-C324-18BA33D006C9}"/>
              </a:ext>
            </a:extLst>
          </p:cNvPr>
          <p:cNvSpPr>
            <a:spLocks noGrp="1"/>
          </p:cNvSpPr>
          <p:nvPr>
            <p:ph idx="1"/>
          </p:nvPr>
        </p:nvSpPr>
        <p:spPr>
          <a:xfrm>
            <a:off x="838200" y="1532058"/>
            <a:ext cx="10515600" cy="4351338"/>
          </a:xfrm>
        </p:spPr>
        <p:txBody>
          <a:bodyPr>
            <a:norm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The Social Care Training Hub (SCTH) brings together education and training resources as a ‘go to’ place for any information about workforce, education, and development, including support and information about apprenticeships and student nursing placements.</a:t>
            </a:r>
            <a:endParaRPr kumimoji="0" lang="en-GB" altLang="en-US" sz="1600" b="0" i="0" u="none" strike="noStrike" cap="none" normalizeH="0" baseline="0" dirty="0">
              <a:ln>
                <a:noFill/>
              </a:ln>
              <a:solidFill>
                <a:schemeClr val="tx1"/>
              </a:solidFill>
              <a:effectLst/>
            </a:endParaRPr>
          </a:p>
          <a:p>
            <a:endParaRPr lang="en-GB" dirty="0"/>
          </a:p>
        </p:txBody>
      </p:sp>
      <p:pic>
        <p:nvPicPr>
          <p:cNvPr id="3" name="Content Placeholder 3">
            <a:extLst>
              <a:ext uri="{FF2B5EF4-FFF2-40B4-BE49-F238E27FC236}">
                <a16:creationId xmlns:a16="http://schemas.microsoft.com/office/drawing/2014/main" id="{11479F33-DAF3-C89A-2478-9D20567A2044}"/>
              </a:ext>
            </a:extLst>
          </p:cNvPr>
          <p:cNvPicPr>
            <a:picLocks noChangeAspect="1"/>
          </p:cNvPicPr>
          <p:nvPr/>
        </p:nvPicPr>
        <p:blipFill>
          <a:blip r:embed="rId3"/>
          <a:stretch>
            <a:fillRect/>
          </a:stretch>
        </p:blipFill>
        <p:spPr>
          <a:xfrm>
            <a:off x="5172376" y="3827543"/>
            <a:ext cx="1847248" cy="347502"/>
          </a:xfrm>
          <a:prstGeom prst="rect">
            <a:avLst/>
          </a:prstGeom>
        </p:spPr>
      </p:pic>
      <p:sp>
        <p:nvSpPr>
          <p:cNvPr id="4" name="Rounded Rectangle 15">
            <a:extLst>
              <a:ext uri="{FF2B5EF4-FFF2-40B4-BE49-F238E27FC236}">
                <a16:creationId xmlns:a16="http://schemas.microsoft.com/office/drawing/2014/main" id="{834DBE39-7157-1888-B300-0F8CA01BB966}"/>
              </a:ext>
            </a:extLst>
          </p:cNvPr>
          <p:cNvSpPr>
            <a:spLocks noChangeArrowheads="1"/>
          </p:cNvSpPr>
          <p:nvPr/>
        </p:nvSpPr>
        <p:spPr bwMode="auto">
          <a:xfrm>
            <a:off x="838199" y="2468230"/>
            <a:ext cx="10658581" cy="1181482"/>
          </a:xfrm>
          <a:prstGeom prst="roundRect">
            <a:avLst>
              <a:gd name="adj" fmla="val 16667"/>
            </a:avLst>
          </a:prstGeom>
          <a:solidFill>
            <a:srgbClr val="92D050"/>
          </a:solidFill>
          <a:ln w="12700">
            <a:solidFill>
              <a:srgbClr val="00486C"/>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Apprenticeships</a:t>
            </a:r>
          </a:p>
          <a:p>
            <a:pPr marL="0" marR="0" lvl="0" indent="0" algn="l" defTabSz="914400" rtl="0" eaLnBrk="0" fontAlgn="base" latinLnBrk="0" hangingPunct="0">
              <a:lnSpc>
                <a:spcPct val="100000"/>
              </a:lnSpc>
              <a:spcBef>
                <a:spcPct val="0"/>
              </a:spcBef>
              <a:spcAft>
                <a:spcPct val="0"/>
              </a:spcAft>
              <a:buClrTx/>
              <a:buSzTx/>
              <a:buFontTx/>
              <a:buNone/>
              <a:tabLst/>
            </a:pPr>
            <a:r>
              <a:rPr lang="en-GB" sz="1600" dirty="0">
                <a:hlinkClick r:id="rId4"/>
              </a:rPr>
              <a:t>Social Care Apprenticeships - Lancashire and South Cumbria Training Hub (lscthub.co.uk)</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Support and information for social care providers in career development, workforce planning though apprenticeships, levy transfers, T Level placements </a:t>
            </a:r>
            <a:endParaRPr kumimoji="0" lang="en-US" altLang="en-US" sz="1600" b="0" i="0" u="none" strike="noStrike" cap="none" normalizeH="0" baseline="0" dirty="0">
              <a:ln>
                <a:noFill/>
              </a:ln>
              <a:solidFill>
                <a:schemeClr val="tx1"/>
              </a:solidFill>
              <a:effectLst/>
            </a:endParaRPr>
          </a:p>
        </p:txBody>
      </p:sp>
      <p:sp>
        <p:nvSpPr>
          <p:cNvPr id="5" name="AutoShape 2">
            <a:extLst>
              <a:ext uri="{FF2B5EF4-FFF2-40B4-BE49-F238E27FC236}">
                <a16:creationId xmlns:a16="http://schemas.microsoft.com/office/drawing/2014/main" id="{236D4793-C1BF-9F6D-8CD1-25F9A53B2D18}"/>
              </a:ext>
            </a:extLst>
          </p:cNvPr>
          <p:cNvSpPr>
            <a:spLocks noChangeArrowheads="1"/>
          </p:cNvSpPr>
          <p:nvPr/>
        </p:nvSpPr>
        <p:spPr bwMode="auto">
          <a:xfrm>
            <a:off x="838200" y="5071813"/>
            <a:ext cx="10658581" cy="1383292"/>
          </a:xfrm>
          <a:prstGeom prst="roundRect">
            <a:avLst>
              <a:gd name="adj" fmla="val 16667"/>
            </a:avLst>
          </a:prstGeom>
          <a:solidFill>
            <a:srgbClr val="D99594"/>
          </a:solidFill>
          <a:ln w="12700">
            <a:solidFill>
              <a:srgbClr val="00486C"/>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b="1" dirty="0">
                <a:latin typeface="Arial" panose="020B0604020202020204" pitchFamily="34" charset="0"/>
                <a:ea typeface="Calibri" panose="020F0502020204030204" pitchFamily="34" charset="0"/>
                <a:cs typeface="Arial" panose="020B0604020202020204" pitchFamily="34" charset="0"/>
              </a:rPr>
              <a:t>Fully funded t</a:t>
            </a:r>
            <a:r>
              <a:rPr kumimoji="0" lang="en-US" altLang="en-US" sz="16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raining for all Social Care staff</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Clinical CPD for social care nurses </a:t>
            </a:r>
            <a:r>
              <a:rPr lang="en-GB" sz="1600" dirty="0">
                <a:hlinkClick r:id="rId5"/>
              </a:rPr>
              <a:t>Social Care Nurses and Nurse Practitioners - Lancashire and South Cumbria Training Hub (lscthub.co.uk)</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CPD training for all care staff </a:t>
            </a:r>
            <a:r>
              <a:rPr lang="en-GB" sz="1600" dirty="0">
                <a:hlinkClick r:id="rId6"/>
              </a:rPr>
              <a:t>Social Care Training - Lancashire and South Cumbria Training Hub (lscthub.co.uk)</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Elearning</a:t>
            </a: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resources and wellbeing guides </a:t>
            </a:r>
            <a:r>
              <a:rPr lang="en-GB" sz="1600" dirty="0">
                <a:hlinkClick r:id="rId7"/>
              </a:rPr>
              <a:t>Social Care Resources - Lancashire and South Cumbria Training Hub (lscthub.co.uk)</a:t>
            </a:r>
            <a:endParaRPr kumimoji="0" lang="en-US" altLang="en-US" sz="1600" b="0" i="0" u="none" strike="noStrike" cap="none" normalizeH="0" baseline="0" dirty="0">
              <a:ln>
                <a:noFill/>
              </a:ln>
              <a:solidFill>
                <a:schemeClr val="tx1"/>
              </a:solidFill>
              <a:effectLst/>
            </a:endParaRPr>
          </a:p>
        </p:txBody>
      </p:sp>
      <p:sp>
        <p:nvSpPr>
          <p:cNvPr id="7" name="AutoShape 1">
            <a:extLst>
              <a:ext uri="{FF2B5EF4-FFF2-40B4-BE49-F238E27FC236}">
                <a16:creationId xmlns:a16="http://schemas.microsoft.com/office/drawing/2014/main" id="{41411DEE-16EE-A610-E02E-6690BDEFBEA6}"/>
              </a:ext>
            </a:extLst>
          </p:cNvPr>
          <p:cNvSpPr>
            <a:spLocks noChangeArrowheads="1"/>
          </p:cNvSpPr>
          <p:nvPr/>
        </p:nvSpPr>
        <p:spPr bwMode="auto">
          <a:xfrm>
            <a:off x="838199" y="3885558"/>
            <a:ext cx="10658581" cy="1008424"/>
          </a:xfrm>
          <a:prstGeom prst="roundRect">
            <a:avLst>
              <a:gd name="adj" fmla="val 16667"/>
            </a:avLst>
          </a:prstGeom>
          <a:solidFill>
            <a:srgbClr val="00B0F0"/>
          </a:solidFill>
          <a:ln w="12700">
            <a:solidFill>
              <a:srgbClr val="00486C"/>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Placements </a:t>
            </a:r>
            <a:r>
              <a:rPr lang="en-US" altLang="en-US" sz="1600" b="1" dirty="0">
                <a:latin typeface="Arial" panose="020B0604020202020204" pitchFamily="34" charset="0"/>
                <a:ea typeface="Calibri" panose="020F0502020204030204" pitchFamily="34" charset="0"/>
                <a:cs typeface="Arial" panose="020B0604020202020204" pitchFamily="34" charset="0"/>
              </a:rPr>
              <a:t>of</a:t>
            </a:r>
            <a:r>
              <a:rPr kumimoji="0" lang="en-US" altLang="en-US" sz="16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student nurses in nursing homes</a:t>
            </a:r>
          </a:p>
          <a:p>
            <a:pPr marL="0" marR="0" lvl="0" indent="0" algn="l" defTabSz="914400" rtl="0" eaLnBrk="0" fontAlgn="base" latinLnBrk="0" hangingPunct="0">
              <a:lnSpc>
                <a:spcPct val="100000"/>
              </a:lnSpc>
              <a:spcBef>
                <a:spcPct val="0"/>
              </a:spcBef>
              <a:spcAft>
                <a:spcPct val="0"/>
              </a:spcAft>
              <a:buClrTx/>
              <a:buSzTx/>
              <a:buFontTx/>
              <a:buNone/>
              <a:tabLst/>
            </a:pPr>
            <a:r>
              <a:rPr lang="en-GB" sz="1600" dirty="0">
                <a:hlinkClick r:id="rId8"/>
              </a:rPr>
              <a:t>Social Care Placements - Lancashire and South Cumbria Training Hub (lscthub.co.uk)</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Auditing, training and onboarding nursing homes and engagement with Universities </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Practice Education Facilitator Support to providers and students</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4594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D6C6C-37A9-28AD-7E03-D213EB735798}"/>
              </a:ext>
            </a:extLst>
          </p:cNvPr>
          <p:cNvSpPr>
            <a:spLocks noGrp="1"/>
          </p:cNvSpPr>
          <p:nvPr>
            <p:ph type="title"/>
          </p:nvPr>
        </p:nvSpPr>
        <p:spPr/>
        <p:txBody>
          <a:bodyPr/>
          <a:lstStyle/>
          <a:p>
            <a:r>
              <a:rPr lang="en-GB" dirty="0"/>
              <a:t>Training Delivery in Focus</a:t>
            </a:r>
          </a:p>
        </p:txBody>
      </p:sp>
      <p:sp>
        <p:nvSpPr>
          <p:cNvPr id="6" name="Content Placeholder 5">
            <a:extLst>
              <a:ext uri="{FF2B5EF4-FFF2-40B4-BE49-F238E27FC236}">
                <a16:creationId xmlns:a16="http://schemas.microsoft.com/office/drawing/2014/main" id="{F5C43D52-C962-E740-C324-18BA33D006C9}"/>
              </a:ext>
            </a:extLst>
          </p:cNvPr>
          <p:cNvSpPr>
            <a:spLocks noGrp="1"/>
          </p:cNvSpPr>
          <p:nvPr>
            <p:ph idx="1"/>
          </p:nvPr>
        </p:nvSpPr>
        <p:spPr>
          <a:xfrm>
            <a:off x="838200" y="1455755"/>
            <a:ext cx="10761324" cy="5140254"/>
          </a:xfrm>
        </p:spPr>
        <p:txBody>
          <a:bodyPr>
            <a:normAutofit fontScale="92500"/>
          </a:bodyPr>
          <a:lstStyle/>
          <a:p>
            <a:r>
              <a:rPr lang="en-GB" sz="2800" dirty="0">
                <a:latin typeface="Arial" panose="020B0604020202020204" pitchFamily="34" charset="0"/>
                <a:cs typeface="Arial" panose="020B0604020202020204" pitchFamily="34" charset="0"/>
              </a:rPr>
              <a:t>Focus on developmental skills (not mandatory care sector training)</a:t>
            </a:r>
          </a:p>
          <a:p>
            <a:pPr>
              <a:lnSpc>
                <a:spcPct val="115000"/>
              </a:lnSpc>
              <a:spcAft>
                <a:spcPts val="1000"/>
              </a:spcAft>
            </a:pP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Deterioration tools - RESTORE 2, Nutrition/ hydration, Falls, End of life care, Diabetes management, Oral health care, Medications management, Leg ulcer management, </a:t>
            </a:r>
            <a:endParaRPr lang="en-GB" sz="2800" dirty="0">
              <a:effectLst/>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1000"/>
              </a:spcAft>
            </a:pP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Clinical CPD for care staff - Catheter care, Stoma care, Enteral feeding</a:t>
            </a:r>
            <a:r>
              <a:rPr lang="en-GB"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dirty="0">
                <a:solidFill>
                  <a:srgbClr val="000000"/>
                </a:solidFill>
                <a:latin typeface="Arial" panose="020B0604020202020204" pitchFamily="34" charset="0"/>
                <a:ea typeface="Calibri" panose="020F0502020204030204" pitchFamily="34" charset="0"/>
                <a:cs typeface="Arial" panose="020B0604020202020204" pitchFamily="34" charset="0"/>
              </a:rPr>
              <a:t>P</a:t>
            </a: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hlebotomy</a:t>
            </a:r>
          </a:p>
          <a:p>
            <a:pPr>
              <a:lnSpc>
                <a:spcPct val="115000"/>
              </a:lnSpc>
              <a:spcAft>
                <a:spcPts val="1000"/>
              </a:spcAft>
            </a:pP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Challenging behaviour, </a:t>
            </a:r>
            <a:r>
              <a:rPr lang="en-GB" dirty="0">
                <a:solidFill>
                  <a:srgbClr val="000000"/>
                </a:solidFill>
                <a:latin typeface="Arial" panose="020B0604020202020204" pitchFamily="34" charset="0"/>
                <a:ea typeface="Calibri" panose="020F0502020204030204" pitchFamily="34" charset="0"/>
                <a:cs typeface="Arial" panose="020B0604020202020204" pitchFamily="34" charset="0"/>
              </a:rPr>
              <a:t>D</a:t>
            </a: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ementia, </a:t>
            </a:r>
            <a:r>
              <a:rPr lang="en-GB" dirty="0">
                <a:solidFill>
                  <a:srgbClr val="000000"/>
                </a:solidFill>
                <a:latin typeface="Arial" panose="020B0604020202020204" pitchFamily="34" charset="0"/>
                <a:ea typeface="Calibri" panose="020F0502020204030204" pitchFamily="34" charset="0"/>
                <a:cs typeface="Arial" panose="020B0604020202020204" pitchFamily="34" charset="0"/>
              </a:rPr>
              <a:t>L</a:t>
            </a: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eadership training, Activities training, </a:t>
            </a:r>
            <a:r>
              <a:rPr lang="en-GB" dirty="0">
                <a:solidFill>
                  <a:srgbClr val="000000"/>
                </a:solidFill>
                <a:latin typeface="Arial" panose="020B0604020202020204" pitchFamily="34" charset="0"/>
                <a:ea typeface="Calibri" panose="020F0502020204030204" pitchFamily="34" charset="0"/>
                <a:cs typeface="Arial" panose="020B0604020202020204" pitchFamily="34" charset="0"/>
              </a:rPr>
              <a:t>F</a:t>
            </a:r>
            <a:r>
              <a:rPr lang="en-GB"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ire risk evaluation, Recording and reporting, Modern slavery, </a:t>
            </a:r>
          </a:p>
          <a:p>
            <a:r>
              <a:rPr lang="en-GB" sz="2800" dirty="0">
                <a:latin typeface="Arial" panose="020B0604020202020204" pitchFamily="34" charset="0"/>
                <a:cs typeface="Arial" panose="020B0604020202020204" pitchFamily="34" charset="0"/>
              </a:rPr>
              <a:t>Form available on our website to request specific training</a:t>
            </a:r>
            <a:endParaRPr lang="en-GB" dirty="0"/>
          </a:p>
        </p:txBody>
      </p:sp>
    </p:spTree>
    <p:extLst>
      <p:ext uri="{BB962C8B-B14F-4D97-AF65-F5344CB8AC3E}">
        <p14:creationId xmlns:p14="http://schemas.microsoft.com/office/powerpoint/2010/main" val="2893473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36A07-E0A2-7852-7579-D0053F8B3A3C}"/>
              </a:ext>
            </a:extLst>
          </p:cNvPr>
          <p:cNvSpPr>
            <a:spLocks noGrp="1"/>
          </p:cNvSpPr>
          <p:nvPr>
            <p:ph type="title"/>
          </p:nvPr>
        </p:nvSpPr>
        <p:spPr>
          <a:xfrm>
            <a:off x="838201" y="365126"/>
            <a:ext cx="6019800" cy="830264"/>
          </a:xfrm>
        </p:spPr>
        <p:txBody>
          <a:bodyPr>
            <a:normAutofit/>
          </a:bodyPr>
          <a:lstStyle/>
          <a:p>
            <a:pPr algn="ctr"/>
            <a:r>
              <a:rPr lang="en-GB" dirty="0">
                <a:hlinkClick r:id="rId2"/>
              </a:rPr>
              <a:t>Social Care Training Hub</a:t>
            </a:r>
            <a:endParaRPr lang="en-GB" b="1" dirty="0"/>
          </a:p>
        </p:txBody>
      </p:sp>
      <p:sp>
        <p:nvSpPr>
          <p:cNvPr id="3" name="Content Placeholder 2">
            <a:extLst>
              <a:ext uri="{FF2B5EF4-FFF2-40B4-BE49-F238E27FC236}">
                <a16:creationId xmlns:a16="http://schemas.microsoft.com/office/drawing/2014/main" id="{3630B181-2AF6-2224-FCE1-273383E2C69D}"/>
              </a:ext>
            </a:extLst>
          </p:cNvPr>
          <p:cNvSpPr>
            <a:spLocks noGrp="1"/>
          </p:cNvSpPr>
          <p:nvPr>
            <p:ph idx="1"/>
          </p:nvPr>
        </p:nvSpPr>
        <p:spPr>
          <a:xfrm>
            <a:off x="733425" y="1419224"/>
            <a:ext cx="10620376" cy="4981575"/>
          </a:xfrm>
        </p:spPr>
        <p:txBody>
          <a:bodyPr>
            <a:normAutofit fontScale="92500" lnSpcReduction="10000"/>
          </a:bodyPr>
          <a:lstStyle/>
          <a:p>
            <a:r>
              <a:rPr lang="en-GB" sz="2900" dirty="0">
                <a:latin typeface="Arial" panose="020B0604020202020204" pitchFamily="34" charset="0"/>
                <a:cs typeface="Arial" panose="020B0604020202020204" pitchFamily="34" charset="0"/>
              </a:rPr>
              <a:t>Updates</a:t>
            </a:r>
          </a:p>
          <a:p>
            <a:r>
              <a:rPr lang="en-GB" sz="2900" b="1" dirty="0">
                <a:latin typeface="Arial" panose="020B0604020202020204" pitchFamily="34" charset="0"/>
                <a:cs typeface="Arial" panose="020B0604020202020204" pitchFamily="34" charset="0"/>
              </a:rPr>
              <a:t>SCTH website </a:t>
            </a:r>
            <a:r>
              <a:rPr lang="en-GB" sz="2900" dirty="0">
                <a:latin typeface="Arial" panose="020B0604020202020204" pitchFamily="34" charset="0"/>
                <a:cs typeface="Arial" panose="020B0604020202020204" pitchFamily="34" charset="0"/>
              </a:rPr>
              <a:t>now includes: specific pages for leadership, student placements and clinical nurse training, in addition to apprenticeships, </a:t>
            </a:r>
            <a:r>
              <a:rPr lang="en-GB" sz="2900" dirty="0" err="1">
                <a:latin typeface="Arial" panose="020B0604020202020204" pitchFamily="34" charset="0"/>
                <a:cs typeface="Arial" panose="020B0604020202020204" pitchFamily="34" charset="0"/>
              </a:rPr>
              <a:t>elearning</a:t>
            </a:r>
            <a:r>
              <a:rPr lang="en-GB" sz="2900" dirty="0">
                <a:latin typeface="Arial" panose="020B0604020202020204" pitchFamily="34" charset="0"/>
                <a:cs typeface="Arial" panose="020B0604020202020204" pitchFamily="34" charset="0"/>
              </a:rPr>
              <a:t>, training and resources</a:t>
            </a:r>
          </a:p>
          <a:p>
            <a:pPr>
              <a:lnSpc>
                <a:spcPct val="107000"/>
              </a:lnSpc>
              <a:spcAft>
                <a:spcPts val="800"/>
              </a:spcAft>
            </a:pPr>
            <a:r>
              <a:rPr lang="en-GB" sz="2900" b="1" dirty="0">
                <a:effectLst/>
                <a:latin typeface="Arial" panose="020B0604020202020204" pitchFamily="34" charset="0"/>
                <a:ea typeface="Calibri" panose="020F0502020204030204" pitchFamily="34" charset="0"/>
                <a:cs typeface="Arial" panose="020B0604020202020204" pitchFamily="34" charset="0"/>
              </a:rPr>
              <a:t>Institute for Health and Social Care Management Membership </a:t>
            </a:r>
            <a:r>
              <a:rPr lang="en-GB" sz="2900" dirty="0">
                <a:effectLst/>
                <a:latin typeface="Arial" panose="020B0604020202020204" pitchFamily="34" charset="0"/>
                <a:ea typeface="Calibri" panose="020F0502020204030204" pitchFamily="34" charset="0"/>
                <a:cs typeface="Arial" panose="020B0604020202020204" pitchFamily="34" charset="0"/>
              </a:rPr>
              <a:t>– for social care managers</a:t>
            </a:r>
            <a:r>
              <a:rPr lang="en-GB" sz="2900" dirty="0">
                <a:latin typeface="Arial" panose="020B0604020202020204" pitchFamily="34" charset="0"/>
                <a:ea typeface="Calibri" panose="020F0502020204030204" pitchFamily="34" charset="0"/>
                <a:cs typeface="Arial" panose="020B0604020202020204" pitchFamily="34" charset="0"/>
              </a:rPr>
              <a:t>, </a:t>
            </a:r>
            <a:r>
              <a:rPr lang="en-GB" sz="2900" dirty="0">
                <a:effectLst/>
                <a:latin typeface="Arial" panose="020B0604020202020204" pitchFamily="34" charset="0"/>
                <a:ea typeface="Calibri" panose="020F0502020204030204" pitchFamily="34" charset="0"/>
                <a:cs typeface="Arial" panose="020B0604020202020204" pitchFamily="34" charset="0"/>
              </a:rPr>
              <a:t>deputies &amp; senior care staff in social care settings. Latest offer from IHSCM – in person High performance Leadership course</a:t>
            </a:r>
          </a:p>
          <a:p>
            <a:pPr>
              <a:lnSpc>
                <a:spcPct val="107000"/>
              </a:lnSpc>
              <a:spcAft>
                <a:spcPts val="800"/>
              </a:spcAft>
            </a:pPr>
            <a:r>
              <a:rPr lang="en-GB" sz="2900" b="1" dirty="0">
                <a:latin typeface="Arial" panose="020B0604020202020204" pitchFamily="34" charset="0"/>
                <a:cs typeface="Arial" panose="020B0604020202020204" pitchFamily="34" charset="0"/>
              </a:rPr>
              <a:t>Translating Care Programme </a:t>
            </a:r>
            <a:r>
              <a:rPr lang="en-GB" sz="2900" dirty="0">
                <a:latin typeface="Arial" panose="020B0604020202020204" pitchFamily="34" charset="0"/>
                <a:cs typeface="Arial" panose="020B0604020202020204" pitchFamily="34" charset="0"/>
              </a:rPr>
              <a:t>– for internationally recruited care staff to upskill in UK Social Care skills, </a:t>
            </a:r>
            <a:endParaRPr lang="en-GB" sz="2900" dirty="0">
              <a:effectLst/>
              <a:latin typeface="Arial" panose="020B0604020202020204" pitchFamily="34" charset="0"/>
              <a:ea typeface="Calibri" panose="020F0502020204030204" pitchFamily="34" charset="0"/>
              <a:cs typeface="Arial" panose="020B0604020202020204" pitchFamily="34" charset="0"/>
            </a:endParaRPr>
          </a:p>
          <a:p>
            <a:r>
              <a:rPr lang="en-GB" sz="2900" dirty="0">
                <a:effectLst/>
                <a:latin typeface="Arial" panose="020B0604020202020204" pitchFamily="34" charset="0"/>
                <a:ea typeface="Calibri" panose="020F0502020204030204" pitchFamily="34" charset="0"/>
                <a:cs typeface="Arial" panose="020B0604020202020204" pitchFamily="34" charset="0"/>
              </a:rPr>
              <a:t>Email </a:t>
            </a:r>
            <a:r>
              <a:rPr lang="en-GB" sz="2900" b="1" u="sng" dirty="0">
                <a:solidFill>
                  <a:srgbClr val="0C882A"/>
                </a:solidFill>
                <a:effectLst/>
                <a:latin typeface="Calibri" panose="020F0502020204030204" pitchFamily="34" charset="0"/>
                <a:ea typeface="Calibri" panose="020F0502020204030204" pitchFamily="34" charset="0"/>
                <a:hlinkClick r:id="rId3"/>
              </a:rPr>
              <a:t>mbpcc.lscsocialcare@nhs.net</a:t>
            </a:r>
            <a:endParaRPr lang="en-GB" sz="2900" dirty="0"/>
          </a:p>
          <a:p>
            <a:endParaRPr lang="en-GB" dirty="0"/>
          </a:p>
        </p:txBody>
      </p:sp>
      <p:graphicFrame>
        <p:nvGraphicFramePr>
          <p:cNvPr id="4" name="Diagram 3">
            <a:extLst>
              <a:ext uri="{FF2B5EF4-FFF2-40B4-BE49-F238E27FC236}">
                <a16:creationId xmlns:a16="http://schemas.microsoft.com/office/drawing/2014/main" id="{89C62C33-38E0-9680-95BD-1437DA97CCF5}"/>
              </a:ext>
            </a:extLst>
          </p:cNvPr>
          <p:cNvGraphicFramePr/>
          <p:nvPr/>
        </p:nvGraphicFramePr>
        <p:xfrm>
          <a:off x="-1990724" y="1814513"/>
          <a:ext cx="2352674" cy="47196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5" name="imageSelected1">
            <a:extLst>
              <a:ext uri="{FF2B5EF4-FFF2-40B4-BE49-F238E27FC236}">
                <a16:creationId xmlns:a16="http://schemas.microsoft.com/office/drawing/2014/main" id="{4788D667-0996-10B1-8F0E-7CE6F152E2D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31075" y="154134"/>
            <a:ext cx="4184651" cy="1384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6216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D6C6C-37A9-28AD-7E03-D213EB735798}"/>
              </a:ext>
            </a:extLst>
          </p:cNvPr>
          <p:cNvSpPr>
            <a:spLocks noGrp="1"/>
          </p:cNvSpPr>
          <p:nvPr>
            <p:ph type="title"/>
          </p:nvPr>
        </p:nvSpPr>
        <p:spPr>
          <a:xfrm>
            <a:off x="242314" y="-18000"/>
            <a:ext cx="10515600" cy="1325563"/>
          </a:xfrm>
        </p:spPr>
        <p:txBody>
          <a:bodyPr/>
          <a:lstStyle/>
          <a:p>
            <a:r>
              <a:rPr lang="en-GB" i="1" dirty="0"/>
              <a:t>Feedback</a:t>
            </a:r>
          </a:p>
        </p:txBody>
      </p:sp>
      <p:sp>
        <p:nvSpPr>
          <p:cNvPr id="6" name="Content Placeholder 5">
            <a:extLst>
              <a:ext uri="{FF2B5EF4-FFF2-40B4-BE49-F238E27FC236}">
                <a16:creationId xmlns:a16="http://schemas.microsoft.com/office/drawing/2014/main" id="{F5C43D52-C962-E740-C324-18BA33D006C9}"/>
              </a:ext>
            </a:extLst>
          </p:cNvPr>
          <p:cNvSpPr>
            <a:spLocks noGrp="1"/>
          </p:cNvSpPr>
          <p:nvPr>
            <p:ph idx="1"/>
          </p:nvPr>
        </p:nvSpPr>
        <p:spPr>
          <a:xfrm>
            <a:off x="294897" y="1302751"/>
            <a:ext cx="3920132" cy="1042896"/>
          </a:xfrm>
        </p:spPr>
        <p:txBody>
          <a:bodyPr>
            <a:normAutofit fontScale="92500" lnSpcReduction="10000"/>
          </a:bodyPr>
          <a:lstStyle/>
          <a:p>
            <a:pPr marL="0" indent="0">
              <a:buNone/>
            </a:pPr>
            <a:r>
              <a:rPr lang="en-US" i="1" dirty="0">
                <a:cs typeface="Calibri" panose="020F0502020204030204"/>
              </a:rPr>
              <a:t>“</a:t>
            </a:r>
            <a:r>
              <a:rPr lang="en-US" sz="2800" i="1" dirty="0">
                <a:cs typeface="Calibri" panose="020F0502020204030204"/>
              </a:rPr>
              <a:t>It improved my confidence level to perform the skills in my clinical settings”</a:t>
            </a:r>
          </a:p>
          <a:p>
            <a:pPr marL="0" indent="0">
              <a:buNone/>
            </a:pPr>
            <a:endParaRPr lang="en-GB" dirty="0"/>
          </a:p>
        </p:txBody>
      </p:sp>
      <p:sp>
        <p:nvSpPr>
          <p:cNvPr id="5" name="Speech Bubble: Rectangle with Corners Rounded 4">
            <a:extLst>
              <a:ext uri="{FF2B5EF4-FFF2-40B4-BE49-F238E27FC236}">
                <a16:creationId xmlns:a16="http://schemas.microsoft.com/office/drawing/2014/main" id="{5F48C124-0DDF-FBEB-E08C-133FF1527E19}"/>
              </a:ext>
            </a:extLst>
          </p:cNvPr>
          <p:cNvSpPr/>
          <p:nvPr/>
        </p:nvSpPr>
        <p:spPr>
          <a:xfrm>
            <a:off x="4600419" y="1264238"/>
            <a:ext cx="1917350" cy="3242861"/>
          </a:xfrm>
          <a:prstGeom prst="wedgeRoundRectCallout">
            <a:avLst>
              <a:gd name="adj1" fmla="val 618"/>
              <a:gd name="adj2" fmla="val -55836"/>
              <a:gd name="adj3" fmla="val 16667"/>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44546A"/>
                </a:solidFill>
                <a:effectLst/>
                <a:uLnTx/>
                <a:uFillTx/>
                <a:latin typeface="Arial" panose="020B0604020202020204" pitchFamily="34" charset="0"/>
                <a:ea typeface="Calibri" panose="020F0502020204030204" pitchFamily="34" charset="0"/>
                <a:cs typeface="Arial" panose="020B0604020202020204" pitchFamily="34" charset="0"/>
              </a:rPr>
              <a:t>“From a professional viewpoint, this training has also built strong relations with the GP surgery as there is a mutual confidence that we have the same values and objectives in terms of patient care.  </a:t>
            </a: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GB" sz="500" b="0" i="0" u="none" strike="noStrike" kern="1200" cap="none" spc="0" normalizeH="0" baseline="0" noProof="0" dirty="0">
              <a:ln>
                <a:noFill/>
              </a:ln>
              <a:solidFill>
                <a:srgbClr val="44546A"/>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44546A"/>
                </a:solidFill>
                <a:effectLst/>
                <a:uLnTx/>
                <a:uFillTx/>
                <a:latin typeface="Arial" panose="020B0604020202020204" pitchFamily="34" charset="0"/>
                <a:ea typeface="Calibri" panose="020F0502020204030204" pitchFamily="34" charset="0"/>
                <a:cs typeface="Arial" panose="020B0604020202020204" pitchFamily="34" charset="0"/>
              </a:rPr>
              <a:t>As a practitioner, I feel like part of the surgery team and have good working relations with many of the staff there and I think this extends out to many of the nurses within the home.  </a:t>
            </a: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GB" sz="500" b="0" i="0" u="none" strike="noStrike" kern="1200" cap="none" spc="0" normalizeH="0" baseline="0" noProof="0" dirty="0">
              <a:ln>
                <a:noFill/>
              </a:ln>
              <a:solidFill>
                <a:srgbClr val="44546A"/>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44546A"/>
                </a:solidFill>
                <a:effectLst/>
                <a:uLnTx/>
                <a:uFillTx/>
                <a:latin typeface="Arial" panose="020B0604020202020204" pitchFamily="34" charset="0"/>
                <a:ea typeface="Calibri" panose="020F0502020204030204" pitchFamily="34" charset="0"/>
                <a:cs typeface="Arial" panose="020B0604020202020204" pitchFamily="34" charset="0"/>
              </a:rPr>
              <a:t>For me this is true collaborative working</a:t>
            </a:r>
            <a:r>
              <a:rPr kumimoji="0" lang="en-GB" sz="900" b="0" i="0" u="none" strike="noStrike" kern="1200" cap="none" spc="0" normalizeH="0" baseline="0" noProof="0" dirty="0">
                <a:ln>
                  <a:noFill/>
                </a:ln>
                <a:solidFill>
                  <a:srgbClr val="44546A"/>
                </a:solidFill>
                <a:effectLst/>
                <a:uLnTx/>
                <a:uFillTx/>
                <a:latin typeface="Arial" panose="020B0604020202020204" pitchFamily="34" charset="0"/>
                <a:ea typeface="Calibri" panose="020F0502020204030204" pitchFamily="34" charset="0"/>
                <a:cs typeface="Arial" panose="020B0604020202020204" pitchFamily="34" charset="0"/>
              </a:rPr>
              <a:t>.”</a:t>
            </a:r>
          </a:p>
        </p:txBody>
      </p:sp>
      <p:sp>
        <p:nvSpPr>
          <p:cNvPr id="7" name="TextBox 6">
            <a:extLst>
              <a:ext uri="{FF2B5EF4-FFF2-40B4-BE49-F238E27FC236}">
                <a16:creationId xmlns:a16="http://schemas.microsoft.com/office/drawing/2014/main" id="{ACA6A892-E197-C722-187D-34217BEDDA06}"/>
              </a:ext>
            </a:extLst>
          </p:cNvPr>
          <p:cNvSpPr txBox="1"/>
          <p:nvPr/>
        </p:nvSpPr>
        <p:spPr>
          <a:xfrm>
            <a:off x="5455070" y="4767746"/>
            <a:ext cx="6619438" cy="1838801"/>
          </a:xfrm>
          <a:prstGeom prst="wedgeRoundRectCallout">
            <a:avLst>
              <a:gd name="adj1" fmla="val 39788"/>
              <a:gd name="adj2" fmla="val -62954"/>
              <a:gd name="adj3" fmla="val 16667"/>
            </a:avLst>
          </a:prstGeom>
          <a:solidFill>
            <a:schemeClr val="bg1">
              <a:lumMod val="95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GB" sz="3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terms of value, the positive impact for our residents, staff and the wider NHS, has been immeasurable. Our residents receive treatment in a far shorter time than would be possible if clinicians from the surgery had to make the visit to examine, and given the current pressures on the NHS this also reduces the workload for the practices.  The examination is done by nursing staff within the home who not only know the resident well but also have access to current information such as dietary intake, bowels etc.  Fair to say this has also prevented many unnecessary home visits being requested and from a personal perspective, gaining the skills provided within the course was essential to complete an accurate clinical examination which I am comfortable to also enter on to GP records.”</a:t>
            </a:r>
          </a:p>
        </p:txBody>
      </p:sp>
      <p:sp>
        <p:nvSpPr>
          <p:cNvPr id="10" name="Speech Bubble: Rectangle with Corners Rounded 9">
            <a:extLst>
              <a:ext uri="{FF2B5EF4-FFF2-40B4-BE49-F238E27FC236}">
                <a16:creationId xmlns:a16="http://schemas.microsoft.com/office/drawing/2014/main" id="{17CB9240-ADB0-7822-B3AE-D8B4CAC5BF97}"/>
              </a:ext>
            </a:extLst>
          </p:cNvPr>
          <p:cNvSpPr/>
          <p:nvPr/>
        </p:nvSpPr>
        <p:spPr>
          <a:xfrm>
            <a:off x="8549048" y="1341109"/>
            <a:ext cx="3507487" cy="3242861"/>
          </a:xfrm>
          <a:prstGeom prst="wedgeRoundRectCallout">
            <a:avLst>
              <a:gd name="adj1" fmla="val 618"/>
              <a:gd name="adj2" fmla="val -55836"/>
              <a:gd name="adj3" fmla="val 16667"/>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44546A"/>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5F97C96E-F9C2-D1A8-F55A-E0E890DC6759}"/>
              </a:ext>
            </a:extLst>
          </p:cNvPr>
          <p:cNvSpPr txBox="1"/>
          <p:nvPr/>
        </p:nvSpPr>
        <p:spPr>
          <a:xfrm>
            <a:off x="294897" y="2364627"/>
            <a:ext cx="4517862" cy="1477328"/>
          </a:xfrm>
          <a:prstGeom prst="rect">
            <a:avLst/>
          </a:prstGeom>
          <a:noFill/>
        </p:spPr>
        <p:txBody>
          <a:bodyPr wrap="square">
            <a:spAutoFit/>
          </a:bodyPr>
          <a:lstStyle/>
          <a:p>
            <a:pPr lvl="0"/>
            <a:r>
              <a:rPr lang="en-GB" i="1" dirty="0">
                <a:latin typeface="Calibri" panose="020F0502020204030204" pitchFamily="34" charset="0"/>
                <a:ea typeface="Calibri" panose="020F0502020204030204" pitchFamily="34" charset="0"/>
                <a:cs typeface="Calibri" panose="020F0502020204030204" pitchFamily="34" charset="0"/>
              </a:rPr>
              <a:t>“</a:t>
            </a:r>
            <a:r>
              <a:rPr lang="en-GB" sz="1800" i="1" dirty="0">
                <a:effectLst/>
                <a:latin typeface="Calibri" panose="020F0502020204030204" pitchFamily="34" charset="0"/>
                <a:ea typeface="Calibri" panose="020F0502020204030204" pitchFamily="34" charset="0"/>
                <a:cs typeface="Calibri" panose="020F0502020204030204" pitchFamily="34" charset="0"/>
              </a:rPr>
              <a:t>Teaching is excellent, whatever is taught us coordinates with the residents in my care home. The course has increased my knowledge to understand the residents and provide appropriate care and support.”</a:t>
            </a:r>
            <a:endParaRPr lang="en-GB" sz="1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1C185186-D285-60F8-91E0-E48E40661BAD}"/>
              </a:ext>
            </a:extLst>
          </p:cNvPr>
          <p:cNvSpPr txBox="1"/>
          <p:nvPr/>
        </p:nvSpPr>
        <p:spPr>
          <a:xfrm>
            <a:off x="6639509" y="1233239"/>
            <a:ext cx="1909537" cy="3077381"/>
          </a:xfrm>
          <a:prstGeom prst="rect">
            <a:avLst/>
          </a:prstGeom>
          <a:noFill/>
        </p:spPr>
        <p:txBody>
          <a:bodyPr wrap="square">
            <a:spAutoFit/>
          </a:bodyPr>
          <a:lstStyle/>
          <a:p>
            <a:pPr>
              <a:lnSpc>
                <a:spcPct val="107000"/>
              </a:lnSpc>
              <a:spcAft>
                <a:spcPts val="800"/>
              </a:spcAft>
            </a:pPr>
            <a:r>
              <a:rPr lang="en-GB" sz="1400" kern="1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‘I attended Diabetes Training online. It was very informative and the trainer was able to explain the types, symptoms and treatment of diabetes clearly. Moreover, she made us involved during the training as we were allowed to ask questions during the session.’</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Box 15">
            <a:extLst>
              <a:ext uri="{FF2B5EF4-FFF2-40B4-BE49-F238E27FC236}">
                <a16:creationId xmlns:a16="http://schemas.microsoft.com/office/drawing/2014/main" id="{27F6D342-BA9F-D241-58C9-DE29BD92AF79}"/>
              </a:ext>
            </a:extLst>
          </p:cNvPr>
          <p:cNvSpPr txBox="1"/>
          <p:nvPr/>
        </p:nvSpPr>
        <p:spPr>
          <a:xfrm>
            <a:off x="3115479" y="4794854"/>
            <a:ext cx="2509173" cy="1659813"/>
          </a:xfrm>
          <a:prstGeom prst="rect">
            <a:avLst/>
          </a:prstGeom>
          <a:noFill/>
        </p:spPr>
        <p:txBody>
          <a:bodyPr wrap="square">
            <a:spAutoFit/>
          </a:bodyPr>
          <a:lstStyle/>
          <a:p>
            <a:pPr algn="l">
              <a:lnSpc>
                <a:spcPct val="107000"/>
              </a:lnSpc>
              <a:spcAft>
                <a:spcPts val="800"/>
              </a:spcAft>
            </a:pPr>
            <a:r>
              <a:rPr lang="en-GB" sz="1600"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a:t>
            </a:r>
            <a:r>
              <a:rPr lang="en-GB"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he session was really useful and it is good to know we have a PEF, who we have actually met and who we can contact if we need advice'</a:t>
            </a:r>
            <a:endParaRPr lang="en-GB" sz="16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194EB71F-9F6A-99FB-9600-F7DA496758CC}"/>
              </a:ext>
            </a:extLst>
          </p:cNvPr>
          <p:cNvSpPr txBox="1"/>
          <p:nvPr/>
        </p:nvSpPr>
        <p:spPr>
          <a:xfrm>
            <a:off x="8661412" y="1491796"/>
            <a:ext cx="3282757" cy="2862322"/>
          </a:xfrm>
          <a:prstGeom prst="rect">
            <a:avLst/>
          </a:prstGeom>
          <a:noFill/>
        </p:spPr>
        <p:txBody>
          <a:bodyPr wrap="square">
            <a:spAutoFit/>
          </a:bodyPr>
          <a:lstStyle/>
          <a:p>
            <a:pPr algn="l"/>
            <a:r>
              <a:rPr lang="en-GB" sz="1200" dirty="0">
                <a:latin typeface="Calibri" panose="020F0502020204030204" pitchFamily="34" charset="0"/>
                <a:ea typeface="Calibri" panose="020F0502020204030204" pitchFamily="34" charset="0"/>
              </a:rPr>
              <a:t>“</a:t>
            </a:r>
            <a:r>
              <a:rPr lang="en-GB" sz="1200" dirty="0">
                <a:effectLst/>
                <a:latin typeface="Calibri" panose="020F0502020204030204" pitchFamily="34" charset="0"/>
                <a:ea typeface="Calibri" panose="020F0502020204030204" pitchFamily="34" charset="0"/>
              </a:rPr>
              <a:t>Dawn, and the service she provides, has been invaluable to us. She has supported us to become approved for the TNA course - something we had been trying to do alone for almost 12months with little progress. Dawn has also supported us in finding suitable apprenticeship courses for our staff including the Assistant Practitioners course. She has helped us with making links with providers, setting up meetings, checking qualifications meet course criteria, levy transfers and completing the necessary paperwork. </a:t>
            </a:r>
          </a:p>
          <a:p>
            <a:pPr algn="l"/>
            <a:r>
              <a:rPr lang="en-GB" sz="1200" dirty="0">
                <a:effectLst/>
                <a:latin typeface="Calibri" panose="020F0502020204030204" pitchFamily="34" charset="0"/>
                <a:ea typeface="Calibri" panose="020F0502020204030204" pitchFamily="34" charset="0"/>
              </a:rPr>
              <a:t>Without Dawn and this service, we would not have been able to offer our employees with these fantastic training and development opportunities.” </a:t>
            </a:r>
          </a:p>
        </p:txBody>
      </p:sp>
      <p:sp>
        <p:nvSpPr>
          <p:cNvPr id="20" name="TextBox 19">
            <a:extLst>
              <a:ext uri="{FF2B5EF4-FFF2-40B4-BE49-F238E27FC236}">
                <a16:creationId xmlns:a16="http://schemas.microsoft.com/office/drawing/2014/main" id="{310A1D14-FCC5-2384-2617-3E1B7B80F18E}"/>
              </a:ext>
            </a:extLst>
          </p:cNvPr>
          <p:cNvSpPr txBox="1"/>
          <p:nvPr/>
        </p:nvSpPr>
        <p:spPr>
          <a:xfrm>
            <a:off x="282638" y="4594173"/>
            <a:ext cx="2787965" cy="2308324"/>
          </a:xfrm>
          <a:prstGeom prst="rect">
            <a:avLst/>
          </a:prstGeom>
          <a:noFill/>
        </p:spPr>
        <p:txBody>
          <a:bodyPr wrap="square">
            <a:spAutoFit/>
          </a:bodyPr>
          <a:lstStyle/>
          <a:p>
            <a:pPr lvl="0"/>
            <a:r>
              <a:rPr lang="en-GB" sz="1600" dirty="0">
                <a:effectLst/>
                <a:latin typeface="Calibri" panose="020F0502020204030204" pitchFamily="34" charset="0"/>
                <a:ea typeface="Calibri" panose="020F0502020204030204" pitchFamily="34" charset="0"/>
                <a:cs typeface="Calibri" panose="020F0502020204030204" pitchFamily="34" charset="0"/>
              </a:rPr>
              <a:t>“This training has been so much of an eye opener for me. I will be able to plan, implement and evaluate on each individual wound care and assess the impact the wound is having on the individual, and possibly re-plan care.”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09CC68E9-AAF3-AEE2-8933-6503E045F498}"/>
              </a:ext>
            </a:extLst>
          </p:cNvPr>
          <p:cNvSpPr txBox="1"/>
          <p:nvPr/>
        </p:nvSpPr>
        <p:spPr>
          <a:xfrm>
            <a:off x="1102308" y="3768671"/>
            <a:ext cx="3507487" cy="817245"/>
          </a:xfrm>
          <a:prstGeom prst="wedgeRoundRectCallout">
            <a:avLst>
              <a:gd name="adj1" fmla="val 39788"/>
              <a:gd name="adj2" fmla="val -62954"/>
              <a:gd name="adj3" fmla="val 16667"/>
            </a:avLst>
          </a:prstGeom>
          <a:solidFill>
            <a:schemeClr val="bg1">
              <a:lumMod val="95000"/>
            </a:schemeClr>
          </a:solidFill>
        </p:spPr>
        <p:txBody>
          <a:bodyPr wrap="square">
            <a:spAutoFit/>
          </a:bodyPr>
          <a:lstStyle/>
          <a:p>
            <a:r>
              <a:rPr lang="en-US" sz="1400" i="1" dirty="0">
                <a:ea typeface="+mn-lt"/>
                <a:cs typeface="+mn-lt"/>
              </a:rPr>
              <a:t>“Gave me a lot more insight and expanded my knowledge to better care for residents which I can take back to the team”</a:t>
            </a:r>
            <a:endParaRPr lang="en-US" sz="1400" i="1" dirty="0">
              <a:cs typeface="Calibri" panose="020F0502020204030204"/>
            </a:endParaRPr>
          </a:p>
        </p:txBody>
      </p:sp>
    </p:spTree>
    <p:extLst>
      <p:ext uri="{BB962C8B-B14F-4D97-AF65-F5344CB8AC3E}">
        <p14:creationId xmlns:p14="http://schemas.microsoft.com/office/powerpoint/2010/main" val="323594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A45102-4383-F296-ABDB-9FB8EA5F4BDC}"/>
              </a:ext>
            </a:extLst>
          </p:cNvPr>
          <p:cNvSpPr txBox="1"/>
          <p:nvPr/>
        </p:nvSpPr>
        <p:spPr>
          <a:xfrm>
            <a:off x="1065943" y="4814316"/>
            <a:ext cx="6434191" cy="1200329"/>
          </a:xfrm>
          <a:prstGeom prst="rect">
            <a:avLst/>
          </a:prstGeom>
          <a:noFill/>
        </p:spPr>
        <p:txBody>
          <a:bodyPr wrap="square">
            <a:spAutoFit/>
          </a:bodyPr>
          <a:lstStyle/>
          <a:p>
            <a:r>
              <a:rPr lang="en-GB" sz="1800" dirty="0">
                <a:solidFill>
                  <a:schemeClr val="tx1">
                    <a:lumMod val="75000"/>
                    <a:lumOff val="25000"/>
                  </a:schemeClr>
                </a:solidFill>
                <a:latin typeface="Arial" panose="020B0604020202020204" pitchFamily="34" charset="0"/>
                <a:cs typeface="Arial" panose="020B0604020202020204" pitchFamily="34" charset="0"/>
              </a:rPr>
              <a:t>For further information please contact Liz Williams </a:t>
            </a:r>
            <a:r>
              <a:rPr lang="en-GB" sz="1800" dirty="0">
                <a:solidFill>
                  <a:schemeClr val="tx1">
                    <a:lumMod val="75000"/>
                    <a:lumOff val="25000"/>
                  </a:schemeClr>
                </a:solidFill>
                <a:latin typeface="Arial" panose="020B0604020202020204" pitchFamily="34" charset="0"/>
                <a:cs typeface="Arial" panose="020B0604020202020204" pitchFamily="34" charset="0"/>
                <a:hlinkClick r:id="rId2"/>
              </a:rPr>
              <a:t>e.williams18@nhs.net</a:t>
            </a:r>
            <a:r>
              <a:rPr lang="en-GB" sz="1800" dirty="0">
                <a:solidFill>
                  <a:schemeClr val="tx1">
                    <a:lumMod val="75000"/>
                    <a:lumOff val="25000"/>
                  </a:schemeClr>
                </a:solidFill>
                <a:latin typeface="Arial" panose="020B0604020202020204" pitchFamily="34" charset="0"/>
                <a:cs typeface="Arial" panose="020B0604020202020204" pitchFamily="34" charset="0"/>
              </a:rPr>
              <a:t> or </a:t>
            </a:r>
            <a:r>
              <a:rPr lang="en-GB" sz="1800" b="1" u="sng" dirty="0">
                <a:solidFill>
                  <a:srgbClr val="0C882A"/>
                </a:solidFill>
                <a:effectLst/>
                <a:latin typeface="Calibri" panose="020F0502020204030204" pitchFamily="34" charset="0"/>
                <a:ea typeface="Calibri" panose="020F0502020204030204" pitchFamily="34" charset="0"/>
                <a:hlinkClick r:id="rId3"/>
              </a:rPr>
              <a:t>mbpcc.lscsocialcare@nhs.net</a:t>
            </a:r>
            <a:endParaRPr lang="en-GB" sz="1800" dirty="0">
              <a:effectLst/>
              <a:latin typeface="Calibri" panose="020F0502020204030204" pitchFamily="34" charset="0"/>
              <a:ea typeface="Calibri" panose="020F0502020204030204" pitchFamily="34" charset="0"/>
            </a:endParaRPr>
          </a:p>
          <a:p>
            <a:endParaRPr lang="en-GB" sz="1800" dirty="0">
              <a:solidFill>
                <a:schemeClr val="tx1">
                  <a:lumMod val="75000"/>
                  <a:lumOff val="25000"/>
                </a:schemeClr>
              </a:solidFill>
              <a:latin typeface="Arial" panose="020B0604020202020204" pitchFamily="34" charset="0"/>
              <a:cs typeface="Arial" panose="020B0604020202020204" pitchFamily="34" charset="0"/>
            </a:endParaRPr>
          </a:p>
          <a:p>
            <a:r>
              <a:rPr lang="en-GB" sz="1800" dirty="0">
                <a:solidFill>
                  <a:schemeClr val="tx1">
                    <a:lumMod val="75000"/>
                    <a:lumOff val="25000"/>
                  </a:schemeClr>
                </a:solidFill>
                <a:latin typeface="Arial" panose="020B0604020202020204" pitchFamily="34" charset="0"/>
                <a:cs typeface="Arial" panose="020B0604020202020204" pitchFamily="34" charset="0"/>
              </a:rPr>
              <a:t>October 2023</a:t>
            </a:r>
          </a:p>
        </p:txBody>
      </p:sp>
      <p:sp>
        <p:nvSpPr>
          <p:cNvPr id="6" name="TextBox 5">
            <a:extLst>
              <a:ext uri="{FF2B5EF4-FFF2-40B4-BE49-F238E27FC236}">
                <a16:creationId xmlns:a16="http://schemas.microsoft.com/office/drawing/2014/main" id="{10998A19-A3DB-95BF-8535-D02C62458D60}"/>
              </a:ext>
            </a:extLst>
          </p:cNvPr>
          <p:cNvSpPr txBox="1"/>
          <p:nvPr/>
        </p:nvSpPr>
        <p:spPr>
          <a:xfrm>
            <a:off x="952718" y="2967335"/>
            <a:ext cx="10950456" cy="923330"/>
          </a:xfrm>
          <a:prstGeom prst="rect">
            <a:avLst/>
          </a:prstGeom>
          <a:noFill/>
        </p:spPr>
        <p:txBody>
          <a:bodyPr wrap="square" rtlCol="0">
            <a:spAutoFit/>
          </a:bodyPr>
          <a:lstStyle/>
          <a:p>
            <a:r>
              <a:rPr lang="en-GB" sz="5400" dirty="0">
                <a:hlinkClick r:id="rId4"/>
              </a:rPr>
              <a:t>https://www.lscthub.co.uk/socialcare/</a:t>
            </a:r>
            <a:endParaRPr lang="en-GB" sz="3733" b="1" dirty="0">
              <a:solidFill>
                <a:srgbClr val="FF0000"/>
              </a:solidFill>
              <a:latin typeface="Arial" panose="020B0604020202020204" pitchFamily="34" charset="0"/>
              <a:cs typeface="Arial" panose="020B0604020202020204" pitchFamily="34" charset="0"/>
            </a:endParaRPr>
          </a:p>
        </p:txBody>
      </p:sp>
      <p:pic>
        <p:nvPicPr>
          <p:cNvPr id="4" name="Picture 3" descr="Text&#10;&#10;Description automatically generated">
            <a:extLst>
              <a:ext uri="{FF2B5EF4-FFF2-40B4-BE49-F238E27FC236}">
                <a16:creationId xmlns:a16="http://schemas.microsoft.com/office/drawing/2014/main" id="{33A013FA-6A44-EBE1-8F0E-D2D0D837CEBE}"/>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536545" y="398318"/>
            <a:ext cx="2185390" cy="654305"/>
          </a:xfrm>
          <a:prstGeom prst="rect">
            <a:avLst/>
          </a:prstGeom>
        </p:spPr>
      </p:pic>
    </p:spTree>
    <p:extLst>
      <p:ext uri="{BB962C8B-B14F-4D97-AF65-F5344CB8AC3E}">
        <p14:creationId xmlns:p14="http://schemas.microsoft.com/office/powerpoint/2010/main" val="35188951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BAD6CF65BA968498A638381FABA93FC" ma:contentTypeVersion="25" ma:contentTypeDescription="Create a new document." ma:contentTypeScope="" ma:versionID="f4e6e6cdcd0ba6bb14f97eaffd700b1c">
  <xsd:schema xmlns:xsd="http://www.w3.org/2001/XMLSchema" xmlns:xs="http://www.w3.org/2001/XMLSchema" xmlns:p="http://schemas.microsoft.com/office/2006/metadata/properties" xmlns:ns2="12819eb2-9bf4-42fd-bb60-dc9256fca03b" xmlns:ns3="ae2627dd-7330-4bd2-b111-519fcc11cffb" targetNamespace="http://schemas.microsoft.com/office/2006/metadata/properties" ma:root="true" ma:fieldsID="0dd132ccdd7b0e44cf9ca154ce270438" ns2:_="" ns3:_="">
    <xsd:import namespace="12819eb2-9bf4-42fd-bb60-dc9256fca03b"/>
    <xsd:import namespace="ae2627dd-7330-4bd2-b111-519fcc11cffb"/>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2:SharedWithUsers" minOccurs="0"/>
                <xsd:element ref="ns2:SharedWithDetails" minOccurs="0"/>
                <xsd:element ref="ns3:MediaServiceEventHashCode" minOccurs="0"/>
                <xsd:element ref="ns3:MediaServiceGenerationTime" minOccurs="0"/>
                <xsd:element ref="ns3:MediaServiceAutoKeyPoints" minOccurs="0"/>
                <xsd:element ref="ns3:MediaServiceKeyPoints" minOccurs="0"/>
                <xsd:element ref="ns3:Date"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819eb2-9bf4-42fd-bb60-dc9256fca03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7" nillable="true" ma:displayName="Taxonomy Catch All Column" ma:hidden="true" ma:list="{09cd54ec-6319-4d55-ad1d-0813819c738d}" ma:internalName="TaxCatchAll" ma:showField="CatchAllData" ma:web="12819eb2-9bf4-42fd-bb60-dc9256fca03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e2627dd-7330-4bd2-b111-519fcc11cff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Date" ma:index="23" nillable="true" ma:displayName="Date" ma:format="DateTime" ma:internalName="Date">
      <xsd:simpleType>
        <xsd:restriction base="dms:DateTime"/>
      </xsd:simpleType>
    </xsd:element>
    <xsd:element name="MediaLengthInSeconds" ma:index="24" nillable="true" ma:displayName="Length (seconds)"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5e3038f7-01d3-45c6-9ff3-08a5a011bcb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ae2627dd-7330-4bd2-b111-519fcc11cffb">
      <Terms xmlns="http://schemas.microsoft.com/office/infopath/2007/PartnerControls"/>
    </lcf76f155ced4ddcb4097134ff3c332f>
    <TaxCatchAll xmlns="12819eb2-9bf4-42fd-bb60-dc9256fca03b" xsi:nil="true"/>
    <Date xmlns="ae2627dd-7330-4bd2-b111-519fcc11cffb" xsi:nil="true"/>
    <_dlc_DocId xmlns="12819eb2-9bf4-42fd-bb60-dc9256fca03b">SERV-826447152-300945</_dlc_DocId>
    <_dlc_DocIdUrl xmlns="12819eb2-9bf4-42fd-bb60-dc9256fca03b">
      <Url>https://csucloudservices.sharepoint.com/teams/Serv_Red/_layouts/15/DocIdRedir.aspx?ID=SERV-826447152-300945</Url>
      <Description>SERV-826447152-300945</Description>
    </_dlc_DocIdUrl>
  </documentManagement>
</p:properties>
</file>

<file path=customXml/itemProps1.xml><?xml version="1.0" encoding="utf-8"?>
<ds:datastoreItem xmlns:ds="http://schemas.openxmlformats.org/officeDocument/2006/customXml" ds:itemID="{73A4E30E-BEB8-45FA-A66D-3775E87B5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819eb2-9bf4-42fd-bb60-dc9256fca03b"/>
    <ds:schemaRef ds:uri="ae2627dd-7330-4bd2-b111-519fcc11cf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9082301-9CA4-49D8-92B2-D0668539986A}">
  <ds:schemaRefs>
    <ds:schemaRef ds:uri="http://schemas.microsoft.com/sharepoint/v3/contenttype/forms"/>
  </ds:schemaRefs>
</ds:datastoreItem>
</file>

<file path=customXml/itemProps3.xml><?xml version="1.0" encoding="utf-8"?>
<ds:datastoreItem xmlns:ds="http://schemas.openxmlformats.org/officeDocument/2006/customXml" ds:itemID="{C14E1AA7-2466-4BE1-A05E-4147035CA481}">
  <ds:schemaRefs>
    <ds:schemaRef ds:uri="http://schemas.microsoft.com/sharepoint/events"/>
  </ds:schemaRefs>
</ds:datastoreItem>
</file>

<file path=customXml/itemProps4.xml><?xml version="1.0" encoding="utf-8"?>
<ds:datastoreItem xmlns:ds="http://schemas.openxmlformats.org/officeDocument/2006/customXml" ds:itemID="{5D51FE2E-9DCB-4579-A94C-76CDC6A41B1A}">
  <ds:schemaRefs>
    <ds:schemaRef ds:uri="http://schemas.microsoft.com/office/2006/documentManagement/types"/>
    <ds:schemaRef ds:uri="http://schemas.microsoft.com/office/2006/metadata/properties"/>
    <ds:schemaRef ds:uri="http://schemas.openxmlformats.org/package/2006/metadata/core-properties"/>
    <ds:schemaRef ds:uri="http://purl.org/dc/dcmitype/"/>
    <ds:schemaRef ds:uri="http://purl.org/dc/elements/1.1/"/>
    <ds:schemaRef ds:uri="http://schemas.microsoft.com/office/infopath/2007/PartnerControls"/>
    <ds:schemaRef ds:uri="http://purl.org/dc/terms/"/>
    <ds:schemaRef ds:uri="http://www.w3.org/XML/1998/namespace"/>
    <ds:schemaRef ds:uri="80591c6a-ae5e-4017-9504-c08edec445f6"/>
    <ds:schemaRef ds:uri="87280cce-4b78-4a6d-9b2c-d3fb8cc4f0da"/>
    <ds:schemaRef ds:uri="http://schemas.microsoft.com/sharepoint/v3"/>
    <ds:schemaRef ds:uri="ae2627dd-7330-4bd2-b111-519fcc11cffb"/>
    <ds:schemaRef ds:uri="12819eb2-9bf4-42fd-bb60-dc9256fca03b"/>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office theme</Template>
  <TotalTime>32</TotalTime>
  <Words>1180</Words>
  <Application>Microsoft Office PowerPoint</Application>
  <PresentationFormat>Widescreen</PresentationFormat>
  <Paragraphs>65</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font-regular</vt:lpstr>
      <vt:lpstr>GDS Transport</vt:lpstr>
      <vt:lpstr>office theme</vt:lpstr>
      <vt:lpstr>PowerPoint Presentation</vt:lpstr>
      <vt:lpstr>The need for investment in staff</vt:lpstr>
      <vt:lpstr>Delivery of SCTH</vt:lpstr>
      <vt:lpstr>Training Delivery in Focus</vt:lpstr>
      <vt:lpstr>Social Care Training Hub</vt:lpstr>
      <vt:lpstr>Feedback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Williams Elizabeth (MLCSU)</dc:creator>
  <cp:lastModifiedBy>Elizabeth Williams (MLCSU)</cp:lastModifiedBy>
  <cp:revision>3</cp:revision>
  <dcterms:created xsi:type="dcterms:W3CDTF">2023-03-30T13:41:19Z</dcterms:created>
  <dcterms:modified xsi:type="dcterms:W3CDTF">2023-10-17T13:45:42Z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0x0101000BAD6CF65BA968498A638381FABA93FC</vt:lpwstr>
  </property>
  <property fmtid="{D5CDD505-2E9C-101B-9397-08002B2CF9AE}" pid="3" name="MediaServiceImageTags">
    <vt:lpwstr/>
  </property>
  <property fmtid="{D5CDD505-2E9C-101B-9397-08002B2CF9AE}" pid="4" name="_dlc_DocIdItemGuid">
    <vt:lpwstr>f736605d-f78c-4d92-8c82-945113f746ea</vt:lpwstr>
  </property>
</Properties>
</file>