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6"/>
  </p:notesMasterIdLst>
  <p:sldIdLst>
    <p:sldId id="263" r:id="rId3"/>
    <p:sldId id="261" r:id="rId4"/>
    <p:sldId id="27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/>
    <p:restoredTop sz="54289" autoAdjust="0"/>
  </p:normalViewPr>
  <p:slideViewPr>
    <p:cSldViewPr snapToGrid="0" snapToObjects="1">
      <p:cViewPr varScale="1">
        <p:scale>
          <a:sx n="36" d="100"/>
          <a:sy n="36" d="100"/>
        </p:scale>
        <p:origin x="188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kinson, Lucy" userId="fd2da6bf-69c2-4477-b229-97b2b7d02c2c" providerId="ADAL" clId="{356104D5-166F-4AF7-B470-48DDB8482769}"/>
    <pc:docChg chg="custSel modSld">
      <pc:chgData name="Atkinson, Lucy" userId="fd2da6bf-69c2-4477-b229-97b2b7d02c2c" providerId="ADAL" clId="{356104D5-166F-4AF7-B470-48DDB8482769}" dt="2023-09-28T08:01:17.826" v="6" actId="478"/>
      <pc:docMkLst>
        <pc:docMk/>
      </pc:docMkLst>
      <pc:sldChg chg="delSp mod delAnim modNotesTx">
        <pc:chgData name="Atkinson, Lucy" userId="fd2da6bf-69c2-4477-b229-97b2b7d02c2c" providerId="ADAL" clId="{356104D5-166F-4AF7-B470-48DDB8482769}" dt="2023-09-28T08:01:12.417" v="4" actId="478"/>
        <pc:sldMkLst>
          <pc:docMk/>
          <pc:sldMk cId="3268729974" sldId="261"/>
        </pc:sldMkLst>
        <pc:picChg chg="del">
          <ac:chgData name="Atkinson, Lucy" userId="fd2da6bf-69c2-4477-b229-97b2b7d02c2c" providerId="ADAL" clId="{356104D5-166F-4AF7-B470-48DDB8482769}" dt="2023-09-28T08:01:12.417" v="4" actId="478"/>
          <ac:picMkLst>
            <pc:docMk/>
            <pc:sldMk cId="3268729974" sldId="261"/>
            <ac:picMk id="44" creationId="{DE0FABDE-F72F-AE32-9F86-1E72AD31877D}"/>
          </ac:picMkLst>
        </pc:picChg>
      </pc:sldChg>
      <pc:sldChg chg="delSp mod delAnim modNotesTx">
        <pc:chgData name="Atkinson, Lucy" userId="fd2da6bf-69c2-4477-b229-97b2b7d02c2c" providerId="ADAL" clId="{356104D5-166F-4AF7-B470-48DDB8482769}" dt="2023-09-28T08:01:06.517" v="2" actId="478"/>
        <pc:sldMkLst>
          <pc:docMk/>
          <pc:sldMk cId="4081079972" sldId="263"/>
        </pc:sldMkLst>
        <pc:picChg chg="del">
          <ac:chgData name="Atkinson, Lucy" userId="fd2da6bf-69c2-4477-b229-97b2b7d02c2c" providerId="ADAL" clId="{356104D5-166F-4AF7-B470-48DDB8482769}" dt="2023-09-28T08:01:06.517" v="2" actId="478"/>
          <ac:picMkLst>
            <pc:docMk/>
            <pc:sldMk cId="4081079972" sldId="263"/>
            <ac:picMk id="72" creationId="{87FE49A4-FBC1-AC5E-6487-3190329A0BF9}"/>
          </ac:picMkLst>
        </pc:picChg>
        <pc:picChg chg="del">
          <ac:chgData name="Atkinson, Lucy" userId="fd2da6bf-69c2-4477-b229-97b2b7d02c2c" providerId="ADAL" clId="{356104D5-166F-4AF7-B470-48DDB8482769}" dt="2023-09-28T08:01:04.951" v="1" actId="478"/>
          <ac:picMkLst>
            <pc:docMk/>
            <pc:sldMk cId="4081079972" sldId="263"/>
            <ac:picMk id="73" creationId="{2BA22627-C6FA-2C10-EC6A-86450963F198}"/>
          </ac:picMkLst>
        </pc:picChg>
      </pc:sldChg>
      <pc:sldChg chg="delSp mod delAnim modNotesTx">
        <pc:chgData name="Atkinson, Lucy" userId="fd2da6bf-69c2-4477-b229-97b2b7d02c2c" providerId="ADAL" clId="{356104D5-166F-4AF7-B470-48DDB8482769}" dt="2023-09-28T08:01:17.826" v="6" actId="478"/>
        <pc:sldMkLst>
          <pc:docMk/>
          <pc:sldMk cId="3583817680" sldId="277"/>
        </pc:sldMkLst>
        <pc:picChg chg="del">
          <ac:chgData name="Atkinson, Lucy" userId="fd2da6bf-69c2-4477-b229-97b2b7d02c2c" providerId="ADAL" clId="{356104D5-166F-4AF7-B470-48DDB8482769}" dt="2023-09-28T08:01:17.826" v="6" actId="478"/>
          <ac:picMkLst>
            <pc:docMk/>
            <pc:sldMk cId="3583817680" sldId="277"/>
            <ac:picMk id="47" creationId="{FDEA0082-0173-F2CD-82C2-7BEF83079C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7709A-AA48-47EE-A406-C710CC0E15B7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F484B-B44D-483D-B924-A5F2DA269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32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F484B-B44D-483D-B924-A5F2DA2697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811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F484B-B44D-483D-B924-A5F2DA26972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598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F484B-B44D-483D-B924-A5F2DA2697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94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B753F5F7-D778-6843-831A-ED5C9217C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695B1-00CC-6640-AB8F-A7E4E7A98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8696"/>
            <a:ext cx="5926667" cy="2281237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2A01D-2CA2-6749-ABCB-BF3761AFE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5926667" cy="71966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4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84593F3-AE23-7F47-8739-2D8D69A37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A676F9-F57A-A349-A742-74A85D9A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BA71-9911-4547-A981-667AD7529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01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C9F57AD-440D-9A4C-BFC5-303AFBD79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07"/>
            <a:ext cx="12192000" cy="6848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695B1-00CC-6640-AB8F-A7E4E7A98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243" y="1418697"/>
            <a:ext cx="5926667" cy="2079878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2A01D-2CA2-6749-ABCB-BF3761AFE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243" y="3925957"/>
            <a:ext cx="5194853" cy="71966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9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84593F3-AE23-7F47-8739-2D8D69A37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A676F9-F57A-A349-A742-74A85D9A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BA71-9911-4547-A981-667AD7529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01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9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431894-2BBB-864B-BB1D-D7F9A0C2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61731-432F-8743-A453-F69FB236F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98FB6-6922-A34C-A1CC-4D741A8EC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51DFA-7B3A-8049-BB09-57C98F64014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5B2C7-7E38-1340-9B9C-E0C530844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640B7-887B-4749-8861-626CD2810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C5140-C4D8-AB42-98BB-1331D72A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3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431894-2BBB-864B-BB1D-D7F9A0C2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61731-432F-8743-A453-F69FB236F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98FB6-6922-A34C-A1CC-4D741A8EC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51DFA-7B3A-8049-BB09-57C98F64014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5B2C7-7E38-1340-9B9C-E0C530844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640B7-887B-4749-8861-626CD2810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C5140-C4D8-AB42-98BB-1331D72A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2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E3546-11EB-3E4C-80CD-EE20537BEA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Delegation Portal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A701E-11C9-6F4F-A19B-BB57BCCCD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243" y="3659628"/>
            <a:ext cx="5194853" cy="71966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Provider Webinar </a:t>
            </a:r>
          </a:p>
          <a:p>
            <a:r>
              <a:rPr lang="en-US" sz="1900" dirty="0"/>
              <a:t>Thursday 28</a:t>
            </a:r>
            <a:r>
              <a:rPr lang="en-US" sz="1900" baseline="30000" dirty="0"/>
              <a:t>th</a:t>
            </a:r>
            <a:r>
              <a:rPr lang="en-US" sz="1900" dirty="0"/>
              <a:t> September</a:t>
            </a:r>
          </a:p>
        </p:txBody>
      </p:sp>
    </p:spTree>
    <p:extLst>
      <p:ext uri="{BB962C8B-B14F-4D97-AF65-F5344CB8AC3E}">
        <p14:creationId xmlns:p14="http://schemas.microsoft.com/office/powerpoint/2010/main" val="408107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8"/>
    </mc:Choice>
    <mc:Fallback xmlns="">
      <p:transition spd="slow" advTm="1273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AF52-66CB-4B42-92C5-EA8DA942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48" y="403142"/>
            <a:ext cx="10515600" cy="1165466"/>
          </a:xfrm>
        </p:spPr>
        <p:txBody>
          <a:bodyPr>
            <a:normAutofit/>
          </a:bodyPr>
          <a:lstStyle/>
          <a:p>
            <a:r>
              <a:rPr lang="en-US" sz="4000" u="sng" dirty="0"/>
              <a:t>Delegation Portal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93183-B735-374D-B161-E50E7E2EE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15" y="1858443"/>
            <a:ext cx="7203497" cy="39401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 Portals will allow new capability in the way LCC digitally interacts with professionals and citizens.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Delegation Portal will allow Independent BIAs to contribute to the DOLs Assessments.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Delegation Portal is a secure platform which replaces the transfer of information via email.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Other use cases which will be identified and implemented in future.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213F06-6955-AAAA-6F38-2B80B44B5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870" y="1568608"/>
            <a:ext cx="4285508" cy="16858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1233470-C2F2-6A2E-C766-5B06DCA43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187" y="3544312"/>
            <a:ext cx="2068473" cy="25712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2CB7DB7-7A22-240A-C683-9151D7D90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920" y="3972544"/>
            <a:ext cx="2717458" cy="13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2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228"/>
    </mc:Choice>
    <mc:Fallback xmlns="">
      <p:transition spd="slow" advTm="12422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777EF-BEE9-DD76-E25A-10CF2AD7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426" y="910543"/>
            <a:ext cx="5969353" cy="1003888"/>
          </a:xfrm>
        </p:spPr>
        <p:txBody>
          <a:bodyPr/>
          <a:lstStyle/>
          <a:p>
            <a:r>
              <a:rPr lang="en-GB" u="sng" dirty="0"/>
              <a:t>Independent BIA Letter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99D08AD-8467-4403-D9B7-8BC59C6B6D67}"/>
              </a:ext>
            </a:extLst>
          </p:cNvPr>
          <p:cNvSpPr/>
          <p:nvPr/>
        </p:nvSpPr>
        <p:spPr>
          <a:xfrm>
            <a:off x="245304" y="5740214"/>
            <a:ext cx="5106022" cy="180226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6CEF4F-818D-4BA7-8852-318F5F11AE45}"/>
              </a:ext>
            </a:extLst>
          </p:cNvPr>
          <p:cNvGrpSpPr/>
          <p:nvPr/>
        </p:nvGrpSpPr>
        <p:grpSpPr>
          <a:xfrm>
            <a:off x="994098" y="1159149"/>
            <a:ext cx="3608437" cy="4625748"/>
            <a:chOff x="2942829" y="1167968"/>
            <a:chExt cx="4647195" cy="597321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C11971B-BC2E-923C-1088-66C80D943B87}"/>
                </a:ext>
              </a:extLst>
            </p:cNvPr>
            <p:cNvSpPr/>
            <p:nvPr/>
          </p:nvSpPr>
          <p:spPr>
            <a:xfrm>
              <a:off x="2942829" y="1167968"/>
              <a:ext cx="4647195" cy="5973212"/>
            </a:xfrm>
            <a:prstGeom prst="roundRect">
              <a:avLst>
                <a:gd name="adj" fmla="val 4205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FED778F-11BB-350C-F99C-FF4E9E709F4C}"/>
                </a:ext>
              </a:extLst>
            </p:cNvPr>
            <p:cNvSpPr/>
            <p:nvPr/>
          </p:nvSpPr>
          <p:spPr>
            <a:xfrm>
              <a:off x="3285560" y="1502989"/>
              <a:ext cx="3961731" cy="524960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58FE3FC-B298-4BAA-CCFA-7343343F7D1F}"/>
              </a:ext>
            </a:extLst>
          </p:cNvPr>
          <p:cNvGrpSpPr/>
          <p:nvPr/>
        </p:nvGrpSpPr>
        <p:grpSpPr>
          <a:xfrm>
            <a:off x="1960945" y="544152"/>
            <a:ext cx="1674740" cy="1100869"/>
            <a:chOff x="3941618" y="1615515"/>
            <a:chExt cx="1730067" cy="1137241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5CA314C-4225-04B6-1EB3-AAE44361EEAF}"/>
                </a:ext>
              </a:extLst>
            </p:cNvPr>
            <p:cNvGrpSpPr/>
            <p:nvPr/>
          </p:nvGrpSpPr>
          <p:grpSpPr>
            <a:xfrm>
              <a:off x="3941618" y="2144737"/>
              <a:ext cx="1730067" cy="608019"/>
              <a:chOff x="4427180" y="1975524"/>
              <a:chExt cx="1958618" cy="688341"/>
            </a:xfrm>
            <a:grpFill/>
          </p:grpSpPr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F0EDB243-65C6-6E34-83F7-2110467525A1}"/>
                  </a:ext>
                </a:extLst>
              </p:cNvPr>
              <p:cNvSpPr/>
              <p:nvPr/>
            </p:nvSpPr>
            <p:spPr>
              <a:xfrm>
                <a:off x="4427180" y="2557577"/>
                <a:ext cx="1958617" cy="106288"/>
              </a:xfrm>
              <a:custGeom>
                <a:avLst/>
                <a:gdLst>
                  <a:gd name="connsiteX0" fmla="*/ 0 w 2448272"/>
                  <a:gd name="connsiteY0" fmla="*/ 0 h 432048"/>
                  <a:gd name="connsiteX1" fmla="*/ 2448272 w 2448272"/>
                  <a:gd name="connsiteY1" fmla="*/ 0 h 432048"/>
                  <a:gd name="connsiteX2" fmla="*/ 2448272 w 2448272"/>
                  <a:gd name="connsiteY2" fmla="*/ 432048 h 432048"/>
                  <a:gd name="connsiteX3" fmla="*/ 0 w 2448272"/>
                  <a:gd name="connsiteY3" fmla="*/ 432048 h 432048"/>
                  <a:gd name="connsiteX4" fmla="*/ 0 w 2448272"/>
                  <a:gd name="connsiteY4" fmla="*/ 0 h 432048"/>
                  <a:gd name="connsiteX0" fmla="*/ 0 w 2448272"/>
                  <a:gd name="connsiteY0" fmla="*/ 0 h 433457"/>
                  <a:gd name="connsiteX1" fmla="*/ 2448272 w 2448272"/>
                  <a:gd name="connsiteY1" fmla="*/ 0 h 433457"/>
                  <a:gd name="connsiteX2" fmla="*/ 2448272 w 2448272"/>
                  <a:gd name="connsiteY2" fmla="*/ 432048 h 433457"/>
                  <a:gd name="connsiteX3" fmla="*/ 1909509 w 2448272"/>
                  <a:gd name="connsiteY3" fmla="*/ 433457 h 433457"/>
                  <a:gd name="connsiteX4" fmla="*/ 0 w 2448272"/>
                  <a:gd name="connsiteY4" fmla="*/ 432048 h 433457"/>
                  <a:gd name="connsiteX5" fmla="*/ 0 w 2448272"/>
                  <a:gd name="connsiteY5" fmla="*/ 0 h 433457"/>
                  <a:gd name="connsiteX0" fmla="*/ 0 w 2448272"/>
                  <a:gd name="connsiteY0" fmla="*/ 0 h 433457"/>
                  <a:gd name="connsiteX1" fmla="*/ 2448272 w 2448272"/>
                  <a:gd name="connsiteY1" fmla="*/ 0 h 433457"/>
                  <a:gd name="connsiteX2" fmla="*/ 2448272 w 2448272"/>
                  <a:gd name="connsiteY2" fmla="*/ 432048 h 433457"/>
                  <a:gd name="connsiteX3" fmla="*/ 1909509 w 2448272"/>
                  <a:gd name="connsiteY3" fmla="*/ 433457 h 433457"/>
                  <a:gd name="connsiteX4" fmla="*/ 492189 w 2448272"/>
                  <a:gd name="connsiteY4" fmla="*/ 433457 h 433457"/>
                  <a:gd name="connsiteX5" fmla="*/ 0 w 2448272"/>
                  <a:gd name="connsiteY5" fmla="*/ 432048 h 433457"/>
                  <a:gd name="connsiteX6" fmla="*/ 0 w 2448272"/>
                  <a:gd name="connsiteY6" fmla="*/ 0 h 433457"/>
                  <a:gd name="connsiteX0" fmla="*/ 0 w 2448272"/>
                  <a:gd name="connsiteY0" fmla="*/ 0 h 433457"/>
                  <a:gd name="connsiteX1" fmla="*/ 2448272 w 2448272"/>
                  <a:gd name="connsiteY1" fmla="*/ 0 h 433457"/>
                  <a:gd name="connsiteX2" fmla="*/ 2448272 w 2448272"/>
                  <a:gd name="connsiteY2" fmla="*/ 432048 h 433457"/>
                  <a:gd name="connsiteX3" fmla="*/ 1909509 w 2448272"/>
                  <a:gd name="connsiteY3" fmla="*/ 433457 h 433457"/>
                  <a:gd name="connsiteX4" fmla="*/ 492189 w 2448272"/>
                  <a:gd name="connsiteY4" fmla="*/ 433457 h 433457"/>
                  <a:gd name="connsiteX5" fmla="*/ 0 w 2448272"/>
                  <a:gd name="connsiteY5" fmla="*/ 0 h 433457"/>
                  <a:gd name="connsiteX0" fmla="*/ 0 w 2448272"/>
                  <a:gd name="connsiteY0" fmla="*/ 0 h 433457"/>
                  <a:gd name="connsiteX1" fmla="*/ 2448272 w 2448272"/>
                  <a:gd name="connsiteY1" fmla="*/ 0 h 433457"/>
                  <a:gd name="connsiteX2" fmla="*/ 1909509 w 2448272"/>
                  <a:gd name="connsiteY2" fmla="*/ 433457 h 433457"/>
                  <a:gd name="connsiteX3" fmla="*/ 492189 w 2448272"/>
                  <a:gd name="connsiteY3" fmla="*/ 433457 h 433457"/>
                  <a:gd name="connsiteX4" fmla="*/ 0 w 2448272"/>
                  <a:gd name="connsiteY4" fmla="*/ 0 h 433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8272" h="433457">
                    <a:moveTo>
                      <a:pt x="0" y="0"/>
                    </a:moveTo>
                    <a:lnTo>
                      <a:pt x="2448272" y="0"/>
                    </a:lnTo>
                    <a:lnTo>
                      <a:pt x="1909509" y="433457"/>
                    </a:lnTo>
                    <a:lnTo>
                      <a:pt x="492189" y="43345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B46A262-E6A6-1DA5-5573-F3100A37FD66}"/>
                  </a:ext>
                </a:extLst>
              </p:cNvPr>
              <p:cNvSpPr/>
              <p:nvPr/>
            </p:nvSpPr>
            <p:spPr>
              <a:xfrm>
                <a:off x="4427181" y="1975524"/>
                <a:ext cx="1958617" cy="584671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DFE5B5A4-730A-DDF3-86B5-F685EEC88195}"/>
                </a:ext>
              </a:extLst>
            </p:cNvPr>
            <p:cNvSpPr/>
            <p:nvPr/>
          </p:nvSpPr>
          <p:spPr>
            <a:xfrm>
              <a:off x="4509459" y="1615515"/>
              <a:ext cx="594386" cy="71672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0D2E7B-0D48-4316-D3A5-47F1CFF7CA8F}"/>
                </a:ext>
              </a:extLst>
            </p:cNvPr>
            <p:cNvSpPr/>
            <p:nvPr/>
          </p:nvSpPr>
          <p:spPr>
            <a:xfrm>
              <a:off x="4642191" y="1754390"/>
              <a:ext cx="328922" cy="328922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1C0017B-E3A0-B70D-96AE-E02BEA1C5BCD}"/>
              </a:ext>
            </a:extLst>
          </p:cNvPr>
          <p:cNvSpPr/>
          <p:nvPr/>
        </p:nvSpPr>
        <p:spPr>
          <a:xfrm>
            <a:off x="2234456" y="3421714"/>
            <a:ext cx="5034272" cy="52369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8E2DEB-35D7-4074-122F-58F4AB03C181}"/>
              </a:ext>
            </a:extLst>
          </p:cNvPr>
          <p:cNvSpPr/>
          <p:nvPr/>
        </p:nvSpPr>
        <p:spPr>
          <a:xfrm>
            <a:off x="1621227" y="3402202"/>
            <a:ext cx="521180" cy="5211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31CC60-F8B3-11E8-0DA2-525AE3A0ADF3}"/>
              </a:ext>
            </a:extLst>
          </p:cNvPr>
          <p:cNvSpPr/>
          <p:nvPr/>
        </p:nvSpPr>
        <p:spPr>
          <a:xfrm>
            <a:off x="2236328" y="2392099"/>
            <a:ext cx="5034272" cy="52369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45C36E6-D876-72F3-5BF2-0934ED459366}"/>
              </a:ext>
            </a:extLst>
          </p:cNvPr>
          <p:cNvSpPr/>
          <p:nvPr/>
        </p:nvSpPr>
        <p:spPr>
          <a:xfrm>
            <a:off x="1617009" y="2415875"/>
            <a:ext cx="521180" cy="5211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EC0FE12-00B6-AC97-B1FD-9D72D33D4CB0}"/>
              </a:ext>
            </a:extLst>
          </p:cNvPr>
          <p:cNvSpPr/>
          <p:nvPr/>
        </p:nvSpPr>
        <p:spPr>
          <a:xfrm>
            <a:off x="2252230" y="4393176"/>
            <a:ext cx="5034272" cy="52369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F5C79C3-B2E4-D2CC-D891-34E53CC6573D}"/>
              </a:ext>
            </a:extLst>
          </p:cNvPr>
          <p:cNvSpPr/>
          <p:nvPr/>
        </p:nvSpPr>
        <p:spPr>
          <a:xfrm>
            <a:off x="1618336" y="4403452"/>
            <a:ext cx="521180" cy="5211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38DF817-D1DE-38C5-A5B2-D742D4017BA2}"/>
              </a:ext>
            </a:extLst>
          </p:cNvPr>
          <p:cNvSpPr/>
          <p:nvPr/>
        </p:nvSpPr>
        <p:spPr>
          <a:xfrm>
            <a:off x="6939040" y="3389891"/>
            <a:ext cx="578945" cy="57894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B1D3AE26-76F1-0C6B-2943-BC9182E9E6C7}"/>
              </a:ext>
            </a:extLst>
          </p:cNvPr>
          <p:cNvSpPr>
            <a:spLocks/>
          </p:cNvSpPr>
          <p:nvPr/>
        </p:nvSpPr>
        <p:spPr bwMode="auto">
          <a:xfrm>
            <a:off x="7088097" y="3547396"/>
            <a:ext cx="280830" cy="263935"/>
          </a:xfrm>
          <a:custGeom>
            <a:avLst/>
            <a:gdLst>
              <a:gd name="T0" fmla="*/ 316 w 853"/>
              <a:gd name="T1" fmla="*/ 576 h 801"/>
              <a:gd name="T2" fmla="*/ 737 w 853"/>
              <a:gd name="T3" fmla="*/ 62 h 801"/>
              <a:gd name="T4" fmla="*/ 821 w 853"/>
              <a:gd name="T5" fmla="*/ 25 h 801"/>
              <a:gd name="T6" fmla="*/ 806 w 853"/>
              <a:gd name="T7" fmla="*/ 117 h 801"/>
              <a:gd name="T8" fmla="*/ 391 w 853"/>
              <a:gd name="T9" fmla="*/ 761 h 801"/>
              <a:gd name="T10" fmla="*/ 323 w 853"/>
              <a:gd name="T11" fmla="*/ 801 h 801"/>
              <a:gd name="T12" fmla="*/ 257 w 853"/>
              <a:gd name="T13" fmla="*/ 765 h 801"/>
              <a:gd name="T14" fmla="*/ 49 w 853"/>
              <a:gd name="T15" fmla="*/ 522 h 801"/>
              <a:gd name="T16" fmla="*/ 59 w 853"/>
              <a:gd name="T17" fmla="*/ 406 h 801"/>
              <a:gd name="T18" fmla="*/ 186 w 853"/>
              <a:gd name="T19" fmla="*/ 422 h 801"/>
              <a:gd name="T20" fmla="*/ 316 w 853"/>
              <a:gd name="T21" fmla="*/ 576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53" h="801">
                <a:moveTo>
                  <a:pt x="316" y="576"/>
                </a:moveTo>
                <a:cubicBezTo>
                  <a:pt x="737" y="62"/>
                  <a:pt x="737" y="62"/>
                  <a:pt x="737" y="62"/>
                </a:cubicBezTo>
                <a:cubicBezTo>
                  <a:pt x="737" y="62"/>
                  <a:pt x="784" y="0"/>
                  <a:pt x="821" y="25"/>
                </a:cubicBezTo>
                <a:cubicBezTo>
                  <a:pt x="853" y="47"/>
                  <a:pt x="806" y="117"/>
                  <a:pt x="806" y="117"/>
                </a:cubicBezTo>
                <a:cubicBezTo>
                  <a:pt x="391" y="761"/>
                  <a:pt x="391" y="761"/>
                  <a:pt x="391" y="761"/>
                </a:cubicBezTo>
                <a:cubicBezTo>
                  <a:pt x="391" y="761"/>
                  <a:pt x="365" y="801"/>
                  <a:pt x="323" y="801"/>
                </a:cubicBezTo>
                <a:cubicBezTo>
                  <a:pt x="283" y="801"/>
                  <a:pt x="257" y="765"/>
                  <a:pt x="257" y="765"/>
                </a:cubicBezTo>
                <a:cubicBezTo>
                  <a:pt x="49" y="522"/>
                  <a:pt x="49" y="522"/>
                  <a:pt x="49" y="522"/>
                </a:cubicBezTo>
                <a:cubicBezTo>
                  <a:pt x="49" y="522"/>
                  <a:pt x="0" y="451"/>
                  <a:pt x="59" y="406"/>
                </a:cubicBezTo>
                <a:cubicBezTo>
                  <a:pt x="128" y="353"/>
                  <a:pt x="186" y="422"/>
                  <a:pt x="186" y="422"/>
                </a:cubicBezTo>
                <a:lnTo>
                  <a:pt x="316" y="57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0D6ED57-3600-E528-980C-BA071F2805ED}"/>
              </a:ext>
            </a:extLst>
          </p:cNvPr>
          <p:cNvSpPr/>
          <p:nvPr/>
        </p:nvSpPr>
        <p:spPr>
          <a:xfrm>
            <a:off x="6959145" y="2358327"/>
            <a:ext cx="578945" cy="57894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5DDF7C81-F02C-1994-05AF-7F3E97B29459}"/>
              </a:ext>
            </a:extLst>
          </p:cNvPr>
          <p:cNvSpPr>
            <a:spLocks/>
          </p:cNvSpPr>
          <p:nvPr/>
        </p:nvSpPr>
        <p:spPr bwMode="auto">
          <a:xfrm>
            <a:off x="7088097" y="2544498"/>
            <a:ext cx="280830" cy="263935"/>
          </a:xfrm>
          <a:custGeom>
            <a:avLst/>
            <a:gdLst>
              <a:gd name="T0" fmla="*/ 316 w 853"/>
              <a:gd name="T1" fmla="*/ 576 h 801"/>
              <a:gd name="T2" fmla="*/ 737 w 853"/>
              <a:gd name="T3" fmla="*/ 62 h 801"/>
              <a:gd name="T4" fmla="*/ 821 w 853"/>
              <a:gd name="T5" fmla="*/ 25 h 801"/>
              <a:gd name="T6" fmla="*/ 806 w 853"/>
              <a:gd name="T7" fmla="*/ 117 h 801"/>
              <a:gd name="T8" fmla="*/ 391 w 853"/>
              <a:gd name="T9" fmla="*/ 761 h 801"/>
              <a:gd name="T10" fmla="*/ 323 w 853"/>
              <a:gd name="T11" fmla="*/ 801 h 801"/>
              <a:gd name="T12" fmla="*/ 257 w 853"/>
              <a:gd name="T13" fmla="*/ 765 h 801"/>
              <a:gd name="T14" fmla="*/ 49 w 853"/>
              <a:gd name="T15" fmla="*/ 522 h 801"/>
              <a:gd name="T16" fmla="*/ 59 w 853"/>
              <a:gd name="T17" fmla="*/ 406 h 801"/>
              <a:gd name="T18" fmla="*/ 186 w 853"/>
              <a:gd name="T19" fmla="*/ 422 h 801"/>
              <a:gd name="T20" fmla="*/ 316 w 853"/>
              <a:gd name="T21" fmla="*/ 576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53" h="801">
                <a:moveTo>
                  <a:pt x="316" y="576"/>
                </a:moveTo>
                <a:cubicBezTo>
                  <a:pt x="737" y="62"/>
                  <a:pt x="737" y="62"/>
                  <a:pt x="737" y="62"/>
                </a:cubicBezTo>
                <a:cubicBezTo>
                  <a:pt x="737" y="62"/>
                  <a:pt x="784" y="0"/>
                  <a:pt x="821" y="25"/>
                </a:cubicBezTo>
                <a:cubicBezTo>
                  <a:pt x="853" y="47"/>
                  <a:pt x="806" y="117"/>
                  <a:pt x="806" y="117"/>
                </a:cubicBezTo>
                <a:cubicBezTo>
                  <a:pt x="391" y="761"/>
                  <a:pt x="391" y="761"/>
                  <a:pt x="391" y="761"/>
                </a:cubicBezTo>
                <a:cubicBezTo>
                  <a:pt x="391" y="761"/>
                  <a:pt x="365" y="801"/>
                  <a:pt x="323" y="801"/>
                </a:cubicBezTo>
                <a:cubicBezTo>
                  <a:pt x="283" y="801"/>
                  <a:pt x="257" y="765"/>
                  <a:pt x="257" y="765"/>
                </a:cubicBezTo>
                <a:cubicBezTo>
                  <a:pt x="49" y="522"/>
                  <a:pt x="49" y="522"/>
                  <a:pt x="49" y="522"/>
                </a:cubicBezTo>
                <a:cubicBezTo>
                  <a:pt x="49" y="522"/>
                  <a:pt x="0" y="451"/>
                  <a:pt x="59" y="406"/>
                </a:cubicBezTo>
                <a:cubicBezTo>
                  <a:pt x="128" y="353"/>
                  <a:pt x="186" y="422"/>
                  <a:pt x="186" y="422"/>
                </a:cubicBezTo>
                <a:lnTo>
                  <a:pt x="316" y="57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4C601DF-E94B-DC8C-5DFB-2E5DB995B5B7}"/>
              </a:ext>
            </a:extLst>
          </p:cNvPr>
          <p:cNvSpPr/>
          <p:nvPr/>
        </p:nvSpPr>
        <p:spPr>
          <a:xfrm>
            <a:off x="6959145" y="4374571"/>
            <a:ext cx="578945" cy="57894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F3274AD4-2409-269C-D1E2-EE2CA5243770}"/>
              </a:ext>
            </a:extLst>
          </p:cNvPr>
          <p:cNvSpPr>
            <a:spLocks/>
          </p:cNvSpPr>
          <p:nvPr/>
        </p:nvSpPr>
        <p:spPr bwMode="auto">
          <a:xfrm>
            <a:off x="7108202" y="4532075"/>
            <a:ext cx="280830" cy="263935"/>
          </a:xfrm>
          <a:custGeom>
            <a:avLst/>
            <a:gdLst>
              <a:gd name="T0" fmla="*/ 316 w 853"/>
              <a:gd name="T1" fmla="*/ 576 h 801"/>
              <a:gd name="T2" fmla="*/ 737 w 853"/>
              <a:gd name="T3" fmla="*/ 62 h 801"/>
              <a:gd name="T4" fmla="*/ 821 w 853"/>
              <a:gd name="T5" fmla="*/ 25 h 801"/>
              <a:gd name="T6" fmla="*/ 806 w 853"/>
              <a:gd name="T7" fmla="*/ 117 h 801"/>
              <a:gd name="T8" fmla="*/ 391 w 853"/>
              <a:gd name="T9" fmla="*/ 761 h 801"/>
              <a:gd name="T10" fmla="*/ 323 w 853"/>
              <a:gd name="T11" fmla="*/ 801 h 801"/>
              <a:gd name="T12" fmla="*/ 257 w 853"/>
              <a:gd name="T13" fmla="*/ 765 h 801"/>
              <a:gd name="T14" fmla="*/ 49 w 853"/>
              <a:gd name="T15" fmla="*/ 522 h 801"/>
              <a:gd name="T16" fmla="*/ 59 w 853"/>
              <a:gd name="T17" fmla="*/ 406 h 801"/>
              <a:gd name="T18" fmla="*/ 186 w 853"/>
              <a:gd name="T19" fmla="*/ 422 h 801"/>
              <a:gd name="T20" fmla="*/ 316 w 853"/>
              <a:gd name="T21" fmla="*/ 576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53" h="801">
                <a:moveTo>
                  <a:pt x="316" y="576"/>
                </a:moveTo>
                <a:cubicBezTo>
                  <a:pt x="737" y="62"/>
                  <a:pt x="737" y="62"/>
                  <a:pt x="737" y="62"/>
                </a:cubicBezTo>
                <a:cubicBezTo>
                  <a:pt x="737" y="62"/>
                  <a:pt x="784" y="0"/>
                  <a:pt x="821" y="25"/>
                </a:cubicBezTo>
                <a:cubicBezTo>
                  <a:pt x="853" y="47"/>
                  <a:pt x="806" y="117"/>
                  <a:pt x="806" y="117"/>
                </a:cubicBezTo>
                <a:cubicBezTo>
                  <a:pt x="391" y="761"/>
                  <a:pt x="391" y="761"/>
                  <a:pt x="391" y="761"/>
                </a:cubicBezTo>
                <a:cubicBezTo>
                  <a:pt x="391" y="761"/>
                  <a:pt x="365" y="801"/>
                  <a:pt x="323" y="801"/>
                </a:cubicBezTo>
                <a:cubicBezTo>
                  <a:pt x="283" y="801"/>
                  <a:pt x="257" y="765"/>
                  <a:pt x="257" y="765"/>
                </a:cubicBezTo>
                <a:cubicBezTo>
                  <a:pt x="49" y="522"/>
                  <a:pt x="49" y="522"/>
                  <a:pt x="49" y="522"/>
                </a:cubicBezTo>
                <a:cubicBezTo>
                  <a:pt x="49" y="522"/>
                  <a:pt x="0" y="451"/>
                  <a:pt x="59" y="406"/>
                </a:cubicBezTo>
                <a:cubicBezTo>
                  <a:pt x="128" y="353"/>
                  <a:pt x="186" y="422"/>
                  <a:pt x="186" y="422"/>
                </a:cubicBezTo>
                <a:lnTo>
                  <a:pt x="316" y="57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2B8991-7331-CD31-76E1-33BBE3F9BC19}"/>
              </a:ext>
            </a:extLst>
          </p:cNvPr>
          <p:cNvSpPr/>
          <p:nvPr/>
        </p:nvSpPr>
        <p:spPr>
          <a:xfrm>
            <a:off x="7667042" y="3263864"/>
            <a:ext cx="4184080" cy="830997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defTabSz="1218987"/>
            <a:r>
              <a:rPr lang="en-GB" sz="1600" kern="0" dirty="0">
                <a:solidFill>
                  <a:prstClr val="black"/>
                </a:solidFill>
              </a:rPr>
              <a:t>This is to provide </a:t>
            </a:r>
            <a:r>
              <a:rPr lang="en-GB" sz="1600" b="1" kern="0" dirty="0">
                <a:solidFill>
                  <a:prstClr val="black"/>
                </a:solidFill>
              </a:rPr>
              <a:t>assurance</a:t>
            </a:r>
            <a:r>
              <a:rPr lang="en-GB" sz="1600" kern="0" dirty="0">
                <a:solidFill>
                  <a:prstClr val="black"/>
                </a:solidFill>
              </a:rPr>
              <a:t> that the work and information that BIAs are requesting is being undertaken by Lancashire County Council.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118BC5-1B00-34C1-BDC7-79518456416F}"/>
              </a:ext>
            </a:extLst>
          </p:cNvPr>
          <p:cNvSpPr/>
          <p:nvPr/>
        </p:nvSpPr>
        <p:spPr>
          <a:xfrm>
            <a:off x="7701840" y="2232300"/>
            <a:ext cx="4023118" cy="830997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defTabSz="1218987"/>
            <a:r>
              <a:rPr lang="en-GB" sz="1600" kern="0" dirty="0">
                <a:solidFill>
                  <a:prstClr val="black"/>
                </a:solidFill>
              </a:rPr>
              <a:t>Every Independent BIA will be provided with an </a:t>
            </a:r>
            <a:r>
              <a:rPr lang="en-GB" sz="1600" b="1" kern="0" dirty="0">
                <a:solidFill>
                  <a:prstClr val="black"/>
                </a:solidFill>
              </a:rPr>
              <a:t>official letter </a:t>
            </a:r>
            <a:r>
              <a:rPr lang="en-GB" sz="1600" kern="0" dirty="0">
                <a:solidFill>
                  <a:prstClr val="black"/>
                </a:solidFill>
              </a:rPr>
              <a:t>to share with care homes or interested parties.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481447-CDB9-1D6C-8F79-4F4B38A76F5E}"/>
              </a:ext>
            </a:extLst>
          </p:cNvPr>
          <p:cNvSpPr/>
          <p:nvPr/>
        </p:nvSpPr>
        <p:spPr>
          <a:xfrm>
            <a:off x="7687147" y="4399519"/>
            <a:ext cx="3934626" cy="584775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defTabSz="1218987"/>
            <a:r>
              <a:rPr lang="en-GB" sz="1600" kern="0" dirty="0">
                <a:solidFill>
                  <a:prstClr val="black"/>
                </a:solidFill>
              </a:rPr>
              <a:t>Please</a:t>
            </a:r>
            <a:r>
              <a:rPr lang="en-GB" sz="1600" b="1" kern="0" dirty="0">
                <a:solidFill>
                  <a:prstClr val="black"/>
                </a:solidFill>
              </a:rPr>
              <a:t> request </a:t>
            </a:r>
            <a:r>
              <a:rPr lang="en-GB" sz="1600" kern="0" dirty="0">
                <a:solidFill>
                  <a:prstClr val="black"/>
                </a:solidFill>
              </a:rPr>
              <a:t>to see their letter if you are ever unsure.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19B5C4-69F5-D663-6232-6BC946331CA6}"/>
              </a:ext>
            </a:extLst>
          </p:cNvPr>
          <p:cNvSpPr txBox="1"/>
          <p:nvPr/>
        </p:nvSpPr>
        <p:spPr>
          <a:xfrm>
            <a:off x="2394974" y="2561780"/>
            <a:ext cx="3233509" cy="2462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8987"/>
            <a:r>
              <a:rPr lang="en-IN" sz="2000" dirty="0">
                <a:solidFill>
                  <a:prstClr val="black"/>
                </a:solidFill>
                <a:latin typeface="Segoe UI"/>
              </a:rPr>
              <a:t>Official Letter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7D1722-A801-78C0-4207-8A14B06452A0}"/>
              </a:ext>
            </a:extLst>
          </p:cNvPr>
          <p:cNvSpPr txBox="1"/>
          <p:nvPr/>
        </p:nvSpPr>
        <p:spPr>
          <a:xfrm>
            <a:off x="2393909" y="3539676"/>
            <a:ext cx="3233509" cy="2462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8987"/>
            <a:r>
              <a:rPr lang="en-IN" sz="2000" dirty="0">
                <a:solidFill>
                  <a:prstClr val="black"/>
                </a:solidFill>
                <a:latin typeface="Segoe UI"/>
              </a:rPr>
              <a:t>Assurance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BCF528-4497-FCD4-E79A-D734FE94A939}"/>
              </a:ext>
            </a:extLst>
          </p:cNvPr>
          <p:cNvSpPr txBox="1"/>
          <p:nvPr/>
        </p:nvSpPr>
        <p:spPr>
          <a:xfrm>
            <a:off x="2393908" y="4520308"/>
            <a:ext cx="3233509" cy="2462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8987"/>
            <a:r>
              <a:rPr lang="en-IN" sz="20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/>
              </a:rPr>
              <a:t>Request </a:t>
            </a:r>
          </a:p>
        </p:txBody>
      </p:sp>
      <p:pic>
        <p:nvPicPr>
          <p:cNvPr id="32" name="Graphic 31" descr="Document outline">
            <a:extLst>
              <a:ext uri="{FF2B5EF4-FFF2-40B4-BE49-F238E27FC236}">
                <a16:creationId xmlns:a16="http://schemas.microsoft.com/office/drawing/2014/main" id="{08BA2483-5891-F0A6-E231-60A8CFA2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9652" y="2482165"/>
            <a:ext cx="378097" cy="378097"/>
          </a:xfrm>
          <a:prstGeom prst="rect">
            <a:avLst/>
          </a:prstGeom>
        </p:spPr>
      </p:pic>
      <p:pic>
        <p:nvPicPr>
          <p:cNvPr id="33" name="Graphic 32" descr="Chat outline">
            <a:extLst>
              <a:ext uri="{FF2B5EF4-FFF2-40B4-BE49-F238E27FC236}">
                <a16:creationId xmlns:a16="http://schemas.microsoft.com/office/drawing/2014/main" id="{EFA5B643-8ABB-831F-066F-541FF02748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57096" y="4454716"/>
            <a:ext cx="462155" cy="462155"/>
          </a:xfrm>
          <a:prstGeom prst="rect">
            <a:avLst/>
          </a:prstGeom>
        </p:spPr>
      </p:pic>
      <p:pic>
        <p:nvPicPr>
          <p:cNvPr id="34" name="Graphic 33" descr="Office worker female outline">
            <a:extLst>
              <a:ext uri="{FF2B5EF4-FFF2-40B4-BE49-F238E27FC236}">
                <a16:creationId xmlns:a16="http://schemas.microsoft.com/office/drawing/2014/main" id="{C1CB91DA-5C61-BAD7-E227-F9FEA9F983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1058" y="3458083"/>
            <a:ext cx="424340" cy="42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1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5"/>
    </mc:Choice>
    <mc:Fallback xmlns="">
      <p:transition spd="slow" advTm="80885"/>
    </mc:Fallback>
  </mc:AlternateContent>
</p:sld>
</file>

<file path=ppt/theme/theme1.xml><?xml version="1.0" encoding="utf-8"?>
<a:theme xmlns:a="http://schemas.openxmlformats.org/drawingml/2006/main" name="Office Theme">
  <a:themeElements>
    <a:clrScheme name="Prioriti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C68AB"/>
      </a:accent1>
      <a:accent2>
        <a:srgbClr val="794983"/>
      </a:accent2>
      <a:accent3>
        <a:srgbClr val="5E873A"/>
      </a:accent3>
      <a:accent4>
        <a:srgbClr val="C96B30"/>
      </a:accent4>
      <a:accent5>
        <a:srgbClr val="FEFFFF"/>
      </a:accent5>
      <a:accent6>
        <a:srgbClr val="FEFFFF"/>
      </a:accent6>
      <a:hlink>
        <a:srgbClr val="0563C1"/>
      </a:hlink>
      <a:folHlink>
        <a:srgbClr val="954F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Prioriti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C68AB"/>
      </a:accent1>
      <a:accent2>
        <a:srgbClr val="794983"/>
      </a:accent2>
      <a:accent3>
        <a:srgbClr val="5E873A"/>
      </a:accent3>
      <a:accent4>
        <a:srgbClr val="C96B30"/>
      </a:accent4>
      <a:accent5>
        <a:srgbClr val="FEFFFF"/>
      </a:accent5>
      <a:accent6>
        <a:srgbClr val="FEFFFF"/>
      </a:accent6>
      <a:hlink>
        <a:srgbClr val="0563C1"/>
      </a:hlink>
      <a:folHlink>
        <a:srgbClr val="954F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5851</TotalTime>
  <Words>133</Words>
  <Application>Microsoft Office PowerPoint</Application>
  <PresentationFormat>Widescreen</PresentationFormat>
  <Paragraphs>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Segoe UI</vt:lpstr>
      <vt:lpstr>Office Theme</vt:lpstr>
      <vt:lpstr>1_Office Theme</vt:lpstr>
      <vt:lpstr>Delegation Portal Update </vt:lpstr>
      <vt:lpstr>Delegation Portal Summary</vt:lpstr>
      <vt:lpstr>Independent BIA Letter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Sergeant, Anthony</dc:creator>
  <cp:lastModifiedBy>Atkinson, Lucy</cp:lastModifiedBy>
  <cp:revision>5</cp:revision>
  <dcterms:created xsi:type="dcterms:W3CDTF">2022-08-31T10:25:39Z</dcterms:created>
  <dcterms:modified xsi:type="dcterms:W3CDTF">2023-09-28T08:01:20Z</dcterms:modified>
</cp:coreProperties>
</file>