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8"/>
  </p:notesMasterIdLst>
  <p:sldIdLst>
    <p:sldId id="256" r:id="rId2"/>
    <p:sldId id="257" r:id="rId3"/>
    <p:sldId id="258" r:id="rId4"/>
    <p:sldId id="259" r:id="rId5"/>
    <p:sldId id="260" r:id="rId6"/>
    <p:sldId id="262" r:id="rId7"/>
    <p:sldId id="263" r:id="rId8"/>
    <p:sldId id="264" r:id="rId9"/>
    <p:sldId id="261" r:id="rId10"/>
    <p:sldId id="265" r:id="rId11"/>
    <p:sldId id="266" r:id="rId12"/>
    <p:sldId id="267" r:id="rId13"/>
    <p:sldId id="268" r:id="rId14"/>
    <p:sldId id="269" r:id="rId15"/>
    <p:sldId id="270"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loyd, Alison" userId="cad4e4b3-ad0c-4a7c-989b-f04779e3a78e" providerId="ADAL" clId="{0BF375E0-682F-4097-B62E-DF8F86489020}"/>
    <pc:docChg chg="delSld modSld">
      <pc:chgData name="Lloyd, Alison" userId="cad4e4b3-ad0c-4a7c-989b-f04779e3a78e" providerId="ADAL" clId="{0BF375E0-682F-4097-B62E-DF8F86489020}" dt="2023-06-14T15:23:36.534" v="1" actId="2696"/>
      <pc:docMkLst>
        <pc:docMk/>
      </pc:docMkLst>
      <pc:sldChg chg="modNotesTx">
        <pc:chgData name="Lloyd, Alison" userId="cad4e4b3-ad0c-4a7c-989b-f04779e3a78e" providerId="ADAL" clId="{0BF375E0-682F-4097-B62E-DF8F86489020}" dt="2023-06-14T15:21:47.487" v="0" actId="20577"/>
        <pc:sldMkLst>
          <pc:docMk/>
          <pc:sldMk cId="810810935" sldId="257"/>
        </pc:sldMkLst>
      </pc:sldChg>
      <pc:sldChg chg="del">
        <pc:chgData name="Lloyd, Alison" userId="cad4e4b3-ad0c-4a7c-989b-f04779e3a78e" providerId="ADAL" clId="{0BF375E0-682F-4097-B62E-DF8F86489020}" dt="2023-06-14T15:23:36.534" v="1" actId="2696"/>
        <pc:sldMkLst>
          <pc:docMk/>
          <pc:sldMk cId="3360923054" sldId="2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3636A-59B4-443C-8961-6619E06E6DC0}" type="datetimeFigureOut">
              <a:rPr lang="en-GB" smtClean="0"/>
              <a:t>14/06/2023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880B3D-BF81-40B5-ABBC-D65368BCE3C1}" type="slidenum">
              <a:rPr lang="en-GB" smtClean="0"/>
              <a:t>‹#›</a:t>
            </a:fld>
            <a:endParaRPr lang="en-GB"/>
          </a:p>
        </p:txBody>
      </p:sp>
    </p:spTree>
    <p:extLst>
      <p:ext uri="{BB962C8B-B14F-4D97-AF65-F5344CB8AC3E}">
        <p14:creationId xmlns:p14="http://schemas.microsoft.com/office/powerpoint/2010/main" val="1730159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80B3D-BF81-40B5-ABBC-D65368BCE3C1}" type="slidenum">
              <a:rPr lang="en-GB" smtClean="0"/>
              <a:t>2</a:t>
            </a:fld>
            <a:endParaRPr lang="en-GB"/>
          </a:p>
        </p:txBody>
      </p:sp>
    </p:spTree>
    <p:extLst>
      <p:ext uri="{BB962C8B-B14F-4D97-AF65-F5344CB8AC3E}">
        <p14:creationId xmlns:p14="http://schemas.microsoft.com/office/powerpoint/2010/main" val="1412536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80B3D-BF81-40B5-ABBC-D65368BCE3C1}" type="slidenum">
              <a:rPr lang="en-GB" smtClean="0"/>
              <a:t>11</a:t>
            </a:fld>
            <a:endParaRPr lang="en-GB"/>
          </a:p>
        </p:txBody>
      </p:sp>
    </p:spTree>
    <p:extLst>
      <p:ext uri="{BB962C8B-B14F-4D97-AF65-F5344CB8AC3E}">
        <p14:creationId xmlns:p14="http://schemas.microsoft.com/office/powerpoint/2010/main" val="1975224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80B3D-BF81-40B5-ABBC-D65368BCE3C1}" type="slidenum">
              <a:rPr lang="en-GB" smtClean="0"/>
              <a:t>12</a:t>
            </a:fld>
            <a:endParaRPr lang="en-GB"/>
          </a:p>
        </p:txBody>
      </p:sp>
    </p:spTree>
    <p:extLst>
      <p:ext uri="{BB962C8B-B14F-4D97-AF65-F5344CB8AC3E}">
        <p14:creationId xmlns:p14="http://schemas.microsoft.com/office/powerpoint/2010/main" val="349210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80B3D-BF81-40B5-ABBC-D65368BCE3C1}" type="slidenum">
              <a:rPr lang="en-GB" smtClean="0"/>
              <a:t>13</a:t>
            </a:fld>
            <a:endParaRPr lang="en-GB"/>
          </a:p>
        </p:txBody>
      </p:sp>
    </p:spTree>
    <p:extLst>
      <p:ext uri="{BB962C8B-B14F-4D97-AF65-F5344CB8AC3E}">
        <p14:creationId xmlns:p14="http://schemas.microsoft.com/office/powerpoint/2010/main" val="1176864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80B3D-BF81-40B5-ABBC-D65368BCE3C1}" type="slidenum">
              <a:rPr lang="en-GB" smtClean="0"/>
              <a:t>14</a:t>
            </a:fld>
            <a:endParaRPr lang="en-GB"/>
          </a:p>
        </p:txBody>
      </p:sp>
    </p:spTree>
    <p:extLst>
      <p:ext uri="{BB962C8B-B14F-4D97-AF65-F5344CB8AC3E}">
        <p14:creationId xmlns:p14="http://schemas.microsoft.com/office/powerpoint/2010/main" val="2074859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80B3D-BF81-40B5-ABBC-D65368BCE3C1}" type="slidenum">
              <a:rPr lang="en-GB" smtClean="0"/>
              <a:t>15</a:t>
            </a:fld>
            <a:endParaRPr lang="en-GB"/>
          </a:p>
        </p:txBody>
      </p:sp>
    </p:spTree>
    <p:extLst>
      <p:ext uri="{BB962C8B-B14F-4D97-AF65-F5344CB8AC3E}">
        <p14:creationId xmlns:p14="http://schemas.microsoft.com/office/powerpoint/2010/main" val="1011557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80B3D-BF81-40B5-ABBC-D65368BCE3C1}" type="slidenum">
              <a:rPr lang="en-GB" smtClean="0"/>
              <a:t>16</a:t>
            </a:fld>
            <a:endParaRPr lang="en-GB"/>
          </a:p>
        </p:txBody>
      </p:sp>
    </p:spTree>
    <p:extLst>
      <p:ext uri="{BB962C8B-B14F-4D97-AF65-F5344CB8AC3E}">
        <p14:creationId xmlns:p14="http://schemas.microsoft.com/office/powerpoint/2010/main" val="48726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Mount Pleasant, we encourage a passion for RE through completing a range of different activities to suit the needs of every child and over the unit of work, each year group doesn’t just ‘write’ key findings, beliefs and about each religion – we emerge the children and try to create fun and engaging lessons which keeps the children interested and focussed. </a:t>
            </a:r>
          </a:p>
          <a:p>
            <a:r>
              <a:rPr lang="en-GB" dirty="0"/>
              <a:t>RE isn’t an English lesson and we believe that RE can be completed through a range of activities such as drama, role play, art work, going outside for first hand experiences, practical lessons, reading, listening and also writing. </a:t>
            </a:r>
          </a:p>
          <a:p>
            <a:r>
              <a:rPr lang="en-GB" dirty="0"/>
              <a:t>Here are some ways in which RE has been taught in our school </a:t>
            </a:r>
          </a:p>
        </p:txBody>
      </p:sp>
      <p:sp>
        <p:nvSpPr>
          <p:cNvPr id="4" name="Slide Number Placeholder 3"/>
          <p:cNvSpPr>
            <a:spLocks noGrp="1"/>
          </p:cNvSpPr>
          <p:nvPr>
            <p:ph type="sldNum" sz="quarter" idx="5"/>
          </p:nvPr>
        </p:nvSpPr>
        <p:spPr/>
        <p:txBody>
          <a:bodyPr/>
          <a:lstStyle/>
          <a:p>
            <a:fld id="{56880B3D-BF81-40B5-ABBC-D65368BCE3C1}" type="slidenum">
              <a:rPr lang="en-GB" smtClean="0"/>
              <a:t>3</a:t>
            </a:fld>
            <a:endParaRPr lang="en-GB"/>
          </a:p>
        </p:txBody>
      </p:sp>
    </p:spTree>
    <p:extLst>
      <p:ext uri="{BB962C8B-B14F-4D97-AF65-F5344CB8AC3E}">
        <p14:creationId xmlns:p14="http://schemas.microsoft.com/office/powerpoint/2010/main" val="285151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Year groups have completed self reflections and thought about how that religious view relates to their own life – For example, In Islam the children discuss that </a:t>
            </a:r>
            <a:r>
              <a:rPr lang="en-GB" dirty="0" err="1"/>
              <a:t>muslims</a:t>
            </a:r>
            <a:r>
              <a:rPr lang="en-GB" dirty="0"/>
              <a:t> believe the world is wonderful so we took a group of children outside, we walked through the school grounds and to a local park/ woods and gave the children the first hand experience to discuss how they thought the world was wonderful and what they could do look after the world. In Year 6, the discussed The Easter story in depth and watched an Easter story clip. They then went onto discussing the thoughts, feelings and opinions of the people involved which brought up lots of questions and the teachers, we happy to adapt the lessons, to answer and research any questions that they children learnt and gave the children time and a safe space to debate their own opinions on the matter. </a:t>
            </a:r>
          </a:p>
          <a:p>
            <a:r>
              <a:rPr lang="en-GB" dirty="0"/>
              <a:t>In Year 2, they learnt about the creation story and instead of writing about what happened during this period, the children expressed the Creation through art work and they could present this however the like – giving the children ownership. </a:t>
            </a:r>
          </a:p>
          <a:p>
            <a:r>
              <a:rPr lang="en-GB" dirty="0"/>
              <a:t>In Year 1, we were discussing the festival of sukkot and how the </a:t>
            </a:r>
            <a:r>
              <a:rPr lang="en-GB" dirty="0" err="1"/>
              <a:t>jewish</a:t>
            </a:r>
            <a:r>
              <a:rPr lang="en-GB" dirty="0"/>
              <a:t> faith create sukkahs to remember the </a:t>
            </a:r>
            <a:r>
              <a:rPr lang="en-GB" dirty="0" err="1"/>
              <a:t>jewish</a:t>
            </a:r>
            <a:r>
              <a:rPr lang="en-GB" dirty="0"/>
              <a:t> making they way to the promise land and escaping slavery. We discussed the festival, researched how the </a:t>
            </a:r>
            <a:r>
              <a:rPr lang="en-GB" dirty="0" err="1"/>
              <a:t>jewish</a:t>
            </a:r>
            <a:r>
              <a:rPr lang="en-GB" dirty="0"/>
              <a:t> celebrate this and then we provided the children with the different elements to a sukkah and created one. Once it had been built we all sat around it and discussed that Jewish would eat their meals, so we had snack time in our sukkah and discussed what we were grateful for. By the end of the lesson, the children could identify the key events to the festival and all of the elements used in  sukkah. </a:t>
            </a:r>
          </a:p>
          <a:p>
            <a:endParaRPr lang="en-GB" dirty="0"/>
          </a:p>
        </p:txBody>
      </p:sp>
      <p:sp>
        <p:nvSpPr>
          <p:cNvPr id="4" name="Slide Number Placeholder 3"/>
          <p:cNvSpPr>
            <a:spLocks noGrp="1"/>
          </p:cNvSpPr>
          <p:nvPr>
            <p:ph type="sldNum" sz="quarter" idx="5"/>
          </p:nvPr>
        </p:nvSpPr>
        <p:spPr/>
        <p:txBody>
          <a:bodyPr/>
          <a:lstStyle/>
          <a:p>
            <a:fld id="{56880B3D-BF81-40B5-ABBC-D65368BCE3C1}" type="slidenum">
              <a:rPr lang="en-GB" smtClean="0"/>
              <a:t>4</a:t>
            </a:fld>
            <a:endParaRPr lang="en-GB"/>
          </a:p>
        </p:txBody>
      </p:sp>
    </p:spTree>
    <p:extLst>
      <p:ext uri="{BB962C8B-B14F-4D97-AF65-F5344CB8AC3E}">
        <p14:creationId xmlns:p14="http://schemas.microsoft.com/office/powerpoint/2010/main" val="20614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80B3D-BF81-40B5-ABBC-D65368BCE3C1}" type="slidenum">
              <a:rPr lang="en-GB" smtClean="0"/>
              <a:t>5</a:t>
            </a:fld>
            <a:endParaRPr lang="en-GB"/>
          </a:p>
        </p:txBody>
      </p:sp>
    </p:spTree>
    <p:extLst>
      <p:ext uri="{BB962C8B-B14F-4D97-AF65-F5344CB8AC3E}">
        <p14:creationId xmlns:p14="http://schemas.microsoft.com/office/powerpoint/2010/main" val="2969582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80B3D-BF81-40B5-ABBC-D65368BCE3C1}" type="slidenum">
              <a:rPr lang="en-GB" smtClean="0"/>
              <a:t>6</a:t>
            </a:fld>
            <a:endParaRPr lang="en-GB"/>
          </a:p>
        </p:txBody>
      </p:sp>
    </p:spTree>
    <p:extLst>
      <p:ext uri="{BB962C8B-B14F-4D97-AF65-F5344CB8AC3E}">
        <p14:creationId xmlns:p14="http://schemas.microsoft.com/office/powerpoint/2010/main" val="156998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80B3D-BF81-40B5-ABBC-D65368BCE3C1}" type="slidenum">
              <a:rPr lang="en-GB" smtClean="0"/>
              <a:t>7</a:t>
            </a:fld>
            <a:endParaRPr lang="en-GB"/>
          </a:p>
        </p:txBody>
      </p:sp>
    </p:spTree>
    <p:extLst>
      <p:ext uri="{BB962C8B-B14F-4D97-AF65-F5344CB8AC3E}">
        <p14:creationId xmlns:p14="http://schemas.microsoft.com/office/powerpoint/2010/main" val="2958762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a:t>
            </a:r>
          </a:p>
        </p:txBody>
      </p:sp>
      <p:sp>
        <p:nvSpPr>
          <p:cNvPr id="4" name="Slide Number Placeholder 3"/>
          <p:cNvSpPr>
            <a:spLocks noGrp="1"/>
          </p:cNvSpPr>
          <p:nvPr>
            <p:ph type="sldNum" sz="quarter" idx="5"/>
          </p:nvPr>
        </p:nvSpPr>
        <p:spPr/>
        <p:txBody>
          <a:bodyPr/>
          <a:lstStyle/>
          <a:p>
            <a:fld id="{56880B3D-BF81-40B5-ABBC-D65368BCE3C1}" type="slidenum">
              <a:rPr lang="en-GB" smtClean="0"/>
              <a:t>8</a:t>
            </a:fld>
            <a:endParaRPr lang="en-GB"/>
          </a:p>
        </p:txBody>
      </p:sp>
    </p:spTree>
    <p:extLst>
      <p:ext uri="{BB962C8B-B14F-4D97-AF65-F5344CB8AC3E}">
        <p14:creationId xmlns:p14="http://schemas.microsoft.com/office/powerpoint/2010/main" val="1948508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80B3D-BF81-40B5-ABBC-D65368BCE3C1}" type="slidenum">
              <a:rPr lang="en-GB" smtClean="0"/>
              <a:t>9</a:t>
            </a:fld>
            <a:endParaRPr lang="en-GB"/>
          </a:p>
        </p:txBody>
      </p:sp>
    </p:spTree>
    <p:extLst>
      <p:ext uri="{BB962C8B-B14F-4D97-AF65-F5344CB8AC3E}">
        <p14:creationId xmlns:p14="http://schemas.microsoft.com/office/powerpoint/2010/main" val="513413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880B3D-BF81-40B5-ABBC-D65368BCE3C1}" type="slidenum">
              <a:rPr lang="en-GB" smtClean="0"/>
              <a:t>10</a:t>
            </a:fld>
            <a:endParaRPr lang="en-GB"/>
          </a:p>
        </p:txBody>
      </p:sp>
    </p:spTree>
    <p:extLst>
      <p:ext uri="{BB962C8B-B14F-4D97-AF65-F5344CB8AC3E}">
        <p14:creationId xmlns:p14="http://schemas.microsoft.com/office/powerpoint/2010/main" val="3090194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6/14/2023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441654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6/14/2023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357850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6/14/2023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93452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6/14/2023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51395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6/14/2023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63148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6/14/2023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59574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6/14/2023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767291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6/14/2023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80908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6/14/2023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6249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6/14/2023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87357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6/14/2023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702524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6/14/2023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33170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jpe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jpe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jpe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title"/>
          </p:nvPr>
        </p:nvSpPr>
        <p:spPr>
          <a:xfrm>
            <a:off x="1425513" y="815081"/>
            <a:ext cx="10363200" cy="1187570"/>
          </a:xfrm>
        </p:spPr>
        <p:txBody>
          <a:bodyPr>
            <a:normAutofit fontScale="90000"/>
          </a:bodyPr>
          <a:lstStyle/>
          <a:p>
            <a:pPr algn="ctr"/>
            <a:r>
              <a:rPr lang="en-GB" sz="8000" dirty="0">
                <a:latin typeface="Sassoon Infant Std" panose="020B0503020103030203" pitchFamily="34" charset="0"/>
              </a:rPr>
              <a:t>RE </a:t>
            </a:r>
            <a:br>
              <a:rPr lang="en-GB" sz="8000" dirty="0">
                <a:latin typeface="Sassoon Infant Std" panose="020B0503020103030203" pitchFamily="34" charset="0"/>
              </a:rPr>
            </a:br>
            <a:r>
              <a:rPr lang="en-GB" sz="6700" dirty="0">
                <a:latin typeface="Sassoon Infant Std" panose="020B0503020103030203" pitchFamily="34" charset="0"/>
              </a:rPr>
              <a:t>Mount Pleasant Primary School  </a:t>
            </a:r>
            <a:br>
              <a:rPr lang="en-GB" sz="8000" dirty="0">
                <a:latin typeface="Sassoon Infant Std" panose="020B0503020103030203" pitchFamily="34" charset="0"/>
              </a:rPr>
            </a:br>
            <a:r>
              <a:rPr lang="en-GB" sz="8000" dirty="0">
                <a:latin typeface="Sassoon Infant Std" panose="020B0503020103030203" pitchFamily="34" charset="0"/>
              </a:rPr>
              <a:t>     </a:t>
            </a:r>
            <a:br>
              <a:rPr lang="en-GB" sz="8000" dirty="0">
                <a:latin typeface="Sassoon Infant Std" panose="020B0503020103030203" pitchFamily="34" charset="0"/>
              </a:rPr>
            </a:br>
            <a:r>
              <a:rPr lang="en-GB" sz="8000" dirty="0">
                <a:latin typeface="Sassoon Infant Std" panose="020B0503020103030203" pitchFamily="34" charset="0"/>
              </a:rPr>
              <a:t>By </a:t>
            </a:r>
            <a:br>
              <a:rPr lang="en-GB" sz="8000" dirty="0">
                <a:latin typeface="Sassoon Infant Std" panose="020B0503020103030203" pitchFamily="34" charset="0"/>
              </a:rPr>
            </a:br>
            <a:r>
              <a:rPr lang="en-GB" sz="8000" dirty="0">
                <a:latin typeface="Sassoon Infant Std" panose="020B0503020103030203" pitchFamily="34" charset="0"/>
              </a:rPr>
              <a:t>          Natasha Finch </a:t>
            </a:r>
            <a:br>
              <a:rPr lang="en-GB" dirty="0"/>
            </a:br>
            <a:endParaRPr lang="en-GB" dirty="0"/>
          </a:p>
        </p:txBody>
      </p:sp>
      <p:pic>
        <p:nvPicPr>
          <p:cNvPr id="1026" name="Picture 2" descr="Mount Pleasant Primary School: Once outstanding Accrington school now  letting down children with special needs - LancsLive">
            <a:extLst>
              <a:ext uri="{FF2B5EF4-FFF2-40B4-BE49-F238E27FC236}">
                <a16:creationId xmlns:a16="http://schemas.microsoft.com/office/drawing/2014/main" id="{F29F5C12-B25E-FD16-7C24-2ABEB531E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8488" y="3080549"/>
            <a:ext cx="3824232" cy="2544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570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ctrTitle"/>
          </p:nvPr>
        </p:nvSpPr>
        <p:spPr>
          <a:xfrm>
            <a:off x="914400" y="2583874"/>
            <a:ext cx="5296829" cy="2884767"/>
          </a:xfrm>
        </p:spPr>
        <p:txBody>
          <a:bodyPr anchor="b">
            <a:normAutofit/>
          </a:bodyPr>
          <a:lstStyle/>
          <a:p>
            <a:br>
              <a:rPr lang="en-GB" dirty="0">
                <a:solidFill>
                  <a:srgbClr val="FFFFFF"/>
                </a:solidFill>
              </a:rPr>
            </a:br>
            <a:r>
              <a:rPr lang="en-GB" dirty="0">
                <a:solidFill>
                  <a:srgbClr val="FFFFFF"/>
                </a:solidFill>
              </a:rPr>
              <a:t>     </a:t>
            </a:r>
            <a:br>
              <a:rPr lang="en-GB" dirty="0">
                <a:solidFill>
                  <a:srgbClr val="FFFFFF"/>
                </a:solidFill>
              </a:rPr>
            </a:br>
            <a:br>
              <a:rPr lang="en-GB" dirty="0">
                <a:solidFill>
                  <a:srgbClr val="FFFFFF"/>
                </a:solidFill>
              </a:rPr>
            </a:br>
            <a:endParaRPr lang="en-GB" dirty="0">
              <a:solidFill>
                <a:srgbClr val="FFFFFF"/>
              </a:solidFill>
            </a:endParaRPr>
          </a:p>
        </p:txBody>
      </p:sp>
      <p:sp>
        <p:nvSpPr>
          <p:cNvPr id="10"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CA6039CF-8BD5-4560-8690-CAEC00743C1D}" type="datetime1">
              <a:rPr lang="en-US" smtClean="0">
                <a:solidFill>
                  <a:srgbClr val="FFFFFF"/>
                </a:solidFill>
                <a:effectLst>
                  <a:outerShdw blurRad="38100" dist="38100" dir="2700000" algn="tl">
                    <a:srgbClr val="000000">
                      <a:alpha val="43137"/>
                    </a:srgbClr>
                  </a:outerShdw>
                </a:effectLst>
              </a:rPr>
              <a:pPr>
                <a:spcAft>
                  <a:spcPts val="600"/>
                </a:spcAft>
              </a:pPr>
              <a:t>6/14/2023</a:t>
            </a:fld>
            <a:endParaRPr lang="en-US" dirty="0">
              <a:solidFill>
                <a:srgbClr val="FFFFFF"/>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4"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10</a:t>
            </a:fld>
            <a:endParaRPr lang="en-US">
              <a:solidFill>
                <a:srgbClr val="FFFFFF"/>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94512C2-8DDC-B487-C2D6-6440187377C0}"/>
              </a:ext>
            </a:extLst>
          </p:cNvPr>
          <p:cNvPicPr>
            <a:picLocks noChangeAspect="1"/>
          </p:cNvPicPr>
          <p:nvPr/>
        </p:nvPicPr>
        <p:blipFill rotWithShape="1">
          <a:blip r:embed="rId3">
            <a:alphaModFix/>
          </a:blip>
          <a:srcRect t="11388" b="4342"/>
          <a:stretch/>
        </p:blipFill>
        <p:spPr>
          <a:xfrm>
            <a:off x="0" y="0"/>
            <a:ext cx="12191999" cy="6857985"/>
          </a:xfrm>
          <a:prstGeom prst="rect">
            <a:avLst/>
          </a:prstGeom>
          <a:noFill/>
        </p:spPr>
      </p:pic>
      <p:sp>
        <p:nvSpPr>
          <p:cNvPr id="6" name="Subtitle 2">
            <a:extLst>
              <a:ext uri="{FF2B5EF4-FFF2-40B4-BE49-F238E27FC236}">
                <a16:creationId xmlns:a16="http://schemas.microsoft.com/office/drawing/2014/main" id="{2A4A46AC-F985-7971-4C2A-884DF1D642EB}"/>
              </a:ext>
            </a:extLst>
          </p:cNvPr>
          <p:cNvSpPr txBox="1">
            <a:spLocks/>
          </p:cNvSpPr>
          <p:nvPr/>
        </p:nvSpPr>
        <p:spPr>
          <a:xfrm>
            <a:off x="3044858" y="629275"/>
            <a:ext cx="10616608" cy="890443"/>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effectLst>
                  <a:outerShdw blurRad="38100" dist="38100" dir="2700000" algn="tl">
                    <a:srgbClr val="000000">
                      <a:alpha val="43137"/>
                    </a:srgbClr>
                  </a:outerShdw>
                </a:effectLst>
                <a:latin typeface="Sassoon Infant Std" panose="020B0503020103030203" pitchFamily="34" charset="0"/>
              </a:rPr>
              <a:t>Judaism </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95712" y="4044391"/>
            <a:ext cx="3317875" cy="2488406"/>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95712" y="1489944"/>
            <a:ext cx="3122310" cy="2341733"/>
          </a:xfrm>
          <a:prstGeom prst="rect">
            <a:avLst/>
          </a:prstGeom>
        </p:spPr>
      </p:pic>
      <p:pic>
        <p:nvPicPr>
          <p:cNvPr id="9" name="Picture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1015" y="1384673"/>
            <a:ext cx="2833843" cy="2125382"/>
          </a:xfrm>
          <a:prstGeom prst="rect">
            <a:avLst/>
          </a:prstGeom>
        </p:spPr>
      </p:pic>
      <p:pic>
        <p:nvPicPr>
          <p:cNvPr id="11" name="Picture 1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62540" y="3965220"/>
            <a:ext cx="2930791" cy="2198093"/>
          </a:xfrm>
          <a:prstGeom prst="rect">
            <a:avLst/>
          </a:prstGeom>
        </p:spPr>
      </p:pic>
      <p:pic>
        <p:nvPicPr>
          <p:cNvPr id="13" name="Picture 1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54346" y="2301821"/>
            <a:ext cx="3221956" cy="2416467"/>
          </a:xfrm>
          <a:prstGeom prst="rect">
            <a:avLst/>
          </a:prstGeom>
        </p:spPr>
      </p:pic>
      <p:sp>
        <p:nvSpPr>
          <p:cNvPr id="15" name="Oval 14"/>
          <p:cNvSpPr/>
          <p:nvPr/>
        </p:nvSpPr>
        <p:spPr>
          <a:xfrm>
            <a:off x="5359362" y="4324126"/>
            <a:ext cx="397505" cy="40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4221098" y="4324126"/>
            <a:ext cx="397505" cy="40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9900493" y="3157780"/>
            <a:ext cx="280999" cy="352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5857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ctrTitle"/>
          </p:nvPr>
        </p:nvSpPr>
        <p:spPr>
          <a:xfrm>
            <a:off x="914400" y="2583874"/>
            <a:ext cx="5296829" cy="2884767"/>
          </a:xfrm>
        </p:spPr>
        <p:txBody>
          <a:bodyPr anchor="b">
            <a:normAutofit/>
          </a:bodyPr>
          <a:lstStyle/>
          <a:p>
            <a:br>
              <a:rPr lang="en-GB" dirty="0">
                <a:solidFill>
                  <a:srgbClr val="FFFFFF"/>
                </a:solidFill>
              </a:rPr>
            </a:br>
            <a:r>
              <a:rPr lang="en-GB" dirty="0">
                <a:solidFill>
                  <a:srgbClr val="FFFFFF"/>
                </a:solidFill>
              </a:rPr>
              <a:t>     </a:t>
            </a:r>
            <a:br>
              <a:rPr lang="en-GB" dirty="0">
                <a:solidFill>
                  <a:srgbClr val="FFFFFF"/>
                </a:solidFill>
              </a:rPr>
            </a:br>
            <a:br>
              <a:rPr lang="en-GB" dirty="0">
                <a:solidFill>
                  <a:srgbClr val="FFFFFF"/>
                </a:solidFill>
              </a:rPr>
            </a:br>
            <a:endParaRPr lang="en-GB" dirty="0">
              <a:solidFill>
                <a:srgbClr val="FFFFFF"/>
              </a:solidFill>
            </a:endParaRPr>
          </a:p>
        </p:txBody>
      </p:sp>
      <p:sp>
        <p:nvSpPr>
          <p:cNvPr id="10"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CA6039CF-8BD5-4560-8690-CAEC00743C1D}" type="datetime1">
              <a:rPr lang="en-US" smtClean="0">
                <a:solidFill>
                  <a:srgbClr val="FFFFFF"/>
                </a:solidFill>
                <a:effectLst>
                  <a:outerShdw blurRad="38100" dist="38100" dir="2700000" algn="tl">
                    <a:srgbClr val="000000">
                      <a:alpha val="43137"/>
                    </a:srgbClr>
                  </a:outerShdw>
                </a:effectLst>
              </a:rPr>
              <a:pPr>
                <a:spcAft>
                  <a:spcPts val="600"/>
                </a:spcAft>
              </a:pPr>
              <a:t>6/14/2023</a:t>
            </a:fld>
            <a:endParaRPr lang="en-US" dirty="0">
              <a:solidFill>
                <a:srgbClr val="FFFFFF"/>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4"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11</a:t>
            </a:fld>
            <a:endParaRPr lang="en-US">
              <a:solidFill>
                <a:srgbClr val="FFFFFF"/>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94512C2-8DDC-B487-C2D6-6440187377C0}"/>
              </a:ext>
            </a:extLst>
          </p:cNvPr>
          <p:cNvPicPr>
            <a:picLocks noChangeAspect="1"/>
          </p:cNvPicPr>
          <p:nvPr/>
        </p:nvPicPr>
        <p:blipFill rotWithShape="1">
          <a:blip r:embed="rId3">
            <a:alphaModFix/>
          </a:blip>
          <a:srcRect t="11388" b="4342"/>
          <a:stretch/>
        </p:blipFill>
        <p:spPr>
          <a:xfrm>
            <a:off x="0" y="15"/>
            <a:ext cx="12191999" cy="6857985"/>
          </a:xfrm>
          <a:prstGeom prst="rect">
            <a:avLst/>
          </a:prstGeom>
          <a:noFill/>
        </p:spPr>
      </p:pic>
      <p:sp>
        <p:nvSpPr>
          <p:cNvPr id="6" name="Subtitle 2">
            <a:extLst>
              <a:ext uri="{FF2B5EF4-FFF2-40B4-BE49-F238E27FC236}">
                <a16:creationId xmlns:a16="http://schemas.microsoft.com/office/drawing/2014/main" id="{2A4A46AC-F985-7971-4C2A-884DF1D642EB}"/>
              </a:ext>
            </a:extLst>
          </p:cNvPr>
          <p:cNvSpPr txBox="1">
            <a:spLocks/>
          </p:cNvSpPr>
          <p:nvPr/>
        </p:nvSpPr>
        <p:spPr>
          <a:xfrm>
            <a:off x="3044858" y="629275"/>
            <a:ext cx="10616608" cy="890443"/>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effectLst>
                  <a:outerShdw blurRad="38100" dist="38100" dir="2700000" algn="tl">
                    <a:srgbClr val="000000">
                      <a:alpha val="43137"/>
                    </a:srgbClr>
                  </a:outerShdw>
                </a:effectLst>
                <a:latin typeface="Sassoon Infant Std" panose="020B0503020103030203" pitchFamily="34" charset="0"/>
              </a:rPr>
              <a:t>Judaism </a:t>
            </a: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402978" y="3531333"/>
            <a:ext cx="3645877" cy="2734408"/>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29088" y="1835149"/>
            <a:ext cx="3217985" cy="2413489"/>
          </a:xfrm>
          <a:prstGeom prst="rect">
            <a:avLst/>
          </a:prstGeom>
        </p:spPr>
      </p:pic>
      <p:pic>
        <p:nvPicPr>
          <p:cNvPr id="15" name="Picture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2884" y="1450730"/>
            <a:ext cx="3048001" cy="2286001"/>
          </a:xfrm>
          <a:prstGeom prst="rect">
            <a:avLst/>
          </a:prstGeom>
        </p:spPr>
      </p:pic>
      <p:pic>
        <p:nvPicPr>
          <p:cNvPr id="16" name="Picture 1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2304" y="4229212"/>
            <a:ext cx="3071446" cy="2303585"/>
          </a:xfrm>
          <a:prstGeom prst="rect">
            <a:avLst/>
          </a:prstGeom>
        </p:spPr>
      </p:pic>
      <p:pic>
        <p:nvPicPr>
          <p:cNvPr id="17" name="Picture 1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26579" y="379185"/>
            <a:ext cx="3041420" cy="2281065"/>
          </a:xfrm>
          <a:prstGeom prst="rect">
            <a:avLst/>
          </a:prstGeom>
        </p:spPr>
      </p:pic>
      <p:sp>
        <p:nvSpPr>
          <p:cNvPr id="18" name="Oval 17"/>
          <p:cNvSpPr/>
          <p:nvPr/>
        </p:nvSpPr>
        <p:spPr>
          <a:xfrm>
            <a:off x="2839915" y="4862146"/>
            <a:ext cx="397505" cy="40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9147289" y="4396024"/>
            <a:ext cx="397505" cy="40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140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ctrTitle"/>
          </p:nvPr>
        </p:nvSpPr>
        <p:spPr>
          <a:xfrm>
            <a:off x="914400" y="2583874"/>
            <a:ext cx="5296829" cy="2884767"/>
          </a:xfrm>
        </p:spPr>
        <p:txBody>
          <a:bodyPr anchor="b">
            <a:normAutofit/>
          </a:bodyPr>
          <a:lstStyle/>
          <a:p>
            <a:br>
              <a:rPr lang="en-GB" dirty="0">
                <a:solidFill>
                  <a:srgbClr val="FFFFFF"/>
                </a:solidFill>
              </a:rPr>
            </a:br>
            <a:r>
              <a:rPr lang="en-GB" dirty="0">
                <a:solidFill>
                  <a:srgbClr val="FFFFFF"/>
                </a:solidFill>
              </a:rPr>
              <a:t>     </a:t>
            </a:r>
            <a:br>
              <a:rPr lang="en-GB" dirty="0">
                <a:solidFill>
                  <a:srgbClr val="FFFFFF"/>
                </a:solidFill>
              </a:rPr>
            </a:br>
            <a:br>
              <a:rPr lang="en-GB" dirty="0">
                <a:solidFill>
                  <a:srgbClr val="FFFFFF"/>
                </a:solidFill>
              </a:rPr>
            </a:br>
            <a:endParaRPr lang="en-GB" dirty="0">
              <a:solidFill>
                <a:srgbClr val="FFFFFF"/>
              </a:solidFill>
            </a:endParaRPr>
          </a:p>
        </p:txBody>
      </p:sp>
      <p:sp>
        <p:nvSpPr>
          <p:cNvPr id="10"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CA6039CF-8BD5-4560-8690-CAEC00743C1D}" type="datetime1">
              <a:rPr lang="en-US" smtClean="0">
                <a:solidFill>
                  <a:srgbClr val="FFFFFF"/>
                </a:solidFill>
                <a:effectLst>
                  <a:outerShdw blurRad="38100" dist="38100" dir="2700000" algn="tl">
                    <a:srgbClr val="000000">
                      <a:alpha val="43137"/>
                    </a:srgbClr>
                  </a:outerShdw>
                </a:effectLst>
              </a:rPr>
              <a:pPr>
                <a:spcAft>
                  <a:spcPts val="600"/>
                </a:spcAft>
              </a:pPr>
              <a:t>6/14/2023</a:t>
            </a:fld>
            <a:endParaRPr lang="en-US" dirty="0">
              <a:solidFill>
                <a:srgbClr val="FFFFFF"/>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4"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12</a:t>
            </a:fld>
            <a:endParaRPr lang="en-US">
              <a:solidFill>
                <a:srgbClr val="FFFFFF"/>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94512C2-8DDC-B487-C2D6-6440187377C0}"/>
              </a:ext>
            </a:extLst>
          </p:cNvPr>
          <p:cNvPicPr>
            <a:picLocks noChangeAspect="1"/>
          </p:cNvPicPr>
          <p:nvPr/>
        </p:nvPicPr>
        <p:blipFill rotWithShape="1">
          <a:blip r:embed="rId3">
            <a:alphaModFix/>
          </a:blip>
          <a:srcRect t="11388" b="4342"/>
          <a:stretch/>
        </p:blipFill>
        <p:spPr>
          <a:xfrm>
            <a:off x="0" y="15"/>
            <a:ext cx="12191999" cy="6857985"/>
          </a:xfrm>
          <a:prstGeom prst="rect">
            <a:avLst/>
          </a:prstGeom>
          <a:noFill/>
        </p:spPr>
      </p:pic>
      <p:sp>
        <p:nvSpPr>
          <p:cNvPr id="6" name="Subtitle 2">
            <a:extLst>
              <a:ext uri="{FF2B5EF4-FFF2-40B4-BE49-F238E27FC236}">
                <a16:creationId xmlns:a16="http://schemas.microsoft.com/office/drawing/2014/main" id="{2A4A46AC-F985-7971-4C2A-884DF1D642EB}"/>
              </a:ext>
            </a:extLst>
          </p:cNvPr>
          <p:cNvSpPr txBox="1">
            <a:spLocks/>
          </p:cNvSpPr>
          <p:nvPr/>
        </p:nvSpPr>
        <p:spPr>
          <a:xfrm>
            <a:off x="3044858" y="629275"/>
            <a:ext cx="10616608" cy="890443"/>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effectLst>
                  <a:outerShdw blurRad="38100" dist="38100" dir="2700000" algn="tl">
                    <a:srgbClr val="000000">
                      <a:alpha val="43137"/>
                    </a:srgbClr>
                  </a:outerShdw>
                </a:effectLst>
                <a:latin typeface="Sassoon Infant Std" panose="020B0503020103030203" pitchFamily="34" charset="0"/>
              </a:rPr>
              <a:t>Blackburn Cathedral  </a:t>
            </a:r>
          </a:p>
        </p:txBody>
      </p:sp>
      <p:sp>
        <p:nvSpPr>
          <p:cNvPr id="18" name="Oval 17"/>
          <p:cNvSpPr/>
          <p:nvPr/>
        </p:nvSpPr>
        <p:spPr>
          <a:xfrm>
            <a:off x="2839915" y="4862146"/>
            <a:ext cx="397505" cy="40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9147289" y="4396024"/>
            <a:ext cx="397505" cy="40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17220" y="2144403"/>
            <a:ext cx="3893288" cy="2919966"/>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0126" y="1247588"/>
            <a:ext cx="3587261" cy="2690446"/>
          </a:xfrm>
          <a:prstGeom prst="rect">
            <a:avLst/>
          </a:prstGeom>
        </p:spPr>
      </p:pic>
      <p:pic>
        <p:nvPicPr>
          <p:cNvPr id="9" name="Picture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7664" y="4312383"/>
            <a:ext cx="3059723" cy="2294792"/>
          </a:xfrm>
          <a:prstGeom prst="rect">
            <a:avLst/>
          </a:prstGeom>
        </p:spPr>
      </p:pic>
      <p:pic>
        <p:nvPicPr>
          <p:cNvPr id="11" name="Picture 1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94890" y="4026257"/>
            <a:ext cx="2836984" cy="2127738"/>
          </a:xfrm>
          <a:prstGeom prst="rect">
            <a:avLst/>
          </a:prstGeom>
        </p:spPr>
      </p:pic>
      <p:pic>
        <p:nvPicPr>
          <p:cNvPr id="13" name="Picture 1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28743" y="1415568"/>
            <a:ext cx="2684585" cy="2013439"/>
          </a:xfrm>
          <a:prstGeom prst="rect">
            <a:avLst/>
          </a:prstGeom>
        </p:spPr>
      </p:pic>
    </p:spTree>
    <p:extLst>
      <p:ext uri="{BB962C8B-B14F-4D97-AF65-F5344CB8AC3E}">
        <p14:creationId xmlns:p14="http://schemas.microsoft.com/office/powerpoint/2010/main" val="4044042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ctrTitle"/>
          </p:nvPr>
        </p:nvSpPr>
        <p:spPr>
          <a:xfrm>
            <a:off x="914400" y="2583874"/>
            <a:ext cx="5296829" cy="2884767"/>
          </a:xfrm>
        </p:spPr>
        <p:txBody>
          <a:bodyPr anchor="b">
            <a:normAutofit/>
          </a:bodyPr>
          <a:lstStyle/>
          <a:p>
            <a:br>
              <a:rPr lang="en-GB" dirty="0">
                <a:solidFill>
                  <a:srgbClr val="FFFFFF"/>
                </a:solidFill>
              </a:rPr>
            </a:br>
            <a:r>
              <a:rPr lang="en-GB" dirty="0">
                <a:solidFill>
                  <a:srgbClr val="FFFFFF"/>
                </a:solidFill>
              </a:rPr>
              <a:t>     </a:t>
            </a:r>
            <a:br>
              <a:rPr lang="en-GB" dirty="0">
                <a:solidFill>
                  <a:srgbClr val="FFFFFF"/>
                </a:solidFill>
              </a:rPr>
            </a:br>
            <a:br>
              <a:rPr lang="en-GB" dirty="0">
                <a:solidFill>
                  <a:srgbClr val="FFFFFF"/>
                </a:solidFill>
              </a:rPr>
            </a:br>
            <a:endParaRPr lang="en-GB" dirty="0">
              <a:solidFill>
                <a:srgbClr val="FFFFFF"/>
              </a:solidFill>
            </a:endParaRPr>
          </a:p>
        </p:txBody>
      </p:sp>
      <p:sp>
        <p:nvSpPr>
          <p:cNvPr id="10"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CA6039CF-8BD5-4560-8690-CAEC00743C1D}" type="datetime1">
              <a:rPr lang="en-US" smtClean="0">
                <a:solidFill>
                  <a:srgbClr val="FFFFFF"/>
                </a:solidFill>
                <a:effectLst>
                  <a:outerShdw blurRad="38100" dist="38100" dir="2700000" algn="tl">
                    <a:srgbClr val="000000">
                      <a:alpha val="43137"/>
                    </a:srgbClr>
                  </a:outerShdw>
                </a:effectLst>
              </a:rPr>
              <a:pPr>
                <a:spcAft>
                  <a:spcPts val="600"/>
                </a:spcAft>
              </a:pPr>
              <a:t>6/14/2023</a:t>
            </a:fld>
            <a:endParaRPr lang="en-US" dirty="0">
              <a:solidFill>
                <a:srgbClr val="FFFFFF"/>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4"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13</a:t>
            </a:fld>
            <a:endParaRPr lang="en-US">
              <a:solidFill>
                <a:srgbClr val="FFFFFF"/>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94512C2-8DDC-B487-C2D6-6440187377C0}"/>
              </a:ext>
            </a:extLst>
          </p:cNvPr>
          <p:cNvPicPr>
            <a:picLocks noChangeAspect="1"/>
          </p:cNvPicPr>
          <p:nvPr/>
        </p:nvPicPr>
        <p:blipFill rotWithShape="1">
          <a:blip r:embed="rId3">
            <a:alphaModFix/>
          </a:blip>
          <a:srcRect t="11388" b="4342"/>
          <a:stretch/>
        </p:blipFill>
        <p:spPr>
          <a:xfrm>
            <a:off x="0" y="15"/>
            <a:ext cx="12191999" cy="6857985"/>
          </a:xfrm>
          <a:prstGeom prst="rect">
            <a:avLst/>
          </a:prstGeom>
          <a:noFill/>
        </p:spPr>
      </p:pic>
      <p:sp>
        <p:nvSpPr>
          <p:cNvPr id="6" name="Subtitle 2">
            <a:extLst>
              <a:ext uri="{FF2B5EF4-FFF2-40B4-BE49-F238E27FC236}">
                <a16:creationId xmlns:a16="http://schemas.microsoft.com/office/drawing/2014/main" id="{2A4A46AC-F985-7971-4C2A-884DF1D642EB}"/>
              </a:ext>
            </a:extLst>
          </p:cNvPr>
          <p:cNvSpPr txBox="1">
            <a:spLocks/>
          </p:cNvSpPr>
          <p:nvPr/>
        </p:nvSpPr>
        <p:spPr>
          <a:xfrm>
            <a:off x="3044858" y="629275"/>
            <a:ext cx="10616608" cy="890443"/>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effectLst>
                  <a:outerShdw blurRad="38100" dist="38100" dir="2700000" algn="tl">
                    <a:srgbClr val="000000">
                      <a:alpha val="43137"/>
                    </a:srgbClr>
                  </a:outerShdw>
                </a:effectLst>
                <a:latin typeface="Sassoon Infant Std" panose="020B0503020103030203" pitchFamily="34" charset="0"/>
              </a:rPr>
              <a:t>Hindu Temple</a:t>
            </a:r>
          </a:p>
        </p:txBody>
      </p:sp>
      <p:sp>
        <p:nvSpPr>
          <p:cNvPr id="18" name="Oval 17"/>
          <p:cNvSpPr/>
          <p:nvPr/>
        </p:nvSpPr>
        <p:spPr>
          <a:xfrm>
            <a:off x="2839915" y="4862146"/>
            <a:ext cx="397505" cy="40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srcRect l="-34774" t="-51153" r="-47372" b="-30993"/>
          <a:stretch/>
        </p:blipFill>
        <p:spPr>
          <a:xfrm>
            <a:off x="-2376378" y="-1580029"/>
            <a:ext cx="18288000" cy="10287000"/>
          </a:xfrm>
          <a:prstGeom prst="rect">
            <a:avLst/>
          </a:prstGeom>
        </p:spPr>
      </p:pic>
    </p:spTree>
    <p:extLst>
      <p:ext uri="{BB962C8B-B14F-4D97-AF65-F5344CB8AC3E}">
        <p14:creationId xmlns:p14="http://schemas.microsoft.com/office/powerpoint/2010/main" val="2440237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ctrTitle"/>
          </p:nvPr>
        </p:nvSpPr>
        <p:spPr>
          <a:xfrm>
            <a:off x="914400" y="2583874"/>
            <a:ext cx="5296829" cy="2884767"/>
          </a:xfrm>
        </p:spPr>
        <p:txBody>
          <a:bodyPr anchor="b">
            <a:normAutofit/>
          </a:bodyPr>
          <a:lstStyle/>
          <a:p>
            <a:br>
              <a:rPr lang="en-GB" dirty="0">
                <a:solidFill>
                  <a:srgbClr val="FFFFFF"/>
                </a:solidFill>
              </a:rPr>
            </a:br>
            <a:r>
              <a:rPr lang="en-GB" dirty="0">
                <a:solidFill>
                  <a:srgbClr val="FFFFFF"/>
                </a:solidFill>
              </a:rPr>
              <a:t>     </a:t>
            </a:r>
            <a:br>
              <a:rPr lang="en-GB" dirty="0">
                <a:solidFill>
                  <a:srgbClr val="FFFFFF"/>
                </a:solidFill>
              </a:rPr>
            </a:br>
            <a:br>
              <a:rPr lang="en-GB" dirty="0">
                <a:solidFill>
                  <a:srgbClr val="FFFFFF"/>
                </a:solidFill>
              </a:rPr>
            </a:br>
            <a:endParaRPr lang="en-GB" dirty="0">
              <a:solidFill>
                <a:srgbClr val="FFFFFF"/>
              </a:solidFill>
            </a:endParaRPr>
          </a:p>
        </p:txBody>
      </p:sp>
      <p:sp>
        <p:nvSpPr>
          <p:cNvPr id="10"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CA6039CF-8BD5-4560-8690-CAEC00743C1D}" type="datetime1">
              <a:rPr lang="en-US" smtClean="0">
                <a:solidFill>
                  <a:srgbClr val="FFFFFF"/>
                </a:solidFill>
                <a:effectLst>
                  <a:outerShdw blurRad="38100" dist="38100" dir="2700000" algn="tl">
                    <a:srgbClr val="000000">
                      <a:alpha val="43137"/>
                    </a:srgbClr>
                  </a:outerShdw>
                </a:effectLst>
              </a:rPr>
              <a:pPr>
                <a:spcAft>
                  <a:spcPts val="600"/>
                </a:spcAft>
              </a:pPr>
              <a:t>6/14/2023</a:t>
            </a:fld>
            <a:endParaRPr lang="en-US" dirty="0">
              <a:solidFill>
                <a:srgbClr val="FFFFFF"/>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4"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14</a:t>
            </a:fld>
            <a:endParaRPr lang="en-US">
              <a:solidFill>
                <a:srgbClr val="FFFFFF"/>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94512C2-8DDC-B487-C2D6-6440187377C0}"/>
              </a:ext>
            </a:extLst>
          </p:cNvPr>
          <p:cNvPicPr>
            <a:picLocks noChangeAspect="1"/>
          </p:cNvPicPr>
          <p:nvPr/>
        </p:nvPicPr>
        <p:blipFill rotWithShape="1">
          <a:blip r:embed="rId3">
            <a:alphaModFix/>
          </a:blip>
          <a:srcRect t="11388" b="4342"/>
          <a:stretch/>
        </p:blipFill>
        <p:spPr>
          <a:xfrm>
            <a:off x="0" y="15"/>
            <a:ext cx="12191999" cy="6857985"/>
          </a:xfrm>
          <a:prstGeom prst="rect">
            <a:avLst/>
          </a:prstGeom>
          <a:noFill/>
        </p:spPr>
      </p:pic>
      <p:sp>
        <p:nvSpPr>
          <p:cNvPr id="6" name="Subtitle 2">
            <a:extLst>
              <a:ext uri="{FF2B5EF4-FFF2-40B4-BE49-F238E27FC236}">
                <a16:creationId xmlns:a16="http://schemas.microsoft.com/office/drawing/2014/main" id="{2A4A46AC-F985-7971-4C2A-884DF1D642EB}"/>
              </a:ext>
            </a:extLst>
          </p:cNvPr>
          <p:cNvSpPr txBox="1">
            <a:spLocks/>
          </p:cNvSpPr>
          <p:nvPr/>
        </p:nvSpPr>
        <p:spPr>
          <a:xfrm>
            <a:off x="3044858" y="629275"/>
            <a:ext cx="10616608" cy="890443"/>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effectLst>
                  <a:outerShdw blurRad="38100" dist="38100" dir="2700000" algn="tl">
                    <a:srgbClr val="000000">
                      <a:alpha val="43137"/>
                    </a:srgbClr>
                  </a:outerShdw>
                </a:effectLst>
                <a:latin typeface="Sassoon Infant Std" panose="020B0503020103030203" pitchFamily="34" charset="0"/>
              </a:rPr>
              <a:t>Rev Toby </a:t>
            </a:r>
          </a:p>
        </p:txBody>
      </p:sp>
      <p:sp>
        <p:nvSpPr>
          <p:cNvPr id="18" name="Oval 17"/>
          <p:cNvSpPr/>
          <p:nvPr/>
        </p:nvSpPr>
        <p:spPr>
          <a:xfrm>
            <a:off x="2839915" y="4862146"/>
            <a:ext cx="397505" cy="40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9147289" y="4396024"/>
            <a:ext cx="397505" cy="40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r="31382" b="3183"/>
          <a:stretch/>
        </p:blipFill>
        <p:spPr>
          <a:xfrm>
            <a:off x="3534507" y="1637940"/>
            <a:ext cx="2523393" cy="2670292"/>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73928" y="4123583"/>
            <a:ext cx="3140856" cy="2355642"/>
          </a:xfrm>
          <a:prstGeom prst="rect">
            <a:avLst/>
          </a:prstGeom>
        </p:spPr>
      </p:pic>
      <p:pic>
        <p:nvPicPr>
          <p:cNvPr id="7" name="Picture 6"/>
          <p:cNvPicPr>
            <a:picLocks noChangeAspect="1"/>
          </p:cNvPicPr>
          <p:nvPr/>
        </p:nvPicPr>
        <p:blipFill rotWithShape="1">
          <a:blip r:embed="rId6" cstate="hqprint">
            <a:extLst>
              <a:ext uri="{28A0092B-C50C-407E-A947-70E740481C1C}">
                <a14:useLocalDpi xmlns:a14="http://schemas.microsoft.com/office/drawing/2010/main" val="0"/>
              </a:ext>
            </a:extLst>
          </a:blip>
          <a:srcRect l="-1" r="50067" b="5578"/>
          <a:stretch/>
        </p:blipFill>
        <p:spPr>
          <a:xfrm>
            <a:off x="690658" y="1659930"/>
            <a:ext cx="1929449" cy="2736377"/>
          </a:xfrm>
          <a:prstGeom prst="rect">
            <a:avLst/>
          </a:prstGeom>
        </p:spPr>
      </p:pic>
      <p:pic>
        <p:nvPicPr>
          <p:cNvPr id="8" name="Pictur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858411" y="4595972"/>
            <a:ext cx="2661139" cy="1995854"/>
          </a:xfrm>
          <a:prstGeom prst="rect">
            <a:avLst/>
          </a:prstGeom>
        </p:spPr>
      </p:pic>
      <p:pic>
        <p:nvPicPr>
          <p:cNvPr id="9" name="Picture 8"/>
          <p:cNvPicPr>
            <a:picLocks noChangeAspect="1"/>
          </p:cNvPicPr>
          <p:nvPr/>
        </p:nvPicPr>
        <p:blipFill rotWithShape="1">
          <a:blip r:embed="rId8" cstate="hqprint">
            <a:extLst>
              <a:ext uri="{28A0092B-C50C-407E-A947-70E740481C1C}">
                <a14:useLocalDpi xmlns:a14="http://schemas.microsoft.com/office/drawing/2010/main" val="0"/>
              </a:ext>
            </a:extLst>
          </a:blip>
          <a:srcRect r="41675" b="2932"/>
          <a:stretch/>
        </p:blipFill>
        <p:spPr>
          <a:xfrm>
            <a:off x="8478715" y="1646360"/>
            <a:ext cx="1632439" cy="2037617"/>
          </a:xfrm>
          <a:prstGeom prst="rect">
            <a:avLst/>
          </a:prstGeom>
        </p:spPr>
      </p:pic>
    </p:spTree>
    <p:extLst>
      <p:ext uri="{BB962C8B-B14F-4D97-AF65-F5344CB8AC3E}">
        <p14:creationId xmlns:p14="http://schemas.microsoft.com/office/powerpoint/2010/main" val="1016412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ctrTitle"/>
          </p:nvPr>
        </p:nvSpPr>
        <p:spPr>
          <a:xfrm>
            <a:off x="914400" y="2583874"/>
            <a:ext cx="5296829" cy="2884767"/>
          </a:xfrm>
        </p:spPr>
        <p:txBody>
          <a:bodyPr anchor="b">
            <a:normAutofit/>
          </a:bodyPr>
          <a:lstStyle/>
          <a:p>
            <a:br>
              <a:rPr lang="en-GB" dirty="0">
                <a:solidFill>
                  <a:srgbClr val="FFFFFF"/>
                </a:solidFill>
              </a:rPr>
            </a:br>
            <a:r>
              <a:rPr lang="en-GB" dirty="0">
                <a:solidFill>
                  <a:srgbClr val="FFFFFF"/>
                </a:solidFill>
              </a:rPr>
              <a:t>     </a:t>
            </a:r>
            <a:br>
              <a:rPr lang="en-GB" dirty="0">
                <a:solidFill>
                  <a:srgbClr val="FFFFFF"/>
                </a:solidFill>
              </a:rPr>
            </a:br>
            <a:br>
              <a:rPr lang="en-GB" dirty="0">
                <a:solidFill>
                  <a:srgbClr val="FFFFFF"/>
                </a:solidFill>
              </a:rPr>
            </a:br>
            <a:endParaRPr lang="en-GB" dirty="0">
              <a:solidFill>
                <a:srgbClr val="FFFFFF"/>
              </a:solidFill>
            </a:endParaRPr>
          </a:p>
        </p:txBody>
      </p:sp>
      <p:sp>
        <p:nvSpPr>
          <p:cNvPr id="10"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CA6039CF-8BD5-4560-8690-CAEC00743C1D}" type="datetime1">
              <a:rPr lang="en-US" smtClean="0">
                <a:solidFill>
                  <a:srgbClr val="FFFFFF"/>
                </a:solidFill>
                <a:effectLst>
                  <a:outerShdw blurRad="38100" dist="38100" dir="2700000" algn="tl">
                    <a:srgbClr val="000000">
                      <a:alpha val="43137"/>
                    </a:srgbClr>
                  </a:outerShdw>
                </a:effectLst>
              </a:rPr>
              <a:pPr>
                <a:spcAft>
                  <a:spcPts val="600"/>
                </a:spcAft>
              </a:pPr>
              <a:t>6/14/2023</a:t>
            </a:fld>
            <a:endParaRPr lang="en-US" dirty="0">
              <a:solidFill>
                <a:srgbClr val="FFFFFF"/>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4"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15</a:t>
            </a:fld>
            <a:endParaRPr lang="en-US">
              <a:solidFill>
                <a:srgbClr val="FFFFFF"/>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94512C2-8DDC-B487-C2D6-6440187377C0}"/>
              </a:ext>
            </a:extLst>
          </p:cNvPr>
          <p:cNvPicPr>
            <a:picLocks noChangeAspect="1"/>
          </p:cNvPicPr>
          <p:nvPr/>
        </p:nvPicPr>
        <p:blipFill rotWithShape="1">
          <a:blip r:embed="rId3">
            <a:alphaModFix/>
          </a:blip>
          <a:srcRect t="11388" b="4342"/>
          <a:stretch/>
        </p:blipFill>
        <p:spPr>
          <a:xfrm>
            <a:off x="0" y="15"/>
            <a:ext cx="12191999" cy="6857985"/>
          </a:xfrm>
          <a:prstGeom prst="rect">
            <a:avLst/>
          </a:prstGeom>
          <a:noFill/>
        </p:spPr>
      </p:pic>
      <p:sp>
        <p:nvSpPr>
          <p:cNvPr id="6" name="Subtitle 2">
            <a:extLst>
              <a:ext uri="{FF2B5EF4-FFF2-40B4-BE49-F238E27FC236}">
                <a16:creationId xmlns:a16="http://schemas.microsoft.com/office/drawing/2014/main" id="{2A4A46AC-F985-7971-4C2A-884DF1D642EB}"/>
              </a:ext>
            </a:extLst>
          </p:cNvPr>
          <p:cNvSpPr txBox="1">
            <a:spLocks/>
          </p:cNvSpPr>
          <p:nvPr/>
        </p:nvSpPr>
        <p:spPr>
          <a:xfrm>
            <a:off x="3044858" y="629275"/>
            <a:ext cx="10616608" cy="890443"/>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effectLst>
                  <a:outerShdw blurRad="38100" dist="38100" dir="2700000" algn="tl">
                    <a:srgbClr val="000000">
                      <a:alpha val="43137"/>
                    </a:srgbClr>
                  </a:outerShdw>
                </a:effectLst>
                <a:latin typeface="Sassoon Infant Std" panose="020B0503020103030203" pitchFamily="34" charset="0"/>
              </a:rPr>
              <a:t>Catholic Church</a:t>
            </a:r>
          </a:p>
        </p:txBody>
      </p:sp>
      <p:sp>
        <p:nvSpPr>
          <p:cNvPr id="18" name="Oval 17"/>
          <p:cNvSpPr/>
          <p:nvPr/>
        </p:nvSpPr>
        <p:spPr>
          <a:xfrm>
            <a:off x="2839915" y="4862146"/>
            <a:ext cx="397505" cy="40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9147289" y="4396024"/>
            <a:ext cx="397505" cy="40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8946366" y="673579"/>
            <a:ext cx="2628904" cy="1971678"/>
          </a:xfrm>
          <a:prstGeom prst="rect">
            <a:avLst/>
          </a:prstGeom>
        </p:spPr>
      </p:pic>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18375" y="2589640"/>
            <a:ext cx="3595715" cy="2696786"/>
          </a:xfrm>
          <a:prstGeom prst="rect">
            <a:avLst/>
          </a:prstGeom>
        </p:spPr>
      </p:pic>
      <p:pic>
        <p:nvPicPr>
          <p:cNvPr id="15" name="Picture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2989114" y="2487090"/>
            <a:ext cx="4492591" cy="3369443"/>
          </a:xfrm>
          <a:prstGeom prst="rect">
            <a:avLst/>
          </a:prstGeom>
        </p:spPr>
      </p:pic>
      <p:pic>
        <p:nvPicPr>
          <p:cNvPr id="16" name="Picture 1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81119" y="3215298"/>
            <a:ext cx="4188069" cy="3141052"/>
          </a:xfrm>
          <a:prstGeom prst="rect">
            <a:avLst/>
          </a:prstGeom>
        </p:spPr>
      </p:pic>
    </p:spTree>
    <p:extLst>
      <p:ext uri="{BB962C8B-B14F-4D97-AF65-F5344CB8AC3E}">
        <p14:creationId xmlns:p14="http://schemas.microsoft.com/office/powerpoint/2010/main" val="230541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ctrTitle"/>
          </p:nvPr>
        </p:nvSpPr>
        <p:spPr>
          <a:xfrm>
            <a:off x="914400" y="2583874"/>
            <a:ext cx="5296829" cy="2884767"/>
          </a:xfrm>
        </p:spPr>
        <p:txBody>
          <a:bodyPr anchor="b">
            <a:normAutofit/>
          </a:bodyPr>
          <a:lstStyle/>
          <a:p>
            <a:br>
              <a:rPr lang="en-GB" dirty="0">
                <a:solidFill>
                  <a:srgbClr val="FFFFFF"/>
                </a:solidFill>
              </a:rPr>
            </a:br>
            <a:r>
              <a:rPr lang="en-GB" dirty="0">
                <a:solidFill>
                  <a:srgbClr val="FFFFFF"/>
                </a:solidFill>
              </a:rPr>
              <a:t>     </a:t>
            </a:r>
            <a:br>
              <a:rPr lang="en-GB" dirty="0">
                <a:solidFill>
                  <a:srgbClr val="FFFFFF"/>
                </a:solidFill>
              </a:rPr>
            </a:br>
            <a:br>
              <a:rPr lang="en-GB" dirty="0">
                <a:solidFill>
                  <a:srgbClr val="FFFFFF"/>
                </a:solidFill>
              </a:rPr>
            </a:br>
            <a:endParaRPr lang="en-GB" dirty="0">
              <a:solidFill>
                <a:srgbClr val="FFFFFF"/>
              </a:solidFill>
            </a:endParaRPr>
          </a:p>
        </p:txBody>
      </p:sp>
      <p:sp>
        <p:nvSpPr>
          <p:cNvPr id="10"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CA6039CF-8BD5-4560-8690-CAEC00743C1D}" type="datetime1">
              <a:rPr lang="en-US" smtClean="0">
                <a:solidFill>
                  <a:srgbClr val="FFFFFF"/>
                </a:solidFill>
                <a:effectLst>
                  <a:outerShdw blurRad="38100" dist="38100" dir="2700000" algn="tl">
                    <a:srgbClr val="000000">
                      <a:alpha val="43137"/>
                    </a:srgbClr>
                  </a:outerShdw>
                </a:effectLst>
              </a:rPr>
              <a:pPr>
                <a:spcAft>
                  <a:spcPts val="600"/>
                </a:spcAft>
              </a:pPr>
              <a:t>6/14/2023</a:t>
            </a:fld>
            <a:endParaRPr lang="en-US" dirty="0">
              <a:solidFill>
                <a:srgbClr val="FFFFFF"/>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4"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16</a:t>
            </a:fld>
            <a:endParaRPr lang="en-US">
              <a:solidFill>
                <a:srgbClr val="FFFFFF"/>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94512C2-8DDC-B487-C2D6-6440187377C0}"/>
              </a:ext>
            </a:extLst>
          </p:cNvPr>
          <p:cNvPicPr>
            <a:picLocks noChangeAspect="1"/>
          </p:cNvPicPr>
          <p:nvPr/>
        </p:nvPicPr>
        <p:blipFill rotWithShape="1">
          <a:blip r:embed="rId3">
            <a:alphaModFix/>
          </a:blip>
          <a:srcRect t="11388" b="4342"/>
          <a:stretch/>
        </p:blipFill>
        <p:spPr>
          <a:xfrm>
            <a:off x="0" y="15"/>
            <a:ext cx="12191999" cy="6857985"/>
          </a:xfrm>
          <a:prstGeom prst="rect">
            <a:avLst/>
          </a:prstGeom>
          <a:noFill/>
        </p:spPr>
      </p:pic>
      <p:sp>
        <p:nvSpPr>
          <p:cNvPr id="6" name="Subtitle 2">
            <a:extLst>
              <a:ext uri="{FF2B5EF4-FFF2-40B4-BE49-F238E27FC236}">
                <a16:creationId xmlns:a16="http://schemas.microsoft.com/office/drawing/2014/main" id="{2A4A46AC-F985-7971-4C2A-884DF1D642EB}"/>
              </a:ext>
            </a:extLst>
          </p:cNvPr>
          <p:cNvSpPr txBox="1">
            <a:spLocks/>
          </p:cNvSpPr>
          <p:nvPr/>
        </p:nvSpPr>
        <p:spPr>
          <a:xfrm>
            <a:off x="644558" y="401501"/>
            <a:ext cx="10616608" cy="890443"/>
          </a:xfrm>
          <a:prstGeom prst="rect">
            <a:avLst/>
          </a:prstGeom>
        </p:spPr>
        <p:txBody>
          <a:bodyPr vert="horz" lIns="91440" tIns="45720" rIns="91440" bIns="45720" rtlCol="0" anchor="t">
            <a:normAutofit fontScale="25000" lnSpcReduction="20000"/>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effectLst>
                  <a:outerShdw blurRad="38100" dist="38100" dir="2700000" algn="tl">
                    <a:srgbClr val="000000">
                      <a:alpha val="43137"/>
                    </a:srgbClr>
                  </a:outerShdw>
                </a:effectLst>
                <a:latin typeface="Sassoon Infant Std" panose="020B0503020103030203" pitchFamily="34" charset="0"/>
              </a:rPr>
              <a:t>Listening To Children</a:t>
            </a:r>
          </a:p>
          <a:p>
            <a:r>
              <a:rPr lang="en-US" sz="4000" dirty="0">
                <a:effectLst>
                  <a:outerShdw blurRad="38100" dist="38100" dir="2700000" algn="tl">
                    <a:srgbClr val="000000">
                      <a:alpha val="43137"/>
                    </a:srgbClr>
                  </a:outerShdw>
                </a:effectLst>
                <a:latin typeface="Sassoon Infant Std" panose="020B0503020103030203" pitchFamily="34" charset="0"/>
              </a:rPr>
              <a:t>Asking the children on how to improve and what was effective. </a:t>
            </a:r>
          </a:p>
          <a:p>
            <a:r>
              <a:rPr lang="en-US" sz="4000" dirty="0">
                <a:effectLst>
                  <a:outerShdw blurRad="38100" dist="38100" dir="2700000" algn="tl">
                    <a:srgbClr val="000000">
                      <a:alpha val="43137"/>
                    </a:srgbClr>
                  </a:outerShdw>
                </a:effectLst>
                <a:latin typeface="Sassoon Infant Std" panose="020B0503020103030203" pitchFamily="34" charset="0"/>
              </a:rPr>
              <a:t>An example of the questions I ask.  </a:t>
            </a:r>
          </a:p>
        </p:txBody>
      </p:sp>
      <p:sp>
        <p:nvSpPr>
          <p:cNvPr id="18" name="Oval 17"/>
          <p:cNvSpPr/>
          <p:nvPr/>
        </p:nvSpPr>
        <p:spPr>
          <a:xfrm>
            <a:off x="2839915" y="4862146"/>
            <a:ext cx="397505" cy="40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9147289" y="4396024"/>
            <a:ext cx="397505" cy="40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srcRect l="21842" t="23207" r="52632" b="13947"/>
          <a:stretch/>
        </p:blipFill>
        <p:spPr>
          <a:xfrm>
            <a:off x="1561020" y="1445203"/>
            <a:ext cx="3352800" cy="4643225"/>
          </a:xfrm>
          <a:prstGeom prst="rect">
            <a:avLst/>
          </a:prstGeom>
        </p:spPr>
      </p:pic>
      <p:sp>
        <p:nvSpPr>
          <p:cNvPr id="7" name="TextBox 6"/>
          <p:cNvSpPr txBox="1"/>
          <p:nvPr/>
        </p:nvSpPr>
        <p:spPr>
          <a:xfrm>
            <a:off x="5695164" y="1533702"/>
            <a:ext cx="3877806" cy="2862322"/>
          </a:xfrm>
          <a:prstGeom prst="rect">
            <a:avLst/>
          </a:prstGeom>
          <a:noFill/>
        </p:spPr>
        <p:txBody>
          <a:bodyPr wrap="square" rtlCol="0">
            <a:spAutoFit/>
          </a:bodyPr>
          <a:lstStyle/>
          <a:p>
            <a:r>
              <a:rPr lang="en-US" sz="3600" dirty="0"/>
              <a:t>The children love to feedback and we take their ideas and adapt our planning. </a:t>
            </a:r>
            <a:endParaRPr lang="en-GB" sz="3600" dirty="0"/>
          </a:p>
        </p:txBody>
      </p:sp>
    </p:spTree>
    <p:extLst>
      <p:ext uri="{BB962C8B-B14F-4D97-AF65-F5344CB8AC3E}">
        <p14:creationId xmlns:p14="http://schemas.microsoft.com/office/powerpoint/2010/main" val="1385104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4512C2-8DDC-B487-C2D6-6440187377C0}"/>
              </a:ext>
            </a:extLst>
          </p:cNvPr>
          <p:cNvPicPr>
            <a:picLocks noChangeAspect="1"/>
          </p:cNvPicPr>
          <p:nvPr/>
        </p:nvPicPr>
        <p:blipFill rotWithShape="1">
          <a:blip r:embed="rId3">
            <a:alphaModFix/>
          </a:blip>
          <a:srcRect t="11388" b="4342"/>
          <a:stretch/>
        </p:blipFill>
        <p:spPr>
          <a:xfrm>
            <a:off x="-1" y="10"/>
            <a:ext cx="12191999" cy="6857985"/>
          </a:xfrm>
          <a:prstGeom prst="rect">
            <a:avLst/>
          </a:prstGeom>
          <a:noFill/>
        </p:spPr>
      </p:pic>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ctrTitle"/>
          </p:nvPr>
        </p:nvSpPr>
        <p:spPr>
          <a:xfrm>
            <a:off x="914400" y="2583874"/>
            <a:ext cx="5296829" cy="2884767"/>
          </a:xfrm>
        </p:spPr>
        <p:txBody>
          <a:bodyPr anchor="b">
            <a:normAutofit/>
          </a:bodyPr>
          <a:lstStyle/>
          <a:p>
            <a:br>
              <a:rPr lang="en-GB" dirty="0">
                <a:solidFill>
                  <a:srgbClr val="FFFFFF"/>
                </a:solidFill>
              </a:rPr>
            </a:br>
            <a:r>
              <a:rPr lang="en-GB" dirty="0">
                <a:solidFill>
                  <a:srgbClr val="FFFFFF"/>
                </a:solidFill>
              </a:rPr>
              <a:t>     </a:t>
            </a:r>
            <a:br>
              <a:rPr lang="en-GB" dirty="0">
                <a:solidFill>
                  <a:srgbClr val="FFFFFF"/>
                </a:solidFill>
              </a:rPr>
            </a:br>
            <a:br>
              <a:rPr lang="en-GB" dirty="0">
                <a:solidFill>
                  <a:srgbClr val="FFFFFF"/>
                </a:solidFill>
              </a:rPr>
            </a:br>
            <a:endParaRPr lang="en-GB" dirty="0">
              <a:solidFill>
                <a:srgbClr val="FFFFFF"/>
              </a:solidFill>
            </a:endParaRPr>
          </a:p>
        </p:txBody>
      </p:sp>
      <p:sp>
        <p:nvSpPr>
          <p:cNvPr id="8" name="Subtitle 2">
            <a:extLst>
              <a:ext uri="{FF2B5EF4-FFF2-40B4-BE49-F238E27FC236}">
                <a16:creationId xmlns:a16="http://schemas.microsoft.com/office/drawing/2014/main" id="{A580AF8F-5F77-4E1B-B878-E4736CD49701}"/>
              </a:ext>
            </a:extLst>
          </p:cNvPr>
          <p:cNvSpPr>
            <a:spLocks noGrp="1"/>
          </p:cNvSpPr>
          <p:nvPr>
            <p:ph type="subTitle" idx="1"/>
          </p:nvPr>
        </p:nvSpPr>
        <p:spPr>
          <a:xfrm>
            <a:off x="914401" y="956112"/>
            <a:ext cx="10616608" cy="890443"/>
          </a:xfrm>
        </p:spPr>
        <p:txBody>
          <a:bodyPr anchor="t">
            <a:normAutofit/>
          </a:bodyPr>
          <a:lstStyle/>
          <a:p>
            <a:r>
              <a:rPr lang="en-US" sz="4000" dirty="0">
                <a:effectLst>
                  <a:outerShdw blurRad="38100" dist="38100" dir="2700000" algn="tl">
                    <a:srgbClr val="000000">
                      <a:alpha val="43137"/>
                    </a:srgbClr>
                  </a:outerShdw>
                </a:effectLst>
                <a:latin typeface="Sassoon Infant Std" panose="020B0503020103030203" pitchFamily="34" charset="0"/>
              </a:rPr>
              <a:t>How we teach… </a:t>
            </a:r>
          </a:p>
        </p:txBody>
      </p:sp>
      <p:sp>
        <p:nvSpPr>
          <p:cNvPr id="10"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CA6039CF-8BD5-4560-8690-CAEC00743C1D}" type="datetime1">
              <a:rPr lang="en-US" smtClean="0">
                <a:solidFill>
                  <a:srgbClr val="FFFFFF"/>
                </a:solidFill>
                <a:effectLst>
                  <a:outerShdw blurRad="38100" dist="38100" dir="2700000" algn="tl">
                    <a:srgbClr val="000000">
                      <a:alpha val="43137"/>
                    </a:srgbClr>
                  </a:outerShdw>
                </a:effectLst>
              </a:rPr>
              <a:pPr>
                <a:spcAft>
                  <a:spcPts val="600"/>
                </a:spcAft>
              </a:pPr>
              <a:t>6/14/2023</a:t>
            </a:fld>
            <a:endParaRPr lang="en-US" dirty="0">
              <a:solidFill>
                <a:srgbClr val="FFFFFF"/>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4"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2</a:t>
            </a:fld>
            <a:endParaRPr lang="en-US">
              <a:solidFill>
                <a:srgbClr val="FFFFFF"/>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EF15AC2D-FEA1-DEDD-144A-4919025B5220}"/>
              </a:ext>
            </a:extLst>
          </p:cNvPr>
          <p:cNvPicPr>
            <a:picLocks noChangeAspect="1"/>
          </p:cNvPicPr>
          <p:nvPr/>
        </p:nvPicPr>
        <p:blipFill rotWithShape="1">
          <a:blip r:embed="rId4"/>
          <a:srcRect l="26954" t="18750" r="8202" b="9305"/>
          <a:stretch/>
        </p:blipFill>
        <p:spPr>
          <a:xfrm>
            <a:off x="1561696" y="1941805"/>
            <a:ext cx="7226112" cy="4509795"/>
          </a:xfrm>
          <a:prstGeom prst="rect">
            <a:avLst/>
          </a:prstGeom>
        </p:spPr>
      </p:pic>
    </p:spTree>
    <p:extLst>
      <p:ext uri="{BB962C8B-B14F-4D97-AF65-F5344CB8AC3E}">
        <p14:creationId xmlns:p14="http://schemas.microsoft.com/office/powerpoint/2010/main" val="810810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ctrTitle"/>
          </p:nvPr>
        </p:nvSpPr>
        <p:spPr>
          <a:xfrm>
            <a:off x="914400" y="2583874"/>
            <a:ext cx="5296829" cy="2884767"/>
          </a:xfrm>
        </p:spPr>
        <p:txBody>
          <a:bodyPr anchor="b">
            <a:normAutofit/>
          </a:bodyPr>
          <a:lstStyle/>
          <a:p>
            <a:br>
              <a:rPr lang="en-GB" dirty="0">
                <a:solidFill>
                  <a:srgbClr val="FFFFFF"/>
                </a:solidFill>
              </a:rPr>
            </a:br>
            <a:r>
              <a:rPr lang="en-GB" dirty="0">
                <a:solidFill>
                  <a:srgbClr val="FFFFFF"/>
                </a:solidFill>
              </a:rPr>
              <a:t>     </a:t>
            </a:r>
            <a:br>
              <a:rPr lang="en-GB" dirty="0">
                <a:solidFill>
                  <a:srgbClr val="FFFFFF"/>
                </a:solidFill>
              </a:rPr>
            </a:br>
            <a:br>
              <a:rPr lang="en-GB" dirty="0">
                <a:solidFill>
                  <a:srgbClr val="FFFFFF"/>
                </a:solidFill>
              </a:rPr>
            </a:br>
            <a:endParaRPr lang="en-GB" dirty="0">
              <a:solidFill>
                <a:srgbClr val="FFFFFF"/>
              </a:solidFill>
            </a:endParaRPr>
          </a:p>
        </p:txBody>
      </p:sp>
      <p:sp>
        <p:nvSpPr>
          <p:cNvPr id="8" name="Subtitle 2">
            <a:extLst>
              <a:ext uri="{FF2B5EF4-FFF2-40B4-BE49-F238E27FC236}">
                <a16:creationId xmlns:a16="http://schemas.microsoft.com/office/drawing/2014/main" id="{A580AF8F-5F77-4E1B-B878-E4736CD49701}"/>
              </a:ext>
            </a:extLst>
          </p:cNvPr>
          <p:cNvSpPr>
            <a:spLocks noGrp="1"/>
          </p:cNvSpPr>
          <p:nvPr>
            <p:ph type="subTitle" idx="1"/>
          </p:nvPr>
        </p:nvSpPr>
        <p:spPr>
          <a:xfrm>
            <a:off x="914401" y="956112"/>
            <a:ext cx="10616608" cy="890443"/>
          </a:xfrm>
        </p:spPr>
        <p:txBody>
          <a:bodyPr anchor="t">
            <a:normAutofit/>
          </a:bodyPr>
          <a:lstStyle/>
          <a:p>
            <a:r>
              <a:rPr lang="en-US" sz="4000" dirty="0">
                <a:effectLst>
                  <a:outerShdw blurRad="38100" dist="38100" dir="2700000" algn="tl">
                    <a:srgbClr val="000000">
                      <a:alpha val="43137"/>
                    </a:srgbClr>
                  </a:outerShdw>
                </a:effectLst>
                <a:latin typeface="Sassoon Infant Std" panose="020B0503020103030203" pitchFamily="34" charset="0"/>
              </a:rPr>
              <a:t>A varied approach to learning. </a:t>
            </a:r>
          </a:p>
        </p:txBody>
      </p:sp>
      <p:sp>
        <p:nvSpPr>
          <p:cNvPr id="10"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CA6039CF-8BD5-4560-8690-CAEC00743C1D}" type="datetime1">
              <a:rPr lang="en-US" smtClean="0">
                <a:solidFill>
                  <a:srgbClr val="FFFFFF"/>
                </a:solidFill>
                <a:effectLst>
                  <a:outerShdw blurRad="38100" dist="38100" dir="2700000" algn="tl">
                    <a:srgbClr val="000000">
                      <a:alpha val="43137"/>
                    </a:srgbClr>
                  </a:outerShdw>
                </a:effectLst>
              </a:rPr>
              <a:pPr>
                <a:spcAft>
                  <a:spcPts val="600"/>
                </a:spcAft>
              </a:pPr>
              <a:t>6/14/2023</a:t>
            </a:fld>
            <a:endParaRPr lang="en-US" dirty="0">
              <a:solidFill>
                <a:srgbClr val="FFFFFF"/>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4"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3</a:t>
            </a:fld>
            <a:endParaRPr lang="en-US">
              <a:solidFill>
                <a:srgbClr val="FFFFFF"/>
              </a:solidFill>
              <a:effectLst>
                <a:outerShdw blurRad="38100" dist="38100" dir="2700000" algn="tl">
                  <a:srgbClr val="000000">
                    <a:alpha val="43137"/>
                  </a:srgbClr>
                </a:outerShdw>
              </a:effectLst>
            </a:endParaRPr>
          </a:p>
        </p:txBody>
      </p:sp>
      <p:grpSp>
        <p:nvGrpSpPr>
          <p:cNvPr id="3" name="Group 2">
            <a:extLst>
              <a:ext uri="{FF2B5EF4-FFF2-40B4-BE49-F238E27FC236}">
                <a16:creationId xmlns:a16="http://schemas.microsoft.com/office/drawing/2014/main" id="{F004316B-34B9-C599-98F1-F5A8AF6D8A11}"/>
              </a:ext>
            </a:extLst>
          </p:cNvPr>
          <p:cNvGrpSpPr/>
          <p:nvPr/>
        </p:nvGrpSpPr>
        <p:grpSpPr>
          <a:xfrm>
            <a:off x="-1" y="10"/>
            <a:ext cx="12191999" cy="6857985"/>
            <a:chOff x="-1" y="10"/>
            <a:chExt cx="12191999" cy="6857985"/>
          </a:xfrm>
        </p:grpSpPr>
        <p:pic>
          <p:nvPicPr>
            <p:cNvPr id="4" name="Picture 3">
              <a:extLst>
                <a:ext uri="{FF2B5EF4-FFF2-40B4-BE49-F238E27FC236}">
                  <a16:creationId xmlns:a16="http://schemas.microsoft.com/office/drawing/2014/main" id="{E94512C2-8DDC-B487-C2D6-6440187377C0}"/>
                </a:ext>
              </a:extLst>
            </p:cNvPr>
            <p:cNvPicPr>
              <a:picLocks noChangeAspect="1"/>
            </p:cNvPicPr>
            <p:nvPr/>
          </p:nvPicPr>
          <p:blipFill rotWithShape="1">
            <a:blip r:embed="rId3">
              <a:alphaModFix/>
            </a:blip>
            <a:srcRect t="11388" b="4342"/>
            <a:stretch/>
          </p:blipFill>
          <p:spPr>
            <a:xfrm>
              <a:off x="-1" y="10"/>
              <a:ext cx="12191999" cy="6857985"/>
            </a:xfrm>
            <a:prstGeom prst="rect">
              <a:avLst/>
            </a:prstGeom>
            <a:noFill/>
          </p:spPr>
        </p:pic>
        <p:pic>
          <p:nvPicPr>
            <p:cNvPr id="2050" name="Picture 2" descr="Differentiated instruction - Wikipedia">
              <a:extLst>
                <a:ext uri="{FF2B5EF4-FFF2-40B4-BE49-F238E27FC236}">
                  <a16:creationId xmlns:a16="http://schemas.microsoft.com/office/drawing/2014/main" id="{B7B98FBB-9444-FBE5-2F2A-D696047F3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2587" y="1725105"/>
              <a:ext cx="5899715" cy="442478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Subtitle 2">
            <a:extLst>
              <a:ext uri="{FF2B5EF4-FFF2-40B4-BE49-F238E27FC236}">
                <a16:creationId xmlns:a16="http://schemas.microsoft.com/office/drawing/2014/main" id="{2A4A46AC-F985-7971-4C2A-884DF1D642EB}"/>
              </a:ext>
            </a:extLst>
          </p:cNvPr>
          <p:cNvSpPr txBox="1">
            <a:spLocks/>
          </p:cNvSpPr>
          <p:nvPr/>
        </p:nvSpPr>
        <p:spPr>
          <a:xfrm>
            <a:off x="1019667" y="731432"/>
            <a:ext cx="10616608" cy="890443"/>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effectLst>
                  <a:outerShdw blurRad="38100" dist="38100" dir="2700000" algn="tl">
                    <a:srgbClr val="000000">
                      <a:alpha val="43137"/>
                    </a:srgbClr>
                  </a:outerShdw>
                </a:effectLst>
                <a:latin typeface="Sassoon Infant Std" panose="020B0503020103030203" pitchFamily="34" charset="0"/>
              </a:rPr>
              <a:t>A VARIED APPROACH… </a:t>
            </a:r>
          </a:p>
        </p:txBody>
      </p:sp>
    </p:spTree>
    <p:extLst>
      <p:ext uri="{BB962C8B-B14F-4D97-AF65-F5344CB8AC3E}">
        <p14:creationId xmlns:p14="http://schemas.microsoft.com/office/powerpoint/2010/main" val="182744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ctrTitle"/>
          </p:nvPr>
        </p:nvSpPr>
        <p:spPr>
          <a:xfrm>
            <a:off x="914400" y="2583874"/>
            <a:ext cx="5296829" cy="2884767"/>
          </a:xfrm>
        </p:spPr>
        <p:txBody>
          <a:bodyPr anchor="b">
            <a:normAutofit/>
          </a:bodyPr>
          <a:lstStyle/>
          <a:p>
            <a:br>
              <a:rPr lang="en-GB" dirty="0">
                <a:solidFill>
                  <a:srgbClr val="FFFFFF"/>
                </a:solidFill>
              </a:rPr>
            </a:br>
            <a:r>
              <a:rPr lang="en-GB" dirty="0">
                <a:solidFill>
                  <a:srgbClr val="FFFFFF"/>
                </a:solidFill>
              </a:rPr>
              <a:t>     </a:t>
            </a:r>
            <a:br>
              <a:rPr lang="en-GB" dirty="0">
                <a:solidFill>
                  <a:srgbClr val="FFFFFF"/>
                </a:solidFill>
              </a:rPr>
            </a:br>
            <a:br>
              <a:rPr lang="en-GB" dirty="0">
                <a:solidFill>
                  <a:srgbClr val="FFFFFF"/>
                </a:solidFill>
              </a:rPr>
            </a:br>
            <a:endParaRPr lang="en-GB" dirty="0">
              <a:solidFill>
                <a:srgbClr val="FFFFFF"/>
              </a:solidFill>
            </a:endParaRPr>
          </a:p>
        </p:txBody>
      </p:sp>
      <p:sp>
        <p:nvSpPr>
          <p:cNvPr id="10"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CA6039CF-8BD5-4560-8690-CAEC00743C1D}" type="datetime1">
              <a:rPr lang="en-US" smtClean="0">
                <a:solidFill>
                  <a:srgbClr val="FFFFFF"/>
                </a:solidFill>
                <a:effectLst>
                  <a:outerShdw blurRad="38100" dist="38100" dir="2700000" algn="tl">
                    <a:srgbClr val="000000">
                      <a:alpha val="43137"/>
                    </a:srgbClr>
                  </a:outerShdw>
                </a:effectLst>
              </a:rPr>
              <a:pPr>
                <a:spcAft>
                  <a:spcPts val="600"/>
                </a:spcAft>
              </a:pPr>
              <a:t>6/14/2023</a:t>
            </a:fld>
            <a:endParaRPr lang="en-US" dirty="0">
              <a:solidFill>
                <a:srgbClr val="FFFFFF"/>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4"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4</a:t>
            </a:fld>
            <a:endParaRPr lang="en-US">
              <a:solidFill>
                <a:srgbClr val="FFFFFF"/>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94512C2-8DDC-B487-C2D6-6440187377C0}"/>
              </a:ext>
            </a:extLst>
          </p:cNvPr>
          <p:cNvPicPr>
            <a:picLocks noChangeAspect="1"/>
          </p:cNvPicPr>
          <p:nvPr/>
        </p:nvPicPr>
        <p:blipFill rotWithShape="1">
          <a:blip r:embed="rId3">
            <a:alphaModFix/>
          </a:blip>
          <a:srcRect t="11388" b="4342"/>
          <a:stretch/>
        </p:blipFill>
        <p:spPr>
          <a:xfrm>
            <a:off x="0" y="0"/>
            <a:ext cx="12191999" cy="6857985"/>
          </a:xfrm>
          <a:prstGeom prst="rect">
            <a:avLst/>
          </a:prstGeom>
          <a:noFill/>
        </p:spPr>
      </p:pic>
      <p:sp>
        <p:nvSpPr>
          <p:cNvPr id="6" name="Subtitle 2">
            <a:extLst>
              <a:ext uri="{FF2B5EF4-FFF2-40B4-BE49-F238E27FC236}">
                <a16:creationId xmlns:a16="http://schemas.microsoft.com/office/drawing/2014/main" id="{2A4A46AC-F985-7971-4C2A-884DF1D642EB}"/>
              </a:ext>
            </a:extLst>
          </p:cNvPr>
          <p:cNvSpPr txBox="1">
            <a:spLocks/>
          </p:cNvSpPr>
          <p:nvPr/>
        </p:nvSpPr>
        <p:spPr>
          <a:xfrm>
            <a:off x="1093510" y="708212"/>
            <a:ext cx="10616608" cy="890443"/>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effectLst>
                  <a:outerShdw blurRad="38100" dist="38100" dir="2700000" algn="tl">
                    <a:srgbClr val="000000">
                      <a:alpha val="43137"/>
                    </a:srgbClr>
                  </a:outerShdw>
                </a:effectLst>
                <a:latin typeface="Sassoon Infant Std" panose="020B0503020103030203" pitchFamily="34" charset="0"/>
              </a:rPr>
              <a:t>Practical lessons </a:t>
            </a:r>
          </a:p>
        </p:txBody>
      </p:sp>
      <p:sp>
        <p:nvSpPr>
          <p:cNvPr id="9" name="Rectangle 8">
            <a:extLst>
              <a:ext uri="{FF2B5EF4-FFF2-40B4-BE49-F238E27FC236}">
                <a16:creationId xmlns:a16="http://schemas.microsoft.com/office/drawing/2014/main" id="{2FD4B54A-95E4-1D6E-3C1B-9D36A7D5DB6A}"/>
              </a:ext>
            </a:extLst>
          </p:cNvPr>
          <p:cNvSpPr/>
          <p:nvPr/>
        </p:nvSpPr>
        <p:spPr>
          <a:xfrm>
            <a:off x="471340" y="1677971"/>
            <a:ext cx="4062953" cy="980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Sassoon Infant Std" panose="020B0503020103030203" pitchFamily="34" charset="0"/>
              </a:rPr>
              <a:t>Self reflection walk – searching for a personal meaning  </a:t>
            </a:r>
          </a:p>
        </p:txBody>
      </p:sp>
      <p:sp>
        <p:nvSpPr>
          <p:cNvPr id="11" name="Rectangle 10">
            <a:extLst>
              <a:ext uri="{FF2B5EF4-FFF2-40B4-BE49-F238E27FC236}">
                <a16:creationId xmlns:a16="http://schemas.microsoft.com/office/drawing/2014/main" id="{5683EFD4-86A3-F77C-2B06-5B01364CB62D}"/>
              </a:ext>
            </a:extLst>
          </p:cNvPr>
          <p:cNvSpPr/>
          <p:nvPr/>
        </p:nvSpPr>
        <p:spPr>
          <a:xfrm>
            <a:off x="6113081" y="1830371"/>
            <a:ext cx="4062953" cy="980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Sassoon Infant Std" panose="020B0503020103030203" pitchFamily="34" charset="0"/>
              </a:rPr>
              <a:t>Hot Seating/ drama </a:t>
            </a:r>
          </a:p>
        </p:txBody>
      </p:sp>
      <p:sp>
        <p:nvSpPr>
          <p:cNvPr id="13" name="Rectangle 12">
            <a:extLst>
              <a:ext uri="{FF2B5EF4-FFF2-40B4-BE49-F238E27FC236}">
                <a16:creationId xmlns:a16="http://schemas.microsoft.com/office/drawing/2014/main" id="{7E2896EF-E8D7-700D-A851-41DC56D51373}"/>
              </a:ext>
            </a:extLst>
          </p:cNvPr>
          <p:cNvSpPr/>
          <p:nvPr/>
        </p:nvSpPr>
        <p:spPr>
          <a:xfrm>
            <a:off x="1624351" y="3431605"/>
            <a:ext cx="4062953" cy="980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Sassoon Infant Std" panose="020B0503020103030203" pitchFamily="34" charset="0"/>
              </a:rPr>
              <a:t>Art Work </a:t>
            </a:r>
          </a:p>
        </p:txBody>
      </p:sp>
      <p:sp>
        <p:nvSpPr>
          <p:cNvPr id="15" name="Rectangle 14">
            <a:extLst>
              <a:ext uri="{FF2B5EF4-FFF2-40B4-BE49-F238E27FC236}">
                <a16:creationId xmlns:a16="http://schemas.microsoft.com/office/drawing/2014/main" id="{FCC6EBB5-E350-FBC2-FC08-A103395741DE}"/>
              </a:ext>
            </a:extLst>
          </p:cNvPr>
          <p:cNvSpPr/>
          <p:nvPr/>
        </p:nvSpPr>
        <p:spPr>
          <a:xfrm>
            <a:off x="6506602" y="3738126"/>
            <a:ext cx="4062953" cy="980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Sassoon Infant Std" panose="020B0503020103030203" pitchFamily="34" charset="0"/>
              </a:rPr>
              <a:t>First hand experiences </a:t>
            </a:r>
          </a:p>
        </p:txBody>
      </p:sp>
    </p:spTree>
    <p:extLst>
      <p:ext uri="{BB962C8B-B14F-4D97-AF65-F5344CB8AC3E}">
        <p14:creationId xmlns:p14="http://schemas.microsoft.com/office/powerpoint/2010/main" val="2498659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ctrTitle"/>
          </p:nvPr>
        </p:nvSpPr>
        <p:spPr>
          <a:xfrm>
            <a:off x="914400" y="2583874"/>
            <a:ext cx="5296829" cy="2884767"/>
          </a:xfrm>
        </p:spPr>
        <p:txBody>
          <a:bodyPr anchor="b">
            <a:normAutofit/>
          </a:bodyPr>
          <a:lstStyle/>
          <a:p>
            <a:br>
              <a:rPr lang="en-GB" dirty="0">
                <a:solidFill>
                  <a:srgbClr val="FFFFFF"/>
                </a:solidFill>
              </a:rPr>
            </a:br>
            <a:r>
              <a:rPr lang="en-GB" dirty="0">
                <a:solidFill>
                  <a:srgbClr val="FFFFFF"/>
                </a:solidFill>
              </a:rPr>
              <a:t>     </a:t>
            </a:r>
            <a:br>
              <a:rPr lang="en-GB" dirty="0">
                <a:solidFill>
                  <a:srgbClr val="FFFFFF"/>
                </a:solidFill>
              </a:rPr>
            </a:br>
            <a:br>
              <a:rPr lang="en-GB" dirty="0">
                <a:solidFill>
                  <a:srgbClr val="FFFFFF"/>
                </a:solidFill>
              </a:rPr>
            </a:br>
            <a:endParaRPr lang="en-GB" dirty="0">
              <a:solidFill>
                <a:srgbClr val="FFFFFF"/>
              </a:solidFill>
            </a:endParaRPr>
          </a:p>
        </p:txBody>
      </p:sp>
      <p:sp>
        <p:nvSpPr>
          <p:cNvPr id="10"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CA6039CF-8BD5-4560-8690-CAEC00743C1D}" type="datetime1">
              <a:rPr lang="en-US" smtClean="0">
                <a:solidFill>
                  <a:srgbClr val="FFFFFF"/>
                </a:solidFill>
                <a:effectLst>
                  <a:outerShdw blurRad="38100" dist="38100" dir="2700000" algn="tl">
                    <a:srgbClr val="000000">
                      <a:alpha val="43137"/>
                    </a:srgbClr>
                  </a:outerShdw>
                </a:effectLst>
              </a:rPr>
              <a:pPr>
                <a:spcAft>
                  <a:spcPts val="600"/>
                </a:spcAft>
              </a:pPr>
              <a:t>6/14/2023</a:t>
            </a:fld>
            <a:endParaRPr lang="en-US" dirty="0">
              <a:solidFill>
                <a:srgbClr val="FFFFFF"/>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4"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5</a:t>
            </a:fld>
            <a:endParaRPr lang="en-US">
              <a:solidFill>
                <a:srgbClr val="FFFFFF"/>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94512C2-8DDC-B487-C2D6-6440187377C0}"/>
              </a:ext>
            </a:extLst>
          </p:cNvPr>
          <p:cNvPicPr>
            <a:picLocks noChangeAspect="1"/>
          </p:cNvPicPr>
          <p:nvPr/>
        </p:nvPicPr>
        <p:blipFill rotWithShape="1">
          <a:blip r:embed="rId3">
            <a:alphaModFix/>
          </a:blip>
          <a:srcRect t="11388" b="4342"/>
          <a:stretch/>
        </p:blipFill>
        <p:spPr>
          <a:xfrm>
            <a:off x="0" y="0"/>
            <a:ext cx="12191999" cy="6857985"/>
          </a:xfrm>
          <a:prstGeom prst="rect">
            <a:avLst/>
          </a:prstGeom>
          <a:noFill/>
        </p:spPr>
      </p:pic>
      <p:sp>
        <p:nvSpPr>
          <p:cNvPr id="6" name="Subtitle 2">
            <a:extLst>
              <a:ext uri="{FF2B5EF4-FFF2-40B4-BE49-F238E27FC236}">
                <a16:creationId xmlns:a16="http://schemas.microsoft.com/office/drawing/2014/main" id="{2A4A46AC-F985-7971-4C2A-884DF1D642EB}"/>
              </a:ext>
            </a:extLst>
          </p:cNvPr>
          <p:cNvSpPr txBox="1">
            <a:spLocks/>
          </p:cNvSpPr>
          <p:nvPr/>
        </p:nvSpPr>
        <p:spPr>
          <a:xfrm>
            <a:off x="1093510" y="708212"/>
            <a:ext cx="10616608" cy="890443"/>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effectLst>
                  <a:outerShdw blurRad="38100" dist="38100" dir="2700000" algn="tl">
                    <a:srgbClr val="000000">
                      <a:alpha val="43137"/>
                    </a:srgbClr>
                  </a:outerShdw>
                </a:effectLst>
                <a:latin typeface="Sassoon Infant Std" panose="020B0503020103030203" pitchFamily="34" charset="0"/>
              </a:rPr>
              <a:t>Examples of Work </a:t>
            </a: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66625" y="2352713"/>
            <a:ext cx="4332773" cy="3249580"/>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49134" y="1925516"/>
            <a:ext cx="4958861" cy="3719146"/>
          </a:xfrm>
          <a:prstGeom prst="rect">
            <a:avLst/>
          </a:prstGeom>
        </p:spPr>
      </p:pic>
    </p:spTree>
    <p:extLst>
      <p:ext uri="{BB962C8B-B14F-4D97-AF65-F5344CB8AC3E}">
        <p14:creationId xmlns:p14="http://schemas.microsoft.com/office/powerpoint/2010/main" val="3615902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ctrTitle"/>
          </p:nvPr>
        </p:nvSpPr>
        <p:spPr>
          <a:xfrm>
            <a:off x="914400" y="2583874"/>
            <a:ext cx="5296829" cy="2884767"/>
          </a:xfrm>
        </p:spPr>
        <p:txBody>
          <a:bodyPr anchor="b">
            <a:normAutofit/>
          </a:bodyPr>
          <a:lstStyle/>
          <a:p>
            <a:br>
              <a:rPr lang="en-GB" dirty="0">
                <a:solidFill>
                  <a:srgbClr val="FFFFFF"/>
                </a:solidFill>
              </a:rPr>
            </a:br>
            <a:r>
              <a:rPr lang="en-GB" dirty="0">
                <a:solidFill>
                  <a:srgbClr val="FFFFFF"/>
                </a:solidFill>
              </a:rPr>
              <a:t>     </a:t>
            </a:r>
            <a:br>
              <a:rPr lang="en-GB" dirty="0">
                <a:solidFill>
                  <a:srgbClr val="FFFFFF"/>
                </a:solidFill>
              </a:rPr>
            </a:br>
            <a:br>
              <a:rPr lang="en-GB" dirty="0">
                <a:solidFill>
                  <a:srgbClr val="FFFFFF"/>
                </a:solidFill>
              </a:rPr>
            </a:br>
            <a:endParaRPr lang="en-GB" dirty="0">
              <a:solidFill>
                <a:srgbClr val="FFFFFF"/>
              </a:solidFill>
            </a:endParaRPr>
          </a:p>
        </p:txBody>
      </p:sp>
      <p:sp>
        <p:nvSpPr>
          <p:cNvPr id="10"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CA6039CF-8BD5-4560-8690-CAEC00743C1D}" type="datetime1">
              <a:rPr lang="en-US" smtClean="0">
                <a:solidFill>
                  <a:srgbClr val="FFFFFF"/>
                </a:solidFill>
                <a:effectLst>
                  <a:outerShdw blurRad="38100" dist="38100" dir="2700000" algn="tl">
                    <a:srgbClr val="000000">
                      <a:alpha val="43137"/>
                    </a:srgbClr>
                  </a:outerShdw>
                </a:effectLst>
              </a:rPr>
              <a:pPr>
                <a:spcAft>
                  <a:spcPts val="600"/>
                </a:spcAft>
              </a:pPr>
              <a:t>6/14/2023</a:t>
            </a:fld>
            <a:endParaRPr lang="en-US" dirty="0">
              <a:solidFill>
                <a:srgbClr val="FFFFFF"/>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4"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6</a:t>
            </a:fld>
            <a:endParaRPr lang="en-US">
              <a:solidFill>
                <a:srgbClr val="FFFFFF"/>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94512C2-8DDC-B487-C2D6-6440187377C0}"/>
              </a:ext>
            </a:extLst>
          </p:cNvPr>
          <p:cNvPicPr>
            <a:picLocks noChangeAspect="1"/>
          </p:cNvPicPr>
          <p:nvPr/>
        </p:nvPicPr>
        <p:blipFill rotWithShape="1">
          <a:blip r:embed="rId3">
            <a:alphaModFix/>
          </a:blip>
          <a:srcRect t="11388" b="4342"/>
          <a:stretch/>
        </p:blipFill>
        <p:spPr>
          <a:xfrm>
            <a:off x="0" y="0"/>
            <a:ext cx="12191999" cy="6857985"/>
          </a:xfrm>
          <a:prstGeom prst="rect">
            <a:avLst/>
          </a:prstGeom>
          <a:noFill/>
        </p:spPr>
      </p:pic>
      <p:sp>
        <p:nvSpPr>
          <p:cNvPr id="6" name="Subtitle 2">
            <a:extLst>
              <a:ext uri="{FF2B5EF4-FFF2-40B4-BE49-F238E27FC236}">
                <a16:creationId xmlns:a16="http://schemas.microsoft.com/office/drawing/2014/main" id="{2A4A46AC-F985-7971-4C2A-884DF1D642EB}"/>
              </a:ext>
            </a:extLst>
          </p:cNvPr>
          <p:cNvSpPr txBox="1">
            <a:spLocks/>
          </p:cNvSpPr>
          <p:nvPr/>
        </p:nvSpPr>
        <p:spPr>
          <a:xfrm>
            <a:off x="1093510" y="708212"/>
            <a:ext cx="10616608" cy="890443"/>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effectLst>
                  <a:outerShdw blurRad="38100" dist="38100" dir="2700000" algn="tl">
                    <a:srgbClr val="000000">
                      <a:alpha val="43137"/>
                    </a:srgbClr>
                  </a:outerShdw>
                </a:effectLst>
                <a:latin typeface="Sassoon Infant Std" panose="020B0503020103030203" pitchFamily="34" charset="0"/>
              </a:rPr>
              <a:t>Examples of Work </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4092" y="1740869"/>
            <a:ext cx="5457093" cy="4092820"/>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6595493" y="1301253"/>
            <a:ext cx="5673969" cy="4255477"/>
          </a:xfrm>
          <a:prstGeom prst="rect">
            <a:avLst/>
          </a:prstGeom>
        </p:spPr>
      </p:pic>
    </p:spTree>
    <p:extLst>
      <p:ext uri="{BB962C8B-B14F-4D97-AF65-F5344CB8AC3E}">
        <p14:creationId xmlns:p14="http://schemas.microsoft.com/office/powerpoint/2010/main" val="1830796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ctrTitle"/>
          </p:nvPr>
        </p:nvSpPr>
        <p:spPr>
          <a:xfrm>
            <a:off x="914400" y="2583874"/>
            <a:ext cx="5296829" cy="2884767"/>
          </a:xfrm>
        </p:spPr>
        <p:txBody>
          <a:bodyPr anchor="b">
            <a:normAutofit/>
          </a:bodyPr>
          <a:lstStyle/>
          <a:p>
            <a:br>
              <a:rPr lang="en-GB" dirty="0">
                <a:solidFill>
                  <a:srgbClr val="FFFFFF"/>
                </a:solidFill>
              </a:rPr>
            </a:br>
            <a:r>
              <a:rPr lang="en-GB" dirty="0">
                <a:solidFill>
                  <a:srgbClr val="FFFFFF"/>
                </a:solidFill>
              </a:rPr>
              <a:t>     </a:t>
            </a:r>
            <a:br>
              <a:rPr lang="en-GB" dirty="0">
                <a:solidFill>
                  <a:srgbClr val="FFFFFF"/>
                </a:solidFill>
              </a:rPr>
            </a:br>
            <a:br>
              <a:rPr lang="en-GB" dirty="0">
                <a:solidFill>
                  <a:srgbClr val="FFFFFF"/>
                </a:solidFill>
              </a:rPr>
            </a:br>
            <a:endParaRPr lang="en-GB" dirty="0">
              <a:solidFill>
                <a:srgbClr val="FFFFFF"/>
              </a:solidFill>
            </a:endParaRPr>
          </a:p>
        </p:txBody>
      </p:sp>
      <p:sp>
        <p:nvSpPr>
          <p:cNvPr id="10"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CA6039CF-8BD5-4560-8690-CAEC00743C1D}" type="datetime1">
              <a:rPr lang="en-US" smtClean="0">
                <a:solidFill>
                  <a:srgbClr val="FFFFFF"/>
                </a:solidFill>
                <a:effectLst>
                  <a:outerShdw blurRad="38100" dist="38100" dir="2700000" algn="tl">
                    <a:srgbClr val="000000">
                      <a:alpha val="43137"/>
                    </a:srgbClr>
                  </a:outerShdw>
                </a:effectLst>
              </a:rPr>
              <a:pPr>
                <a:spcAft>
                  <a:spcPts val="600"/>
                </a:spcAft>
              </a:pPr>
              <a:t>6/14/2023</a:t>
            </a:fld>
            <a:endParaRPr lang="en-US" dirty="0">
              <a:solidFill>
                <a:srgbClr val="FFFFFF"/>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4"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7</a:t>
            </a:fld>
            <a:endParaRPr lang="en-US">
              <a:solidFill>
                <a:srgbClr val="FFFFFF"/>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94512C2-8DDC-B487-C2D6-6440187377C0}"/>
              </a:ext>
            </a:extLst>
          </p:cNvPr>
          <p:cNvPicPr>
            <a:picLocks noChangeAspect="1"/>
          </p:cNvPicPr>
          <p:nvPr/>
        </p:nvPicPr>
        <p:blipFill rotWithShape="1">
          <a:blip r:embed="rId3">
            <a:alphaModFix/>
          </a:blip>
          <a:srcRect t="11388" b="4342"/>
          <a:stretch/>
        </p:blipFill>
        <p:spPr>
          <a:xfrm>
            <a:off x="0" y="0"/>
            <a:ext cx="12191999" cy="6857985"/>
          </a:xfrm>
          <a:prstGeom prst="rect">
            <a:avLst/>
          </a:prstGeom>
          <a:noFill/>
        </p:spPr>
      </p:pic>
      <p:sp>
        <p:nvSpPr>
          <p:cNvPr id="6" name="Subtitle 2">
            <a:extLst>
              <a:ext uri="{FF2B5EF4-FFF2-40B4-BE49-F238E27FC236}">
                <a16:creationId xmlns:a16="http://schemas.microsoft.com/office/drawing/2014/main" id="{2A4A46AC-F985-7971-4C2A-884DF1D642EB}"/>
              </a:ext>
            </a:extLst>
          </p:cNvPr>
          <p:cNvSpPr txBox="1">
            <a:spLocks/>
          </p:cNvSpPr>
          <p:nvPr/>
        </p:nvSpPr>
        <p:spPr>
          <a:xfrm>
            <a:off x="1093510" y="708212"/>
            <a:ext cx="10616608" cy="890443"/>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effectLst>
                  <a:outerShdw blurRad="38100" dist="38100" dir="2700000" algn="tl">
                    <a:srgbClr val="000000">
                      <a:alpha val="43137"/>
                    </a:srgbClr>
                  </a:outerShdw>
                </a:effectLst>
                <a:latin typeface="Sassoon Infant Std" panose="020B0503020103030203" pitchFamily="34" charset="0"/>
              </a:rPr>
              <a:t>Examples of Work </a:t>
            </a: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1243044" y="2293069"/>
            <a:ext cx="4829451" cy="3622088"/>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24124" y="1916723"/>
            <a:ext cx="5029200" cy="3771900"/>
          </a:xfrm>
          <a:prstGeom prst="rect">
            <a:avLst/>
          </a:prstGeom>
        </p:spPr>
      </p:pic>
    </p:spTree>
    <p:extLst>
      <p:ext uri="{BB962C8B-B14F-4D97-AF65-F5344CB8AC3E}">
        <p14:creationId xmlns:p14="http://schemas.microsoft.com/office/powerpoint/2010/main" val="11598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ctrTitle"/>
          </p:nvPr>
        </p:nvSpPr>
        <p:spPr>
          <a:xfrm>
            <a:off x="914400" y="2583874"/>
            <a:ext cx="5296829" cy="2884767"/>
          </a:xfrm>
        </p:spPr>
        <p:txBody>
          <a:bodyPr anchor="b">
            <a:normAutofit/>
          </a:bodyPr>
          <a:lstStyle/>
          <a:p>
            <a:br>
              <a:rPr lang="en-GB" dirty="0">
                <a:solidFill>
                  <a:srgbClr val="FFFFFF"/>
                </a:solidFill>
              </a:rPr>
            </a:br>
            <a:r>
              <a:rPr lang="en-GB" dirty="0">
                <a:solidFill>
                  <a:srgbClr val="FFFFFF"/>
                </a:solidFill>
              </a:rPr>
              <a:t>     </a:t>
            </a:r>
            <a:br>
              <a:rPr lang="en-GB" dirty="0">
                <a:solidFill>
                  <a:srgbClr val="FFFFFF"/>
                </a:solidFill>
              </a:rPr>
            </a:br>
            <a:br>
              <a:rPr lang="en-GB" dirty="0">
                <a:solidFill>
                  <a:srgbClr val="FFFFFF"/>
                </a:solidFill>
              </a:rPr>
            </a:br>
            <a:endParaRPr lang="en-GB" dirty="0">
              <a:solidFill>
                <a:srgbClr val="FFFFFF"/>
              </a:solidFill>
            </a:endParaRPr>
          </a:p>
        </p:txBody>
      </p:sp>
      <p:sp>
        <p:nvSpPr>
          <p:cNvPr id="10"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CA6039CF-8BD5-4560-8690-CAEC00743C1D}" type="datetime1">
              <a:rPr lang="en-US" smtClean="0">
                <a:solidFill>
                  <a:srgbClr val="FFFFFF"/>
                </a:solidFill>
                <a:effectLst>
                  <a:outerShdw blurRad="38100" dist="38100" dir="2700000" algn="tl">
                    <a:srgbClr val="000000">
                      <a:alpha val="43137"/>
                    </a:srgbClr>
                  </a:outerShdw>
                </a:effectLst>
              </a:rPr>
              <a:pPr>
                <a:spcAft>
                  <a:spcPts val="600"/>
                </a:spcAft>
              </a:pPr>
              <a:t>6/14/2023</a:t>
            </a:fld>
            <a:endParaRPr lang="en-US" dirty="0">
              <a:solidFill>
                <a:srgbClr val="FFFFFF"/>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4"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8</a:t>
            </a:fld>
            <a:endParaRPr lang="en-US">
              <a:solidFill>
                <a:srgbClr val="FFFFFF"/>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94512C2-8DDC-B487-C2D6-6440187377C0}"/>
              </a:ext>
            </a:extLst>
          </p:cNvPr>
          <p:cNvPicPr>
            <a:picLocks noChangeAspect="1"/>
          </p:cNvPicPr>
          <p:nvPr/>
        </p:nvPicPr>
        <p:blipFill rotWithShape="1">
          <a:blip r:embed="rId3">
            <a:alphaModFix/>
          </a:blip>
          <a:srcRect t="11388" b="4342"/>
          <a:stretch/>
        </p:blipFill>
        <p:spPr>
          <a:xfrm>
            <a:off x="0" y="0"/>
            <a:ext cx="12191999" cy="6857985"/>
          </a:xfrm>
          <a:prstGeom prst="rect">
            <a:avLst/>
          </a:prstGeom>
          <a:noFill/>
        </p:spPr>
      </p:pic>
      <p:sp>
        <p:nvSpPr>
          <p:cNvPr id="6" name="Subtitle 2">
            <a:extLst>
              <a:ext uri="{FF2B5EF4-FFF2-40B4-BE49-F238E27FC236}">
                <a16:creationId xmlns:a16="http://schemas.microsoft.com/office/drawing/2014/main" id="{2A4A46AC-F985-7971-4C2A-884DF1D642EB}"/>
              </a:ext>
            </a:extLst>
          </p:cNvPr>
          <p:cNvSpPr txBox="1">
            <a:spLocks/>
          </p:cNvSpPr>
          <p:nvPr/>
        </p:nvSpPr>
        <p:spPr>
          <a:xfrm>
            <a:off x="1093510" y="708212"/>
            <a:ext cx="10616608" cy="890443"/>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effectLst>
                  <a:outerShdw blurRad="38100" dist="38100" dir="2700000" algn="tl">
                    <a:srgbClr val="000000">
                      <a:alpha val="43137"/>
                    </a:srgbClr>
                  </a:outerShdw>
                </a:effectLst>
                <a:latin typeface="Sassoon Infant Std" panose="020B0503020103030203" pitchFamily="34" charset="0"/>
              </a:rPr>
              <a:t>Examples of Work </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87162" y="2063277"/>
            <a:ext cx="5542084" cy="4156563"/>
          </a:xfrm>
          <a:prstGeom prst="rect">
            <a:avLst/>
          </a:prstGeom>
        </p:spPr>
      </p:pic>
      <p:sp>
        <p:nvSpPr>
          <p:cNvPr id="8" name="Oval 7"/>
          <p:cNvSpPr/>
          <p:nvPr/>
        </p:nvSpPr>
        <p:spPr>
          <a:xfrm>
            <a:off x="3736731" y="3380237"/>
            <a:ext cx="562708" cy="5972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651131" y="3569281"/>
            <a:ext cx="562708" cy="5972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533291" y="3727624"/>
            <a:ext cx="562708" cy="5972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034597" y="4621673"/>
            <a:ext cx="562708" cy="5972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67792" y="3977502"/>
            <a:ext cx="562708" cy="5972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3434397" y="4323040"/>
            <a:ext cx="562708" cy="5972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5292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3CEA-EE4F-E7EF-1935-981566BF603E}"/>
              </a:ext>
            </a:extLst>
          </p:cNvPr>
          <p:cNvSpPr>
            <a:spLocks noGrp="1" noRot="1" noMove="1" noResize="1" noEditPoints="1" noAdjustHandles="1" noChangeArrowheads="1" noChangeShapeType="1"/>
          </p:cNvSpPr>
          <p:nvPr>
            <p:ph type="ctrTitle"/>
          </p:nvPr>
        </p:nvSpPr>
        <p:spPr>
          <a:xfrm>
            <a:off x="914400" y="2583874"/>
            <a:ext cx="5296829" cy="2884767"/>
          </a:xfrm>
        </p:spPr>
        <p:txBody>
          <a:bodyPr anchor="b">
            <a:normAutofit/>
          </a:bodyPr>
          <a:lstStyle/>
          <a:p>
            <a:br>
              <a:rPr lang="en-GB" dirty="0">
                <a:solidFill>
                  <a:srgbClr val="FFFFFF"/>
                </a:solidFill>
              </a:rPr>
            </a:br>
            <a:r>
              <a:rPr lang="en-GB" dirty="0">
                <a:solidFill>
                  <a:srgbClr val="FFFFFF"/>
                </a:solidFill>
              </a:rPr>
              <a:t>     </a:t>
            </a:r>
            <a:br>
              <a:rPr lang="en-GB" dirty="0">
                <a:solidFill>
                  <a:srgbClr val="FFFFFF"/>
                </a:solidFill>
              </a:rPr>
            </a:br>
            <a:br>
              <a:rPr lang="en-GB" dirty="0">
                <a:solidFill>
                  <a:srgbClr val="FFFFFF"/>
                </a:solidFill>
              </a:rPr>
            </a:br>
            <a:endParaRPr lang="en-GB" dirty="0">
              <a:solidFill>
                <a:srgbClr val="FFFFFF"/>
              </a:solidFill>
            </a:endParaRPr>
          </a:p>
        </p:txBody>
      </p:sp>
      <p:sp>
        <p:nvSpPr>
          <p:cNvPr id="10" name="Date Placeholder 3">
            <a:extLst>
              <a:ext uri="{FF2B5EF4-FFF2-40B4-BE49-F238E27FC236}">
                <a16:creationId xmlns:a16="http://schemas.microsoft.com/office/drawing/2014/main" id="{E36EB3A5-E8FB-48A5-BB59-1E449A9F73BB}"/>
              </a:ext>
            </a:extLst>
          </p:cNvPr>
          <p:cNvSpPr>
            <a:spLocks noGrp="1"/>
          </p:cNvSpPr>
          <p:nvPr>
            <p:ph type="dt" sz="half" idx="10"/>
          </p:nvPr>
        </p:nvSpPr>
        <p:spPr>
          <a:xfrm>
            <a:off x="912628" y="6356350"/>
            <a:ext cx="2743200" cy="365125"/>
          </a:xfrm>
        </p:spPr>
        <p:txBody>
          <a:bodyPr/>
          <a:lstStyle/>
          <a:p>
            <a:pPr>
              <a:spcAft>
                <a:spcPts val="600"/>
              </a:spcAft>
            </a:pPr>
            <a:fld id="{CA6039CF-8BD5-4560-8690-CAEC00743C1D}" type="datetime1">
              <a:rPr lang="en-US" smtClean="0">
                <a:solidFill>
                  <a:srgbClr val="FFFFFF"/>
                </a:solidFill>
                <a:effectLst>
                  <a:outerShdw blurRad="38100" dist="38100" dir="2700000" algn="tl">
                    <a:srgbClr val="000000">
                      <a:alpha val="43137"/>
                    </a:srgbClr>
                  </a:outerShdw>
                </a:effectLst>
              </a:rPr>
              <a:pPr>
                <a:spcAft>
                  <a:spcPts val="600"/>
                </a:spcAft>
              </a:pPr>
              <a:t>6/14/2023</a:t>
            </a:fld>
            <a:endParaRPr lang="en-US" dirty="0">
              <a:solidFill>
                <a:srgbClr val="FFFFFF"/>
              </a:solidFill>
              <a:effectLst>
                <a:outerShdw blurRad="38100" dist="38100" dir="2700000" algn="tl">
                  <a:srgbClr val="000000">
                    <a:alpha val="43137"/>
                  </a:srgbClr>
                </a:outerShdw>
              </a:effectLst>
            </a:endParaRPr>
          </a:p>
        </p:txBody>
      </p:sp>
      <p:sp>
        <p:nvSpPr>
          <p:cNvPr id="12" name="Footer Placeholder 4">
            <a:extLst>
              <a:ext uri="{FF2B5EF4-FFF2-40B4-BE49-F238E27FC236}">
                <a16:creationId xmlns:a16="http://schemas.microsoft.com/office/drawing/2014/main" id="{4B21C378-352D-4BF8-BD65-16270960EBE4}"/>
              </a:ext>
            </a:extLst>
          </p:cNvPr>
          <p:cNvSpPr>
            <a:spLocks noGrp="1"/>
          </p:cNvSpPr>
          <p:nvPr>
            <p:ph type="ftr" sz="quarter" idx="11"/>
          </p:nvPr>
        </p:nvSpPr>
        <p:spPr>
          <a:xfrm>
            <a:off x="6767622" y="6356350"/>
            <a:ext cx="4040373"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4" name="Slide Number Placeholder 5">
            <a:extLst>
              <a:ext uri="{FF2B5EF4-FFF2-40B4-BE49-F238E27FC236}">
                <a16:creationId xmlns:a16="http://schemas.microsoft.com/office/drawing/2014/main" id="{28B954E5-2A8D-44FA-ABD2-4DE4CE1EE71F}"/>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solidFill>
                  <a:srgbClr val="FFFFFF"/>
                </a:solidFill>
                <a:effectLst>
                  <a:outerShdw blurRad="38100" dist="38100" dir="2700000" algn="tl">
                    <a:srgbClr val="000000">
                      <a:alpha val="43137"/>
                    </a:srgbClr>
                  </a:outerShdw>
                </a:effectLst>
              </a:rPr>
              <a:pPr>
                <a:spcAft>
                  <a:spcPts val="600"/>
                </a:spcAft>
              </a:pPr>
              <a:t>9</a:t>
            </a:fld>
            <a:endParaRPr lang="en-US">
              <a:solidFill>
                <a:srgbClr val="FFFFFF"/>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94512C2-8DDC-B487-C2D6-6440187377C0}"/>
              </a:ext>
            </a:extLst>
          </p:cNvPr>
          <p:cNvPicPr>
            <a:picLocks noChangeAspect="1"/>
          </p:cNvPicPr>
          <p:nvPr/>
        </p:nvPicPr>
        <p:blipFill rotWithShape="1">
          <a:blip r:embed="rId3">
            <a:alphaModFix/>
          </a:blip>
          <a:srcRect t="11388" b="4342"/>
          <a:stretch/>
        </p:blipFill>
        <p:spPr>
          <a:xfrm>
            <a:off x="0" y="0"/>
            <a:ext cx="12191999" cy="6857985"/>
          </a:xfrm>
          <a:prstGeom prst="rect">
            <a:avLst/>
          </a:prstGeom>
          <a:noFill/>
        </p:spPr>
      </p:pic>
      <p:sp>
        <p:nvSpPr>
          <p:cNvPr id="6" name="Subtitle 2">
            <a:extLst>
              <a:ext uri="{FF2B5EF4-FFF2-40B4-BE49-F238E27FC236}">
                <a16:creationId xmlns:a16="http://schemas.microsoft.com/office/drawing/2014/main" id="{2A4A46AC-F985-7971-4C2A-884DF1D642EB}"/>
              </a:ext>
            </a:extLst>
          </p:cNvPr>
          <p:cNvSpPr txBox="1">
            <a:spLocks/>
          </p:cNvSpPr>
          <p:nvPr/>
        </p:nvSpPr>
        <p:spPr>
          <a:xfrm>
            <a:off x="3044858" y="629275"/>
            <a:ext cx="10616608" cy="890443"/>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effectLst>
                  <a:outerShdw blurRad="38100" dist="38100" dir="2700000" algn="tl">
                    <a:srgbClr val="000000">
                      <a:alpha val="43137"/>
                    </a:srgbClr>
                  </a:outerShdw>
                </a:effectLst>
                <a:latin typeface="Sassoon Infant Std" panose="020B0503020103030203" pitchFamily="34" charset="0"/>
              </a:rPr>
              <a:t>Visits and visitors </a:t>
            </a:r>
          </a:p>
        </p:txBody>
      </p:sp>
      <p:sp>
        <p:nvSpPr>
          <p:cNvPr id="3" name="TextBox 2">
            <a:extLst>
              <a:ext uri="{FF2B5EF4-FFF2-40B4-BE49-F238E27FC236}">
                <a16:creationId xmlns:a16="http://schemas.microsoft.com/office/drawing/2014/main" id="{AD9E35D8-D6EC-1A9F-C99A-35E1BC832B18}"/>
              </a:ext>
            </a:extLst>
          </p:cNvPr>
          <p:cNvSpPr txBox="1"/>
          <p:nvPr/>
        </p:nvSpPr>
        <p:spPr>
          <a:xfrm>
            <a:off x="248261" y="1696165"/>
            <a:ext cx="6106631" cy="4031873"/>
          </a:xfrm>
          <a:prstGeom prst="rect">
            <a:avLst/>
          </a:prstGeom>
          <a:noFill/>
        </p:spPr>
        <p:txBody>
          <a:bodyPr wrap="square" rtlCol="0">
            <a:spAutoFit/>
          </a:bodyPr>
          <a:lstStyle/>
          <a:p>
            <a:r>
              <a:rPr lang="en-GB" sz="3200" b="1" dirty="0">
                <a:latin typeface="Sassoon Infant Std" panose="020B0503020103030203" pitchFamily="34" charset="0"/>
              </a:rPr>
              <a:t>Every year group, is allocated a visit and a visitor each year. The children enjoy taking part in these visit/ listening to visitors which enhances their learning and the children can ask questions that teachers may not know the answer to. </a:t>
            </a:r>
          </a:p>
        </p:txBody>
      </p:sp>
      <p:sp>
        <p:nvSpPr>
          <p:cNvPr id="5" name="TextBox 4">
            <a:extLst>
              <a:ext uri="{FF2B5EF4-FFF2-40B4-BE49-F238E27FC236}">
                <a16:creationId xmlns:a16="http://schemas.microsoft.com/office/drawing/2014/main" id="{29C5F59C-5E81-D237-7AFF-15872DBF42F8}"/>
              </a:ext>
            </a:extLst>
          </p:cNvPr>
          <p:cNvSpPr txBox="1"/>
          <p:nvPr/>
        </p:nvSpPr>
        <p:spPr>
          <a:xfrm>
            <a:off x="6994689" y="1963573"/>
            <a:ext cx="5207941" cy="4524315"/>
          </a:xfrm>
          <a:prstGeom prst="rect">
            <a:avLst/>
          </a:prstGeom>
          <a:noFill/>
        </p:spPr>
        <p:txBody>
          <a:bodyPr wrap="square" rtlCol="0">
            <a:spAutoFit/>
          </a:bodyPr>
          <a:lstStyle/>
          <a:p>
            <a:r>
              <a:rPr lang="en-GB" sz="2400" b="1" dirty="0">
                <a:solidFill>
                  <a:srgbClr val="FF0000"/>
                </a:solidFill>
                <a:latin typeface="Sassoon Infant Std" panose="020B0503020103030203" pitchFamily="34" charset="0"/>
              </a:rPr>
              <a:t>Year 1 </a:t>
            </a:r>
            <a:r>
              <a:rPr lang="en-GB" sz="2400" b="1" dirty="0">
                <a:latin typeface="Sassoon Infant Std" panose="020B0503020103030203" pitchFamily="34" charset="0"/>
              </a:rPr>
              <a:t>– Jewish visitor, trip to a church. </a:t>
            </a:r>
          </a:p>
          <a:p>
            <a:r>
              <a:rPr lang="en-GB" sz="2400" b="1" dirty="0">
                <a:solidFill>
                  <a:srgbClr val="FF0000"/>
                </a:solidFill>
                <a:latin typeface="Sassoon Infant Std" panose="020B0503020103030203" pitchFamily="34" charset="0"/>
              </a:rPr>
              <a:t>Year 2 </a:t>
            </a:r>
            <a:r>
              <a:rPr lang="en-GB" sz="2400" b="1" dirty="0">
                <a:latin typeface="Sassoon Infant Std" panose="020B0503020103030203" pitchFamily="34" charset="0"/>
              </a:rPr>
              <a:t>– </a:t>
            </a:r>
            <a:r>
              <a:rPr lang="en-GB" sz="2400" b="1" dirty="0" err="1">
                <a:latin typeface="Sassoon Infant Std" panose="020B0503020103030203" pitchFamily="34" charset="0"/>
              </a:rPr>
              <a:t>Chrisitian</a:t>
            </a:r>
            <a:r>
              <a:rPr lang="en-GB" sz="2400" b="1" dirty="0">
                <a:latin typeface="Sassoon Infant Std" panose="020B0503020103030203" pitchFamily="34" charset="0"/>
              </a:rPr>
              <a:t> visitor, trip to a mosque </a:t>
            </a:r>
          </a:p>
          <a:p>
            <a:r>
              <a:rPr lang="en-GB" sz="2400" b="1" dirty="0">
                <a:solidFill>
                  <a:srgbClr val="FF0000"/>
                </a:solidFill>
                <a:latin typeface="Sassoon Infant Std" panose="020B0503020103030203" pitchFamily="34" charset="0"/>
              </a:rPr>
              <a:t>Year 3 </a:t>
            </a:r>
            <a:r>
              <a:rPr lang="en-GB" sz="2400" b="1" dirty="0">
                <a:latin typeface="Sassoon Infant Std" panose="020B0503020103030203" pitchFamily="34" charset="0"/>
              </a:rPr>
              <a:t>– Trip to a catholic church and a Hinduism visitor. </a:t>
            </a:r>
          </a:p>
          <a:p>
            <a:r>
              <a:rPr lang="en-GB" sz="2400" b="1" dirty="0">
                <a:solidFill>
                  <a:srgbClr val="FF0000"/>
                </a:solidFill>
                <a:latin typeface="Sassoon Infant Std" panose="020B0503020103030203" pitchFamily="34" charset="0"/>
              </a:rPr>
              <a:t>Year 4 </a:t>
            </a:r>
            <a:r>
              <a:rPr lang="en-GB" sz="2400" b="1" dirty="0">
                <a:latin typeface="Sassoon Infant Std" panose="020B0503020103030203" pitchFamily="34" charset="0"/>
              </a:rPr>
              <a:t>– Trip to Gurdwara and a Hinduism visitor. </a:t>
            </a:r>
          </a:p>
          <a:p>
            <a:r>
              <a:rPr lang="en-GB" sz="2400" b="1" dirty="0">
                <a:solidFill>
                  <a:srgbClr val="FF0000"/>
                </a:solidFill>
                <a:latin typeface="Sassoon Infant Std" panose="020B0503020103030203" pitchFamily="34" charset="0"/>
              </a:rPr>
              <a:t>Year 5 </a:t>
            </a:r>
            <a:r>
              <a:rPr lang="en-GB" sz="2400" b="1" dirty="0">
                <a:latin typeface="Sassoon Infant Std" panose="020B0503020103030203" pitchFamily="34" charset="0"/>
              </a:rPr>
              <a:t>– Jewish Visitor and trip to a </a:t>
            </a:r>
            <a:r>
              <a:rPr lang="en-GB" sz="2400" b="1" dirty="0" err="1">
                <a:latin typeface="Sassoon Infant Std" panose="020B0503020103030203" pitchFamily="34" charset="0"/>
              </a:rPr>
              <a:t>hindu</a:t>
            </a:r>
            <a:r>
              <a:rPr lang="en-GB" sz="2400" b="1" dirty="0">
                <a:latin typeface="Sassoon Infant Std" panose="020B0503020103030203" pitchFamily="34" charset="0"/>
              </a:rPr>
              <a:t> temple </a:t>
            </a:r>
          </a:p>
          <a:p>
            <a:r>
              <a:rPr lang="en-GB" sz="2400" b="1" dirty="0">
                <a:solidFill>
                  <a:srgbClr val="FF0000"/>
                </a:solidFill>
                <a:latin typeface="Sassoon Infant Std" panose="020B0503020103030203" pitchFamily="34" charset="0"/>
              </a:rPr>
              <a:t>Year 6 </a:t>
            </a:r>
            <a:r>
              <a:rPr lang="en-GB" sz="2400" b="1" dirty="0">
                <a:latin typeface="Sassoon Infant Std" panose="020B0503020103030203" pitchFamily="34" charset="0"/>
              </a:rPr>
              <a:t>– Blackburn Cathedral and Buddhism visitor. </a:t>
            </a:r>
          </a:p>
        </p:txBody>
      </p:sp>
    </p:spTree>
    <p:extLst>
      <p:ext uri="{BB962C8B-B14F-4D97-AF65-F5344CB8AC3E}">
        <p14:creationId xmlns:p14="http://schemas.microsoft.com/office/powerpoint/2010/main" val="407592649"/>
      </p:ext>
    </p:extLst>
  </p:cSld>
  <p:clrMapOvr>
    <a:masterClrMapping/>
  </p:clrMapOvr>
</p:sld>
</file>

<file path=ppt/theme/theme1.xml><?xml version="1.0" encoding="utf-8"?>
<a:theme xmlns:a="http://schemas.openxmlformats.org/drawingml/2006/main" name="DashVTI">
  <a:themeElements>
    <a:clrScheme name="AnalogousFromRegularSeedLeftStep">
      <a:dk1>
        <a:srgbClr val="000000"/>
      </a:dk1>
      <a:lt1>
        <a:srgbClr val="FFFFFF"/>
      </a:lt1>
      <a:dk2>
        <a:srgbClr val="1B2830"/>
      </a:dk2>
      <a:lt2>
        <a:srgbClr val="F0F3F1"/>
      </a:lt2>
      <a:accent1>
        <a:srgbClr val="E32D9B"/>
      </a:accent1>
      <a:accent2>
        <a:srgbClr val="CD1BD1"/>
      </a:accent2>
      <a:accent3>
        <a:srgbClr val="932DE3"/>
      </a:accent3>
      <a:accent4>
        <a:srgbClr val="4E36D6"/>
      </a:accent4>
      <a:accent5>
        <a:srgbClr val="2D5EE3"/>
      </a:accent5>
      <a:accent6>
        <a:srgbClr val="1B98D1"/>
      </a:accent6>
      <a:hlink>
        <a:srgbClr val="349C5D"/>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825</Words>
  <Application>Microsoft Office PowerPoint</Application>
  <PresentationFormat>Widescreen</PresentationFormat>
  <Paragraphs>113</Paragraphs>
  <Slides>16</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Grandview Display</vt:lpstr>
      <vt:lpstr>Sassoon Infant Std</vt:lpstr>
      <vt:lpstr>DashVTI</vt:lpstr>
      <vt:lpstr>RE  Mount Pleasant Primary School         By            Natasha Finch  </vt:lpstr>
      <vt:lpstr>        </vt:lpstr>
      <vt:lpstr>        </vt:lpstr>
      <vt:lpstr>        </vt:lpstr>
      <vt:lpstr>        </vt:lpstr>
      <vt:lpstr>        </vt:lpstr>
      <vt:lpstr>        </vt:lpstr>
      <vt:lpstr>        </vt:lpstr>
      <vt:lpstr>        </vt:lpstr>
      <vt:lpstr>        </vt:lpstr>
      <vt:lpstr>        </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  Mount Pleasant Primary School         By            Natasha Finch</dc:title>
  <dc:creator>natasha Finch</dc:creator>
  <cp:lastModifiedBy>Lloyd, Alison</cp:lastModifiedBy>
  <cp:revision>7</cp:revision>
  <dcterms:created xsi:type="dcterms:W3CDTF">2023-04-19T20:22:03Z</dcterms:created>
  <dcterms:modified xsi:type="dcterms:W3CDTF">2023-06-14T15:23:47Z</dcterms:modified>
</cp:coreProperties>
</file>