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88" r:id="rId3"/>
    <p:sldId id="291" r:id="rId4"/>
    <p:sldId id="290" r:id="rId5"/>
    <p:sldId id="292" r:id="rId6"/>
    <p:sldId id="256" r:id="rId7"/>
    <p:sldId id="259" r:id="rId8"/>
    <p:sldId id="266" r:id="rId9"/>
    <p:sldId id="271" r:id="rId10"/>
    <p:sldId id="293" r:id="rId11"/>
    <p:sldId id="272" r:id="rId12"/>
    <p:sldId id="276" r:id="rId13"/>
    <p:sldId id="294" r:id="rId14"/>
    <p:sldId id="298" r:id="rId15"/>
    <p:sldId id="285" r:id="rId16"/>
    <p:sldId id="299" r:id="rId17"/>
    <p:sldId id="304" r:id="rId18"/>
    <p:sldId id="284" r:id="rId19"/>
    <p:sldId id="295" r:id="rId20"/>
    <p:sldId id="305" r:id="rId21"/>
    <p:sldId id="306" r:id="rId22"/>
    <p:sldId id="283" r:id="rId23"/>
    <p:sldId id="282" r:id="rId24"/>
    <p:sldId id="286" r:id="rId25"/>
    <p:sldId id="307" r:id="rId26"/>
    <p:sldId id="269" r:id="rId27"/>
    <p:sldId id="268" r:id="rId28"/>
    <p:sldId id="303" r:id="rId29"/>
    <p:sldId id="301"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4789"/>
  </p:normalViewPr>
  <p:slideViewPr>
    <p:cSldViewPr snapToGrid="0" snapToObjects="1">
      <p:cViewPr varScale="1">
        <p:scale>
          <a:sx n="59" d="100"/>
          <a:sy n="59" d="100"/>
        </p:scale>
        <p:origin x="93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B5DC3-488C-45A8-AAE7-062978407035}"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91657-4073-48AC-A289-EC6076C174DA}" type="slidenum">
              <a:rPr lang="en-GB" smtClean="0"/>
              <a:t>‹#›</a:t>
            </a:fld>
            <a:endParaRPr lang="en-GB"/>
          </a:p>
        </p:txBody>
      </p:sp>
    </p:spTree>
    <p:extLst>
      <p:ext uri="{BB962C8B-B14F-4D97-AF65-F5344CB8AC3E}">
        <p14:creationId xmlns:p14="http://schemas.microsoft.com/office/powerpoint/2010/main" val="94524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263EBA6-9490-4CC1-B376-42A8A0F02A3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DE56D49B-28DD-4549-9646-2917C1333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As stated </a:t>
            </a:r>
          </a:p>
        </p:txBody>
      </p:sp>
      <p:sp>
        <p:nvSpPr>
          <p:cNvPr id="7172" name="Slide Number Placeholder 3">
            <a:extLst>
              <a:ext uri="{FF2B5EF4-FFF2-40B4-BE49-F238E27FC236}">
                <a16:creationId xmlns:a16="http://schemas.microsoft.com/office/drawing/2014/main" id="{719FBD85-C202-47A5-96D8-73757747E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4E9668-E174-4876-9BC7-A061C7D4FCF0}" type="slidenum">
              <a:rPr lang="en-US" altLang="en-US" sz="1200" smtClean="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43EF4B9-503D-495F-9F13-6FC4B345D13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8A669817-D269-49A1-AC21-4C1FE4434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Read through the scenario </a:t>
            </a:r>
          </a:p>
        </p:txBody>
      </p:sp>
      <p:sp>
        <p:nvSpPr>
          <p:cNvPr id="27652" name="Slide Number Placeholder 3">
            <a:extLst>
              <a:ext uri="{FF2B5EF4-FFF2-40B4-BE49-F238E27FC236}">
                <a16:creationId xmlns:a16="http://schemas.microsoft.com/office/drawing/2014/main" id="{7C13BA77-ADEB-441A-B4AD-7B7017209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BC7D74-52A8-4BD4-A492-1BCC91D7DDD2}" type="slidenum">
              <a:rPr lang="en-US" altLang="en-US" sz="1200" smtClean="0"/>
              <a:pPr/>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53262DD-D0EA-4019-A6B8-0881A89D4A2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5010731-E164-44D9-9EA9-C3A7CFC42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Have the blank example of this page on display when the groups are completing their activity </a:t>
            </a:r>
          </a:p>
          <a:p>
            <a:r>
              <a:rPr lang="en-GB" altLang="en-US">
                <a:latin typeface="Arial" panose="020B0604020202020204" pitchFamily="34" charset="0"/>
                <a:ea typeface="ＭＳ Ｐゴシック" panose="020B0600070205080204" pitchFamily="34" charset="-128"/>
              </a:rPr>
              <a:t>Hand out a blank copy of Activity 1 to each table </a:t>
            </a:r>
          </a:p>
          <a:p>
            <a:endParaRPr lang="en-GB" altLang="en-US">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513C3824-6929-444D-925E-18D1B35D8E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24964C-ADF7-42F6-BA4F-7F1D79198EB4}" type="slidenum">
              <a:rPr lang="en-US" altLang="en-US" sz="1200" smtClean="0"/>
              <a:pPr/>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CC21593-44C6-463E-8DCB-DA36FEEFFDB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D0F52D3-B7BA-4238-AF00-41A9186486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a:solidFill>
                  <a:srgbClr val="FF0000"/>
                </a:solidFill>
                <a:latin typeface="Arial" panose="020B0604020202020204" pitchFamily="34" charset="0"/>
                <a:ea typeface="ＭＳ Ｐゴシック" panose="020B0600070205080204" pitchFamily="34" charset="-128"/>
              </a:rPr>
              <a:t>Talk through the completed example form and engage with the participants regarding their answers </a:t>
            </a:r>
          </a:p>
          <a:p>
            <a:endParaRPr lang="en-GB" altLang="en-US" sz="3200">
              <a:solidFill>
                <a:srgbClr val="FF0000"/>
              </a:solidFill>
              <a:latin typeface="Arial" panose="020B0604020202020204" pitchFamily="34"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96851F65-70B2-440E-BE06-0CFBFDB11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66404E-68FE-46BA-8351-D148806093B3}" type="slidenum">
              <a:rPr lang="en-US" altLang="en-US" sz="1200" smtClean="0"/>
              <a:pPr/>
              <a:t>16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DEE08A8-9257-4CAA-B72F-C52CE53F208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96A5AF2C-F754-490E-BA39-D2A848885F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Have blank example of this page on display when the groups are completing their activity </a:t>
            </a:r>
          </a:p>
          <a:p>
            <a:r>
              <a:rPr lang="en-GB" altLang="en-US">
                <a:latin typeface="Arial" panose="020B0604020202020204" pitchFamily="34" charset="0"/>
                <a:ea typeface="ＭＳ Ｐゴシック" panose="020B0600070205080204" pitchFamily="34" charset="-128"/>
              </a:rPr>
              <a:t>Hand out a blank copy of Activity 2 to each table </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56DD8B89-D0BF-46EF-8EC2-383FD82568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E597C5-157F-457B-93A4-420C05CBF926}" type="slidenum">
              <a:rPr lang="en-US" altLang="en-US" sz="1200" smtClean="0"/>
              <a:pPr/>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491E3C8-E7E7-4FD1-B218-2B8E0BB4D6E6}"/>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1CC4BCAA-B7B6-40B4-BEFB-6C933EDAFD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solidFill>
                  <a:srgbClr val="FF0000"/>
                </a:solidFill>
                <a:latin typeface="Arial" panose="020B0604020202020204" pitchFamily="34" charset="0"/>
                <a:ea typeface="ＭＳ Ｐゴシック" panose="020B0600070205080204" pitchFamily="34" charset="-128"/>
              </a:rPr>
              <a:t>Talk through the completed example form and engage with the participants regarding their answers </a:t>
            </a:r>
          </a:p>
          <a:p>
            <a:endParaRPr lang="en-GB"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3C95D4FC-A82F-4119-A4FD-6F4233356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103E3-EABD-4341-AB2E-9B1896FF5C56}" type="slidenum">
              <a:rPr lang="en-US" altLang="en-US" sz="1200" smtClean="0"/>
              <a:pPr/>
              <a:t>19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Breaking any link in the chain will assist in preventing the spread of micro-organisms</a:t>
            </a:r>
          </a:p>
        </p:txBody>
      </p:sp>
      <p:sp>
        <p:nvSpPr>
          <p:cNvPr id="4" name="Slide Number Placeholder 3"/>
          <p:cNvSpPr>
            <a:spLocks noGrp="1"/>
          </p:cNvSpPr>
          <p:nvPr>
            <p:ph type="sldNum" sz="quarter" idx="5"/>
          </p:nvPr>
        </p:nvSpPr>
        <p:spPr/>
        <p:txBody>
          <a:bodyPr/>
          <a:lstStyle/>
          <a:p>
            <a:pPr>
              <a:defRPr/>
            </a:pPr>
            <a:fld id="{684787B9-1A06-4FBC-B60C-320BA95C650C}" type="slidenum">
              <a:rPr lang="en-US" altLang="en-US" smtClean="0"/>
              <a:pPr>
                <a:defRPr/>
              </a:pPr>
              <a:t>20</a:t>
            </a:fld>
            <a:endParaRPr lang="en-US" altLang="en-US"/>
          </a:p>
        </p:txBody>
      </p:sp>
    </p:spTree>
    <p:extLst>
      <p:ext uri="{BB962C8B-B14F-4D97-AF65-F5344CB8AC3E}">
        <p14:creationId xmlns:p14="http://schemas.microsoft.com/office/powerpoint/2010/main" val="910335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the mode of transmission / portal of entry can be one of the best places to break the chain ( improved hand hygiene/donning and doffing)  </a:t>
            </a:r>
          </a:p>
        </p:txBody>
      </p:sp>
      <p:sp>
        <p:nvSpPr>
          <p:cNvPr id="4" name="Slide Number Placeholder 3"/>
          <p:cNvSpPr>
            <a:spLocks noGrp="1"/>
          </p:cNvSpPr>
          <p:nvPr>
            <p:ph type="sldNum" sz="quarter" idx="5"/>
          </p:nvPr>
        </p:nvSpPr>
        <p:spPr/>
        <p:txBody>
          <a:bodyPr/>
          <a:lstStyle/>
          <a:p>
            <a:pPr>
              <a:defRPr/>
            </a:pPr>
            <a:fld id="{684787B9-1A06-4FBC-B60C-320BA95C650C}" type="slidenum">
              <a:rPr lang="en-US" altLang="en-US" smtClean="0"/>
              <a:pPr>
                <a:defRPr/>
              </a:pPr>
              <a:t>22</a:t>
            </a:fld>
            <a:endParaRPr lang="en-US" altLang="en-US"/>
          </a:p>
        </p:txBody>
      </p:sp>
    </p:spTree>
    <p:extLst>
      <p:ext uri="{BB962C8B-B14F-4D97-AF65-F5344CB8AC3E}">
        <p14:creationId xmlns:p14="http://schemas.microsoft.com/office/powerpoint/2010/main" val="260039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D7463AF-8C2F-46D3-9257-A4E2C4937F04}"/>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9C198C8B-3D81-4611-A689-00D7886F4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Refer back to chain of infection using the PIR form we are promoting </a:t>
            </a:r>
          </a:p>
        </p:txBody>
      </p:sp>
      <p:sp>
        <p:nvSpPr>
          <p:cNvPr id="40964" name="Slide Number Placeholder 3">
            <a:extLst>
              <a:ext uri="{FF2B5EF4-FFF2-40B4-BE49-F238E27FC236}">
                <a16:creationId xmlns:a16="http://schemas.microsoft.com/office/drawing/2014/main" id="{F3D584F7-AD38-4E63-9582-77DE4DA80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71BC5D-C7CD-48E6-A3FD-B8539C49E65B}" type="slidenum">
              <a:rPr lang="en-US" altLang="en-US" sz="1200" smtClean="0"/>
              <a:pPr/>
              <a:t>23</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8A8706D-F39A-4A7C-9574-6B432F17E7F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262AD06-D7F3-4A73-B476-3FD2ADE85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Have blank example of this page on display when the groups are completing their activity </a:t>
            </a:r>
          </a:p>
          <a:p>
            <a:r>
              <a:rPr lang="en-GB" altLang="en-US">
                <a:latin typeface="Arial" panose="020B0604020202020204" pitchFamily="34" charset="0"/>
                <a:ea typeface="ＭＳ Ｐゴシック" panose="020B0600070205080204" pitchFamily="34" charset="-128"/>
              </a:rPr>
              <a:t>Hand out a blank copy of Activity 3 to each table </a:t>
            </a:r>
          </a:p>
          <a:p>
            <a:endParaRPr lang="en-GB" altLang="en-US">
              <a:latin typeface="Arial" panose="020B0604020202020204" pitchFamily="34"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C44C46AA-4B71-469B-BD02-EC1E62CDA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0D0E32-0BAB-4727-BECD-0CC792AC7153}" type="slidenum">
              <a:rPr lang="en-US" altLang="en-US" sz="1200" smtClean="0"/>
              <a:pPr/>
              <a:t>24</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8A8706D-F39A-4A7C-9574-6B432F17E7F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262AD06-D7F3-4A73-B476-3FD2ADE85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Have blank example of this page on display when the groups are completing their activity </a:t>
            </a:r>
          </a:p>
          <a:p>
            <a:r>
              <a:rPr lang="en-GB" altLang="en-US">
                <a:latin typeface="Arial" panose="020B0604020202020204" pitchFamily="34" charset="0"/>
                <a:ea typeface="ＭＳ Ｐゴシック" panose="020B0600070205080204" pitchFamily="34" charset="-128"/>
              </a:rPr>
              <a:t>Hand out a blank copy of Activity 3 to each table </a:t>
            </a:r>
          </a:p>
          <a:p>
            <a:endParaRPr lang="en-GB" altLang="en-US">
              <a:latin typeface="Arial" panose="020B0604020202020204" pitchFamily="34"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C44C46AA-4B71-469B-BD02-EC1E62CDA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0D0E32-0BAB-4727-BECD-0CC792AC7153}" type="slidenum">
              <a:rPr lang="en-US" altLang="en-US" sz="1200" smtClean="0"/>
              <a:pPr/>
              <a:t>25</a:t>
            </a:fld>
            <a:endParaRPr lang="en-US" altLang="en-US" sz="1200"/>
          </a:p>
        </p:txBody>
      </p:sp>
    </p:spTree>
    <p:extLst>
      <p:ext uri="{BB962C8B-B14F-4D97-AF65-F5344CB8AC3E}">
        <p14:creationId xmlns:p14="http://schemas.microsoft.com/office/powerpoint/2010/main" val="43235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5CCDEDF-05FB-4A10-AD6D-9598B1D176F4}"/>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0D138A1-DF1C-4337-BA9F-46A93642C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As stated </a:t>
            </a:r>
          </a:p>
        </p:txBody>
      </p:sp>
      <p:sp>
        <p:nvSpPr>
          <p:cNvPr id="9220" name="Slide Number Placeholder 3">
            <a:extLst>
              <a:ext uri="{FF2B5EF4-FFF2-40B4-BE49-F238E27FC236}">
                <a16:creationId xmlns:a16="http://schemas.microsoft.com/office/drawing/2014/main" id="{7CDE79B2-9991-432D-A30E-430D5A7748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CB8C6E-1F50-4E50-8E3B-3B4B21CDA1BD}" type="slidenum">
              <a:rPr lang="en-US" altLang="en-US" sz="1200" smtClean="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E3498A5-32AA-4FC2-A41A-B34FB18F9EB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4519C60-5243-4A55-AB48-49C8408CC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In order to put into practice and obtain the learning outcomes:- We will cover the following </a:t>
            </a:r>
          </a:p>
        </p:txBody>
      </p:sp>
      <p:sp>
        <p:nvSpPr>
          <p:cNvPr id="11268" name="Slide Number Placeholder 3">
            <a:extLst>
              <a:ext uri="{FF2B5EF4-FFF2-40B4-BE49-F238E27FC236}">
                <a16:creationId xmlns:a16="http://schemas.microsoft.com/office/drawing/2014/main" id="{326E77F4-DB0A-4228-81E6-A1A8D723F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C3FD4-FCC0-4E46-A965-8714C1DA3644}"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B9A6294-7D20-45ED-82E8-0C1B436E6AB7}"/>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75138B3-9262-4A74-A062-CDE21C934F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Light" panose="020F0302020204030204" pitchFamily="34" charset="0"/>
                <a:ea typeface="ＭＳ Ｐゴシック" panose="020B0600070205080204" pitchFamily="34" charset="-128"/>
                <a:cs typeface="Calibri Light" panose="020F0302020204030204" pitchFamily="34" charset="0"/>
              </a:rPr>
              <a:t>To ensure findings are reported and disseminated to colleagues working within social care throughout the Lancashire County Council and Blackburn with Darwen footprint. To improve intelligence about outbreaks and identify the steps to be taken to minimise harm for residents, service users &amp; staff members</a:t>
            </a:r>
          </a:p>
          <a:p>
            <a:endParaRPr lang="en-GB" altLang="en-US" dirty="0">
              <a:latin typeface="Arial" panose="020B0604020202020204" pitchFamily="34" charset="0"/>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E484985F-68F3-4811-9BBF-A5241E6EA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C7973D-F4ED-4674-AF2C-A818C65CCCD5}"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8433BE2-9F9C-4188-9965-A7FC7A00F2D4}"/>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D8E0B4C3-56BF-4DEF-95CA-EEED87740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AAE46CE2-7378-463C-B6F5-CF91CD0B3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8639D3-50A3-43A1-B9FD-6C14C2A620D2}" type="slidenum">
              <a:rPr lang="en-US" altLang="en-US" sz="1200" smtClean="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835DBD5-96E9-4751-AC55-809664C647F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309EED8-851B-4355-8CB3-95E3AFE294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A511C676-01FE-4135-8BE4-738E4F0A04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183B91-FCA7-4D82-A20D-C54277A64D3A}" type="slidenum">
              <a:rPr lang="en-US" altLang="en-US" sz="1200" smtClean="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5DB31AA-5FC4-4B48-9369-7BF659E79B7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11A23A35-D818-4973-B203-1C0485625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Any of the listed </a:t>
            </a:r>
          </a:p>
        </p:txBody>
      </p:sp>
      <p:sp>
        <p:nvSpPr>
          <p:cNvPr id="20484" name="Slide Number Placeholder 3">
            <a:extLst>
              <a:ext uri="{FF2B5EF4-FFF2-40B4-BE49-F238E27FC236}">
                <a16:creationId xmlns:a16="http://schemas.microsoft.com/office/drawing/2014/main" id="{B04C88F7-C38F-4C41-974C-323CC7075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B019AB-630F-4A15-8999-EEC693ABCEC6}" type="slidenum">
              <a:rPr lang="en-US" altLang="en-US" sz="1200" smtClean="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AC40266-03FA-4508-8944-2EEF6588A31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D55E63E-69AE-4365-9AAC-D3B610506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This is an example of the contents page from a PIR form which has been created by the IPC team </a:t>
            </a:r>
          </a:p>
          <a:p>
            <a:r>
              <a:rPr lang="en-GB" altLang="en-US">
                <a:latin typeface="Arial" panose="020B0604020202020204" pitchFamily="34" charset="0"/>
                <a:ea typeface="ＭＳ Ｐゴシック" panose="020B0600070205080204" pitchFamily="34" charset="-128"/>
              </a:rPr>
              <a:t>Link back to GERMS on page 10</a:t>
            </a:r>
          </a:p>
          <a:p>
            <a:r>
              <a:rPr lang="en-GB" altLang="en-US">
                <a:latin typeface="Arial" panose="020B0604020202020204" pitchFamily="34" charset="0"/>
                <a:ea typeface="ＭＳ Ｐゴシック" panose="020B0600070205080204" pitchFamily="34" charset="-128"/>
              </a:rPr>
              <a:t>Note:- This document is available on the website </a:t>
            </a:r>
          </a:p>
        </p:txBody>
      </p:sp>
      <p:sp>
        <p:nvSpPr>
          <p:cNvPr id="23556" name="Slide Number Placeholder 3">
            <a:extLst>
              <a:ext uri="{FF2B5EF4-FFF2-40B4-BE49-F238E27FC236}">
                <a16:creationId xmlns:a16="http://schemas.microsoft.com/office/drawing/2014/main" id="{4A9D03C8-83F5-4045-8C34-F63C9A068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2B5EC5-F655-4022-AA40-6DD3450AFBF4}" type="slidenum">
              <a:rPr lang="en-US" altLang="en-US" sz="1200" smtClean="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2E26CA8-FC9A-4A55-B9C4-3040DCE04D34}"/>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F3F54F3-625F-4510-ABA8-A86770467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Don’t worry we are going to go through each activity one by one </a:t>
            </a:r>
          </a:p>
        </p:txBody>
      </p:sp>
      <p:sp>
        <p:nvSpPr>
          <p:cNvPr id="25604" name="Slide Number Placeholder 3">
            <a:extLst>
              <a:ext uri="{FF2B5EF4-FFF2-40B4-BE49-F238E27FC236}">
                <a16:creationId xmlns:a16="http://schemas.microsoft.com/office/drawing/2014/main" id="{01A1136C-6D6A-4140-8BF5-5AEA625B5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A31B08-F3A0-44A8-AD0F-CB78300757E9}" type="slidenum">
              <a:rPr lang="en-US" altLang="en-US" sz="1200" smtClean="0"/>
              <a:pPr/>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42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1DFA-7B3A-8049-BB09-57C98F640145}" type="datetimeFigureOut">
              <a:rPr lang="en-US" smtClean="0"/>
              <a:t>6/9/2023</a:t>
            </a:fld>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9A92-4958-8C4D-8032-41E0D1EC65BA}"/>
              </a:ext>
            </a:extLst>
          </p:cNvPr>
          <p:cNvSpPr>
            <a:spLocks noGrp="1"/>
          </p:cNvSpPr>
          <p:nvPr>
            <p:ph type="ctrTitle"/>
          </p:nvPr>
        </p:nvSpPr>
        <p:spPr/>
        <p:txBody>
          <a:bodyPr>
            <a:normAutofit fontScale="90000"/>
          </a:bodyPr>
          <a:lstStyle/>
          <a:p>
            <a:r>
              <a:rPr lang="en-US" altLang="en-US" sz="6000" dirty="0">
                <a:latin typeface="Calibri Light" panose="020F0302020204030204" pitchFamily="34" charset="0"/>
                <a:cs typeface="Calibri Light" panose="020F0302020204030204" pitchFamily="34" charset="0"/>
              </a:rPr>
              <a:t>Post Infection Review</a:t>
            </a:r>
            <a:br>
              <a:rPr lang="en-US" altLang="en-US" sz="6000" dirty="0">
                <a:latin typeface="Calibri Light" panose="020F0302020204030204" pitchFamily="34" charset="0"/>
                <a:cs typeface="Calibri Light" panose="020F0302020204030204" pitchFamily="34" charset="0"/>
              </a:rPr>
            </a:br>
            <a:r>
              <a:rPr lang="en-US" altLang="en-US" sz="6000" dirty="0">
                <a:latin typeface="Calibri Light" panose="020F0302020204030204" pitchFamily="34" charset="0"/>
                <a:cs typeface="Calibri Light" panose="020F0302020204030204" pitchFamily="34" charset="0"/>
              </a:rPr>
              <a:t>(PIR tool)</a:t>
            </a:r>
            <a:endParaRPr lang="en-US" dirty="0"/>
          </a:p>
        </p:txBody>
      </p:sp>
      <p:sp>
        <p:nvSpPr>
          <p:cNvPr id="3" name="Subtitle 2">
            <a:extLst>
              <a:ext uri="{FF2B5EF4-FFF2-40B4-BE49-F238E27FC236}">
                <a16:creationId xmlns:a16="http://schemas.microsoft.com/office/drawing/2014/main" id="{548CF9A3-84DD-174D-99B0-20F3780B65BD}"/>
              </a:ext>
            </a:extLst>
          </p:cNvPr>
          <p:cNvSpPr>
            <a:spLocks noGrp="1"/>
          </p:cNvSpPr>
          <p:nvPr>
            <p:ph type="subTitle" idx="1"/>
          </p:nvPr>
        </p:nvSpPr>
        <p:spPr/>
        <p:txBody>
          <a:bodyPr>
            <a:normAutofit fontScale="77500" lnSpcReduction="20000"/>
          </a:bodyPr>
          <a:lstStyle/>
          <a:p>
            <a:r>
              <a:rPr lang="en-GB" altLang="en-US" sz="2400" b="0" dirty="0">
                <a:latin typeface="Calibri Light" panose="020F0302020204030204" pitchFamily="34" charset="0"/>
                <a:cs typeface="Calibri Light" panose="020F0302020204030204" pitchFamily="34" charset="0"/>
              </a:rPr>
              <a:t>A tool for the outbreaks of </a:t>
            </a:r>
            <a:r>
              <a:rPr lang="en-GB" altLang="en-US" sz="2400" dirty="0">
                <a:latin typeface="Calibri Light" panose="020F0302020204030204" pitchFamily="34" charset="0"/>
                <a:cs typeface="Calibri Light" panose="020F0302020204030204" pitchFamily="34" charset="0"/>
              </a:rPr>
              <a:t>GERMS</a:t>
            </a:r>
            <a:r>
              <a:rPr lang="en-GB" altLang="en-US" sz="2400" b="0" dirty="0">
                <a:latin typeface="Calibri Light" panose="020F0302020204030204" pitchFamily="34" charset="0"/>
                <a:cs typeface="Calibri Light" panose="020F0302020204030204" pitchFamily="34" charset="0"/>
              </a:rPr>
              <a:t> (</a:t>
            </a:r>
            <a:r>
              <a:rPr lang="en-GB" altLang="en-US" sz="2400" dirty="0">
                <a:latin typeface="Calibri Light" panose="020F0302020204030204" pitchFamily="34" charset="0"/>
                <a:cs typeface="Calibri Light" panose="020F0302020204030204" pitchFamily="34" charset="0"/>
              </a:rPr>
              <a:t>G</a:t>
            </a:r>
            <a:r>
              <a:rPr lang="en-GB" altLang="en-US" sz="2400" b="0" dirty="0">
                <a:latin typeface="Calibri Light" panose="020F0302020204030204" pitchFamily="34" charset="0"/>
                <a:cs typeface="Calibri Light" panose="020F0302020204030204" pitchFamily="34" charset="0"/>
              </a:rPr>
              <a:t>astrointestinal, </a:t>
            </a:r>
            <a:r>
              <a:rPr lang="en-GB" altLang="en-US" sz="2400" dirty="0">
                <a:latin typeface="Calibri Light" panose="020F0302020204030204" pitchFamily="34" charset="0"/>
                <a:cs typeface="Calibri Light" panose="020F0302020204030204" pitchFamily="34" charset="0"/>
              </a:rPr>
              <a:t>E</a:t>
            </a:r>
            <a:r>
              <a:rPr lang="en-GB" altLang="en-US" sz="2400" b="0" dirty="0">
                <a:latin typeface="Calibri Light" panose="020F0302020204030204" pitchFamily="34" charset="0"/>
                <a:cs typeface="Calibri Light" panose="020F0302020204030204" pitchFamily="34" charset="0"/>
              </a:rPr>
              <a:t>ctoparasites, </a:t>
            </a:r>
            <a:r>
              <a:rPr lang="en-GB" altLang="en-US" sz="2400" dirty="0">
                <a:latin typeface="Calibri Light" panose="020F0302020204030204" pitchFamily="34" charset="0"/>
                <a:cs typeface="Calibri Light" panose="020F0302020204030204" pitchFamily="34" charset="0"/>
              </a:rPr>
              <a:t>R</a:t>
            </a:r>
            <a:r>
              <a:rPr lang="en-GB" altLang="en-US" sz="2400" b="0" dirty="0">
                <a:latin typeface="Calibri Light" panose="020F0302020204030204" pitchFamily="34" charset="0"/>
                <a:cs typeface="Calibri Light" panose="020F0302020204030204" pitchFamily="34" charset="0"/>
              </a:rPr>
              <a:t>espiratory, </a:t>
            </a:r>
            <a:r>
              <a:rPr lang="en-GB" altLang="en-US" sz="2400" dirty="0">
                <a:latin typeface="Calibri Light" panose="020F0302020204030204" pitchFamily="34" charset="0"/>
                <a:cs typeface="Calibri Light" panose="020F0302020204030204" pitchFamily="34" charset="0"/>
              </a:rPr>
              <a:t>M</a:t>
            </a:r>
            <a:r>
              <a:rPr lang="en-GB" altLang="en-US" sz="2400" b="0" dirty="0">
                <a:latin typeface="Calibri Light" panose="020F0302020204030204" pitchFamily="34" charset="0"/>
                <a:cs typeface="Calibri Light" panose="020F0302020204030204" pitchFamily="34" charset="0"/>
              </a:rPr>
              <a:t>ulti-drug resistance organisms, </a:t>
            </a:r>
            <a:r>
              <a:rPr lang="en-GB" altLang="en-US" sz="2400" dirty="0">
                <a:latin typeface="Calibri Light" panose="020F0302020204030204" pitchFamily="34" charset="0"/>
                <a:cs typeface="Calibri Light" panose="020F0302020204030204" pitchFamily="34" charset="0"/>
              </a:rPr>
              <a:t>S</a:t>
            </a:r>
            <a:r>
              <a:rPr lang="en-GB" altLang="en-US" sz="2400" b="0" dirty="0">
                <a:latin typeface="Calibri Light" panose="020F0302020204030204" pitchFamily="34" charset="0"/>
                <a:cs typeface="Calibri Light" panose="020F0302020204030204" pitchFamily="34" charset="0"/>
              </a:rPr>
              <a:t>kin) within social care settings</a:t>
            </a:r>
            <a:endParaRPr lang="en-US" dirty="0"/>
          </a:p>
        </p:txBody>
      </p:sp>
    </p:spTree>
    <p:extLst>
      <p:ext uri="{BB962C8B-B14F-4D97-AF65-F5344CB8AC3E}">
        <p14:creationId xmlns:p14="http://schemas.microsoft.com/office/powerpoint/2010/main" val="39237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BBE5A13-7F86-4976-B586-6F520790E9CA}"/>
              </a:ext>
            </a:extLst>
          </p:cNvPr>
          <p:cNvSpPr>
            <a:spLocks noGrp="1" noChangeArrowheads="1"/>
          </p:cNvSpPr>
          <p:nvPr>
            <p:ph type="title"/>
          </p:nvPr>
        </p:nvSpPr>
        <p:spPr>
          <a:xfrm>
            <a:off x="1743076" y="3175"/>
            <a:ext cx="8588375" cy="1479550"/>
          </a:xfrm>
        </p:spPr>
        <p:txBody>
          <a:bodyPr>
            <a:normAutofit fontScale="90000"/>
          </a:bodyPr>
          <a:lstStyle/>
          <a:p>
            <a:pPr marL="342900" indent="-342900">
              <a:spcBef>
                <a:spcPct val="20000"/>
              </a:spcBef>
            </a:pPr>
            <a:br>
              <a:rPr lang="en-GB" altLang="en-US" sz="2800">
                <a:solidFill>
                  <a:srgbClr val="000000"/>
                </a:solidFill>
                <a:latin typeface="Calibri Light" panose="020F0302020204030204" pitchFamily="34" charset="0"/>
                <a:cs typeface="Calibri Light" panose="020F0302020204030204" pitchFamily="34" charset="0"/>
              </a:rPr>
            </a:br>
            <a:br>
              <a:rPr lang="en-GB" altLang="en-US" sz="2800">
                <a:solidFill>
                  <a:srgbClr val="000000"/>
                </a:solidFill>
                <a:latin typeface="Calibri Light" panose="020F0302020204030204" pitchFamily="34" charset="0"/>
                <a:cs typeface="Calibri Light" panose="020F0302020204030204" pitchFamily="34" charset="0"/>
              </a:rPr>
            </a:br>
            <a:r>
              <a:rPr lang="en-GB" altLang="en-US" b="1">
                <a:solidFill>
                  <a:srgbClr val="000000"/>
                </a:solidFill>
                <a:latin typeface="Calibri Light" panose="020F0302020204030204" pitchFamily="34" charset="0"/>
                <a:cs typeface="Calibri Light" panose="020F0302020204030204" pitchFamily="34" charset="0"/>
              </a:rPr>
              <a:t>Which outbreaks can I fill in a PIR form for (GERMS)</a:t>
            </a:r>
            <a:br>
              <a:rPr lang="en-GB" altLang="en-US" sz="2800">
                <a:solidFill>
                  <a:srgbClr val="000000"/>
                </a:solidFill>
                <a:latin typeface="Calibri Light" panose="020F0302020204030204" pitchFamily="34" charset="0"/>
                <a:cs typeface="Calibri Light" panose="020F0302020204030204" pitchFamily="34" charset="0"/>
              </a:rPr>
            </a:br>
            <a:endParaRPr lang="en-GB" altLang="en-US">
              <a:latin typeface="Calibri Light" panose="020F0302020204030204" pitchFamily="34" charset="0"/>
              <a:cs typeface="Calibri Light" panose="020F0302020204030204" pitchFamily="34" charset="0"/>
            </a:endParaRPr>
          </a:p>
        </p:txBody>
      </p:sp>
      <p:sp>
        <p:nvSpPr>
          <p:cNvPr id="7171" name="Content Placeholder 2">
            <a:extLst>
              <a:ext uri="{FF2B5EF4-FFF2-40B4-BE49-F238E27FC236}">
                <a16:creationId xmlns:a16="http://schemas.microsoft.com/office/drawing/2014/main" id="{1D831988-E2D6-4FDE-96DC-0164B53FB22B}"/>
              </a:ext>
            </a:extLst>
          </p:cNvPr>
          <p:cNvSpPr>
            <a:spLocks noGrp="1" noChangeArrowheads="1"/>
          </p:cNvSpPr>
          <p:nvPr>
            <p:ph idx="1"/>
          </p:nvPr>
        </p:nvSpPr>
        <p:spPr>
          <a:xfrm>
            <a:off x="1860550" y="1196975"/>
            <a:ext cx="8610600" cy="3709988"/>
          </a:xfrm>
        </p:spPr>
        <p:txBody>
          <a:bodyPr>
            <a:normAutofit fontScale="92500" lnSpcReduction="20000"/>
          </a:bodyPr>
          <a:lstStyle/>
          <a:p>
            <a:pPr marL="0" indent="0">
              <a:buNone/>
              <a:defRPr/>
            </a:pPr>
            <a:endParaRPr lang="en-GB" altLang="en-US" sz="1000" dirty="0">
              <a:latin typeface="Calibri Light" panose="020F0302020204030204" pitchFamily="34" charset="0"/>
              <a:cs typeface="Calibri Light" panose="020F0302020204030204" pitchFamily="34" charset="0"/>
            </a:endParaRPr>
          </a:p>
          <a:p>
            <a:pPr>
              <a:defRPr/>
            </a:pPr>
            <a:r>
              <a:rPr lang="en-GB" sz="2400" b="1" dirty="0">
                <a:latin typeface="Calibri Light" panose="020F0302020204030204" pitchFamily="34" charset="0"/>
                <a:cs typeface="Calibri Light" panose="020F0302020204030204" pitchFamily="34" charset="0"/>
              </a:rPr>
              <a:t>G</a:t>
            </a:r>
            <a:r>
              <a:rPr lang="en-GB" sz="2400" dirty="0">
                <a:latin typeface="Calibri Light" panose="020F0302020204030204" pitchFamily="34" charset="0"/>
                <a:cs typeface="Calibri Light" panose="020F0302020204030204" pitchFamily="34" charset="0"/>
              </a:rPr>
              <a:t>astrointestinal – Hepatitis A (Hep A), Norovirus, </a:t>
            </a:r>
            <a:r>
              <a:rPr lang="en-GB" sz="2400" i="1" dirty="0">
                <a:latin typeface="Calibri Light" panose="020F0302020204030204" pitchFamily="34" charset="0"/>
                <a:cs typeface="Calibri Light" panose="020F0302020204030204" pitchFamily="34" charset="0"/>
              </a:rPr>
              <a:t>Clostridioides difficile </a:t>
            </a:r>
            <a:r>
              <a:rPr lang="en-GB" sz="2400" dirty="0">
                <a:latin typeface="Calibri Light" panose="020F0302020204030204" pitchFamily="34" charset="0"/>
                <a:cs typeface="Calibri Light" panose="020F0302020204030204" pitchFamily="34" charset="0"/>
              </a:rPr>
              <a:t>(</a:t>
            </a:r>
            <a:r>
              <a:rPr lang="en-GB" sz="2400" i="1" dirty="0">
                <a:latin typeface="Calibri Light" panose="020F0302020204030204" pitchFamily="34" charset="0"/>
                <a:cs typeface="Calibri Light" panose="020F0302020204030204" pitchFamily="34" charset="0"/>
              </a:rPr>
              <a:t>C. diff</a:t>
            </a:r>
            <a:r>
              <a:rPr lang="en-GB" sz="2400" dirty="0">
                <a:latin typeface="Calibri Light" panose="020F0302020204030204" pitchFamily="34" charset="0"/>
                <a:cs typeface="Calibri Light" panose="020F0302020204030204" pitchFamily="34" charset="0"/>
              </a:rPr>
              <a:t>),</a:t>
            </a:r>
            <a:r>
              <a:rPr lang="en-GB" sz="2400" b="1" i="1" dirty="0">
                <a:latin typeface="Calibri Light" panose="020F0302020204030204" pitchFamily="34" charset="0"/>
                <a:cs typeface="Calibri Light" panose="020F0302020204030204" pitchFamily="34" charset="0"/>
              </a:rPr>
              <a:t> </a:t>
            </a:r>
            <a:r>
              <a:rPr lang="en-GB" sz="2400" i="1" dirty="0">
                <a:latin typeface="Calibri Light" panose="020F0302020204030204" pitchFamily="34" charset="0"/>
                <a:cs typeface="Calibri Light" panose="020F0302020204030204" pitchFamily="34" charset="0"/>
              </a:rPr>
              <a:t>Escherichia coli</a:t>
            </a:r>
            <a:r>
              <a:rPr lang="en-GB" sz="2400" dirty="0">
                <a:latin typeface="Calibri Light" panose="020F0302020204030204" pitchFamily="34" charset="0"/>
                <a:cs typeface="Calibri Light" panose="020F0302020204030204" pitchFamily="34" charset="0"/>
              </a:rPr>
              <a:t> (</a:t>
            </a:r>
            <a:r>
              <a:rPr lang="en-GB" sz="2400" i="1" dirty="0">
                <a:latin typeface="Calibri Light" panose="020F0302020204030204" pitchFamily="34" charset="0"/>
                <a:cs typeface="Calibri Light" panose="020F0302020204030204" pitchFamily="34" charset="0"/>
              </a:rPr>
              <a:t>E. coli</a:t>
            </a:r>
            <a:r>
              <a:rPr lang="en-GB" sz="2400" dirty="0">
                <a:latin typeface="Calibri Light" panose="020F0302020204030204" pitchFamily="34" charset="0"/>
                <a:cs typeface="Calibri Light" panose="020F0302020204030204" pitchFamily="34" charset="0"/>
              </a:rPr>
              <a:t>)</a:t>
            </a:r>
          </a:p>
          <a:p>
            <a:pPr>
              <a:defRPr/>
            </a:pPr>
            <a:r>
              <a:rPr lang="en-GB" sz="2400" b="1" dirty="0">
                <a:latin typeface="Calibri Light" panose="020F0302020204030204" pitchFamily="34" charset="0"/>
                <a:cs typeface="Calibri Light" panose="020F0302020204030204" pitchFamily="34" charset="0"/>
              </a:rPr>
              <a:t>E</a:t>
            </a:r>
            <a:r>
              <a:rPr lang="en-GB" sz="2400" dirty="0">
                <a:latin typeface="Calibri Light" panose="020F0302020204030204" pitchFamily="34" charset="0"/>
                <a:cs typeface="Calibri Light" panose="020F0302020204030204" pitchFamily="34" charset="0"/>
              </a:rPr>
              <a:t>ctoparasites</a:t>
            </a:r>
            <a:r>
              <a:rPr lang="en-GB" sz="2400" b="1" dirty="0">
                <a:latin typeface="Calibri Light" panose="020F0302020204030204" pitchFamily="34" charset="0"/>
                <a:cs typeface="Calibri Light" panose="020F0302020204030204" pitchFamily="34" charset="0"/>
              </a:rPr>
              <a:t> </a:t>
            </a:r>
            <a:r>
              <a:rPr lang="en-GB" sz="2400" dirty="0">
                <a:latin typeface="Calibri Light" panose="020F0302020204030204" pitchFamily="34" charset="0"/>
                <a:cs typeface="Calibri Light" panose="020F0302020204030204" pitchFamily="34" charset="0"/>
              </a:rPr>
              <a:t>– Scabies, Head lice</a:t>
            </a:r>
          </a:p>
          <a:p>
            <a:pPr>
              <a:defRPr/>
            </a:pPr>
            <a:r>
              <a:rPr lang="en-GB" sz="2400" b="1" dirty="0">
                <a:latin typeface="Calibri Light" panose="020F0302020204030204" pitchFamily="34" charset="0"/>
                <a:cs typeface="Calibri Light" panose="020F0302020204030204" pitchFamily="34" charset="0"/>
              </a:rPr>
              <a:t>R</a:t>
            </a:r>
            <a:r>
              <a:rPr lang="en-GB" sz="2400" dirty="0">
                <a:latin typeface="Calibri Light" panose="020F0302020204030204" pitchFamily="34" charset="0"/>
                <a:cs typeface="Calibri Light" panose="020F0302020204030204" pitchFamily="34" charset="0"/>
              </a:rPr>
              <a:t>espiratory – Influenza (please see separate PIR form for Coronavirus), Strep throat (Group A </a:t>
            </a:r>
            <a:r>
              <a:rPr lang="en-GB" sz="2400" i="1" dirty="0">
                <a:latin typeface="Calibri Light" panose="020F0302020204030204" pitchFamily="34" charset="0"/>
                <a:cs typeface="Calibri Light" panose="020F0302020204030204" pitchFamily="34" charset="0"/>
              </a:rPr>
              <a:t>streptococcal </a:t>
            </a:r>
            <a:r>
              <a:rPr lang="en-GB" sz="2400" dirty="0">
                <a:latin typeface="Calibri Light" panose="020F0302020204030204" pitchFamily="34" charset="0"/>
                <a:cs typeface="Calibri Light" panose="020F0302020204030204" pitchFamily="34" charset="0"/>
              </a:rPr>
              <a:t>(GAS))</a:t>
            </a:r>
          </a:p>
          <a:p>
            <a:pPr>
              <a:defRPr/>
            </a:pPr>
            <a:r>
              <a:rPr lang="en-GB" sz="2400" b="1" dirty="0">
                <a:latin typeface="Calibri Light" panose="020F0302020204030204" pitchFamily="34" charset="0"/>
                <a:cs typeface="Calibri Light" panose="020F0302020204030204" pitchFamily="34" charset="0"/>
              </a:rPr>
              <a:t>M</a:t>
            </a:r>
            <a:r>
              <a:rPr lang="en-GB" sz="2400" dirty="0">
                <a:latin typeface="Calibri Light" panose="020F0302020204030204" pitchFamily="34" charset="0"/>
                <a:cs typeface="Calibri Light" panose="020F0302020204030204" pitchFamily="34" charset="0"/>
              </a:rPr>
              <a:t>ulti-drug Resistance Organism's (MDRO) – Meticillin Resistant </a:t>
            </a:r>
            <a:r>
              <a:rPr lang="en-GB" sz="2400" i="1" dirty="0">
                <a:latin typeface="Calibri Light" panose="020F0302020204030204" pitchFamily="34" charset="0"/>
                <a:cs typeface="Calibri Light" panose="020F0302020204030204" pitchFamily="34" charset="0"/>
              </a:rPr>
              <a:t>Staphylococcus Aureus </a:t>
            </a:r>
            <a:r>
              <a:rPr lang="en-GB" sz="2400" dirty="0">
                <a:latin typeface="Calibri Light" panose="020F0302020204030204" pitchFamily="34" charset="0"/>
                <a:cs typeface="Calibri Light" panose="020F0302020204030204" pitchFamily="34" charset="0"/>
              </a:rPr>
              <a:t>(MRSA), carbapenemase-producing organism (CPO)</a:t>
            </a:r>
          </a:p>
          <a:p>
            <a:pPr>
              <a:defRPr/>
            </a:pPr>
            <a:r>
              <a:rPr lang="en-GB" sz="2400" b="1" dirty="0">
                <a:latin typeface="Calibri Light" panose="020F0302020204030204" pitchFamily="34" charset="0"/>
                <a:cs typeface="Calibri Light" panose="020F0302020204030204" pitchFamily="34" charset="0"/>
              </a:rPr>
              <a:t>S</a:t>
            </a:r>
            <a:r>
              <a:rPr lang="en-GB" sz="2400" dirty="0">
                <a:latin typeface="Calibri Light" panose="020F0302020204030204" pitchFamily="34" charset="0"/>
                <a:cs typeface="Calibri Light" panose="020F0302020204030204" pitchFamily="34" charset="0"/>
              </a:rPr>
              <a:t>kin – Cellulitis (GAS), Impetigo</a:t>
            </a:r>
            <a:r>
              <a:rPr lang="en-GB" sz="2400" i="1" dirty="0">
                <a:latin typeface="Calibri Light" panose="020F0302020204030204" pitchFamily="34" charset="0"/>
                <a:cs typeface="Calibri Light" panose="020F0302020204030204" pitchFamily="34" charset="0"/>
              </a:rPr>
              <a:t> </a:t>
            </a:r>
            <a:r>
              <a:rPr lang="en-GB" sz="2400" dirty="0">
                <a:latin typeface="Calibri Light" panose="020F0302020204030204" pitchFamily="34" charset="0"/>
                <a:cs typeface="Calibri Light" panose="020F0302020204030204" pitchFamily="34" charset="0"/>
              </a:rPr>
              <a:t>(GAS)</a:t>
            </a:r>
          </a:p>
          <a:p>
            <a:pPr>
              <a:defRPr/>
            </a:pPr>
            <a:r>
              <a:rPr lang="en-GB" altLang="en-US" sz="2400" dirty="0">
                <a:latin typeface="Calibri Light" panose="020F0302020204030204" pitchFamily="34" charset="0"/>
                <a:cs typeface="Calibri Light" panose="020F0302020204030204" pitchFamily="34" charset="0"/>
              </a:rPr>
              <a:t>Or any other outbreaks which the home has had and you think filling a PIR form in will help with understanding the cause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D56BF18-1C20-467A-B17D-33DEE41DC1FA}"/>
              </a:ext>
            </a:extLst>
          </p:cNvPr>
          <p:cNvSpPr>
            <a:spLocks noGrp="1" noChangeArrowheads="1"/>
          </p:cNvSpPr>
          <p:nvPr>
            <p:ph type="title"/>
          </p:nvPr>
        </p:nvSpPr>
        <p:spPr>
          <a:xfrm>
            <a:off x="1774826" y="115889"/>
            <a:ext cx="8588375" cy="1584325"/>
          </a:xfrm>
        </p:spPr>
        <p:txBody>
          <a:bodyPr/>
          <a:lstStyle/>
          <a:p>
            <a:r>
              <a:rPr lang="en-GB" altLang="en-US" b="1">
                <a:latin typeface="Calibri Light" panose="020F0302020204030204" pitchFamily="34" charset="0"/>
                <a:cs typeface="Calibri Light" panose="020F0302020204030204" pitchFamily="34" charset="0"/>
              </a:rPr>
              <a:t>Successful use of the tool</a:t>
            </a:r>
          </a:p>
        </p:txBody>
      </p:sp>
      <p:sp>
        <p:nvSpPr>
          <p:cNvPr id="21507" name="Content Placeholder 2">
            <a:extLst>
              <a:ext uri="{FF2B5EF4-FFF2-40B4-BE49-F238E27FC236}">
                <a16:creationId xmlns:a16="http://schemas.microsoft.com/office/drawing/2014/main" id="{D76C0473-79D3-4B45-8218-B9381FA75624}"/>
              </a:ext>
            </a:extLst>
          </p:cNvPr>
          <p:cNvSpPr>
            <a:spLocks noGrp="1" noChangeArrowheads="1"/>
          </p:cNvSpPr>
          <p:nvPr>
            <p:ph idx="1"/>
          </p:nvPr>
        </p:nvSpPr>
        <p:spPr>
          <a:xfrm>
            <a:off x="1752600" y="1917700"/>
            <a:ext cx="8610600" cy="3600450"/>
          </a:xfrm>
        </p:spPr>
        <p:txBody>
          <a:bodyPr>
            <a:normAutofit lnSpcReduction="10000"/>
          </a:bodyPr>
          <a:lstStyle/>
          <a:p>
            <a:pPr marL="0" indent="0">
              <a:buNone/>
              <a:defRPr/>
            </a:pPr>
            <a:r>
              <a:rPr lang="en-GB" altLang="en-US" sz="3000" dirty="0">
                <a:latin typeface="Calibri Light" panose="020F0302020204030204" pitchFamily="34" charset="0"/>
                <a:cs typeface="Calibri Light" panose="020F0302020204030204" pitchFamily="34" charset="0"/>
              </a:rPr>
              <a:t>Successful use of the tool depends on the PIR being:</a:t>
            </a:r>
            <a:endParaRPr lang="en-GB" altLang="en-US" sz="3000" dirty="0">
              <a:solidFill>
                <a:srgbClr val="000000"/>
              </a:solidFill>
              <a:latin typeface="Calibri Light" panose="020F0302020204030204" pitchFamily="34" charset="0"/>
              <a:cs typeface="Calibri Light" panose="020F0302020204030204" pitchFamily="34" charset="0"/>
            </a:endParaRPr>
          </a:p>
          <a:p>
            <a:pPr>
              <a:defRPr/>
            </a:pPr>
            <a:r>
              <a:rPr lang="en-GB" altLang="en-US" sz="3000" dirty="0">
                <a:solidFill>
                  <a:srgbClr val="000000"/>
                </a:solidFill>
                <a:latin typeface="Calibri Light" panose="020F0302020204030204" pitchFamily="34" charset="0"/>
                <a:cs typeface="Calibri Light" panose="020F0302020204030204" pitchFamily="34" charset="0"/>
              </a:rPr>
              <a:t>Completed as soon as possible after the outbreak is   confirmed</a:t>
            </a:r>
          </a:p>
          <a:p>
            <a:pPr marL="0" indent="0">
              <a:buNone/>
              <a:defRPr/>
            </a:pPr>
            <a:r>
              <a:rPr lang="en-GB" altLang="en-US" sz="3000" dirty="0">
                <a:solidFill>
                  <a:srgbClr val="000000"/>
                </a:solidFill>
                <a:latin typeface="Calibri Light" panose="020F0302020204030204" pitchFamily="34" charset="0"/>
                <a:cs typeface="Calibri Light" panose="020F0302020204030204" pitchFamily="34" charset="0"/>
              </a:rPr>
              <a:t>•  Open and honest</a:t>
            </a:r>
          </a:p>
          <a:p>
            <a:pPr marL="0" indent="0">
              <a:buNone/>
              <a:defRPr/>
            </a:pPr>
            <a:r>
              <a:rPr lang="en-GB" altLang="en-US" sz="3000" dirty="0">
                <a:solidFill>
                  <a:srgbClr val="000000"/>
                </a:solidFill>
                <a:latin typeface="Calibri Light" panose="020F0302020204030204" pitchFamily="34" charset="0"/>
                <a:cs typeface="Calibri Light" panose="020F0302020204030204" pitchFamily="34" charset="0"/>
              </a:rPr>
              <a:t>•  Multidisciplinary- all involved</a:t>
            </a:r>
          </a:p>
          <a:p>
            <a:pPr marL="0" indent="0">
              <a:buNone/>
              <a:defRPr/>
            </a:pPr>
            <a:r>
              <a:rPr lang="en-GB" altLang="en-US" sz="3000" dirty="0">
                <a:solidFill>
                  <a:srgbClr val="000000"/>
                </a:solidFill>
                <a:latin typeface="Calibri Light" panose="020F0302020204030204" pitchFamily="34" charset="0"/>
                <a:cs typeface="Calibri Light" panose="020F0302020204030204" pitchFamily="34" charset="0"/>
              </a:rPr>
              <a:t>•  Used to drive improvements in care</a:t>
            </a:r>
          </a:p>
          <a:p>
            <a:pPr marL="0" indent="0">
              <a:buNone/>
              <a:defRPr/>
            </a:pPr>
            <a:r>
              <a:rPr lang="en-GB" altLang="en-US" sz="3000" dirty="0">
                <a:solidFill>
                  <a:srgbClr val="000000"/>
                </a:solidFill>
                <a:latin typeface="Calibri Light" panose="020F0302020204030204" pitchFamily="34" charset="0"/>
                <a:cs typeface="Calibri Light" panose="020F0302020204030204" pitchFamily="34" charset="0"/>
              </a:rPr>
              <a:t>•  A non-blame process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73DC31D-7301-4E74-A933-3D943E9F555D}"/>
              </a:ext>
            </a:extLst>
          </p:cNvPr>
          <p:cNvSpPr>
            <a:spLocks noGrp="1" noChangeArrowheads="1"/>
          </p:cNvSpPr>
          <p:nvPr>
            <p:ph type="title"/>
          </p:nvPr>
        </p:nvSpPr>
        <p:spPr>
          <a:xfrm>
            <a:off x="1801814" y="260351"/>
            <a:ext cx="8588375" cy="1152525"/>
          </a:xfrm>
        </p:spPr>
        <p:txBody>
          <a:bodyPr>
            <a:normAutofit fontScale="90000"/>
          </a:bodyPr>
          <a:lstStyle/>
          <a:p>
            <a:r>
              <a:rPr lang="en-GB" altLang="en-US" b="1">
                <a:latin typeface="Calibri Light" panose="020F0302020204030204" pitchFamily="34" charset="0"/>
                <a:cs typeface="Calibri Light" panose="020F0302020204030204" pitchFamily="34" charset="0"/>
              </a:rPr>
              <a:t>Example of a contents page of the PIR Tool</a:t>
            </a:r>
          </a:p>
        </p:txBody>
      </p:sp>
      <p:graphicFrame>
        <p:nvGraphicFramePr>
          <p:cNvPr id="4" name="Content Placeholder 3">
            <a:extLst>
              <a:ext uri="{FF2B5EF4-FFF2-40B4-BE49-F238E27FC236}">
                <a16:creationId xmlns:a16="http://schemas.microsoft.com/office/drawing/2014/main" id="{051EEE30-C300-40A5-A974-45A55CB8D2A3}"/>
              </a:ext>
            </a:extLst>
          </p:cNvPr>
          <p:cNvGraphicFramePr>
            <a:graphicFrameLocks noGrp="1"/>
          </p:cNvGraphicFramePr>
          <p:nvPr>
            <p:ph idx="1"/>
          </p:nvPr>
        </p:nvGraphicFramePr>
        <p:xfrm>
          <a:off x="1919289" y="1557339"/>
          <a:ext cx="8353425" cy="3715221"/>
        </p:xfrm>
        <a:graphic>
          <a:graphicData uri="http://schemas.openxmlformats.org/drawingml/2006/table">
            <a:tbl>
              <a:tblPr firstRow="1" firstCol="1" bandRow="1"/>
              <a:tblGrid>
                <a:gridCol w="4186904">
                  <a:extLst>
                    <a:ext uri="{9D8B030D-6E8A-4147-A177-3AD203B41FA5}">
                      <a16:colId xmlns:a16="http://schemas.microsoft.com/office/drawing/2014/main" val="20000"/>
                    </a:ext>
                  </a:extLst>
                </a:gridCol>
                <a:gridCol w="4166521">
                  <a:extLst>
                    <a:ext uri="{9D8B030D-6E8A-4147-A177-3AD203B41FA5}">
                      <a16:colId xmlns:a16="http://schemas.microsoft.com/office/drawing/2014/main" val="20001"/>
                    </a:ext>
                  </a:extLst>
                </a:gridCol>
              </a:tblGrid>
              <a:tr h="459904">
                <a:tc>
                  <a:txBody>
                    <a:bodyPr/>
                    <a:lstStyle/>
                    <a:p>
                      <a:pPr algn="just">
                        <a:lnSpc>
                          <a:spcPct val="107000"/>
                        </a:lnSpc>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Introduction</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Page 4</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9904">
                <a:tc>
                  <a:txBody>
                    <a:bodyPr/>
                    <a:lstStyle/>
                    <a:p>
                      <a:pPr algn="just">
                        <a:lnSpc>
                          <a:spcPct val="107000"/>
                        </a:lnSpc>
                        <a:spcAft>
                          <a:spcPts val="600"/>
                        </a:spcAft>
                      </a:pPr>
                      <a:r>
                        <a:rPr lang="en-GB" sz="2000" b="1" dirty="0">
                          <a:solidFill>
                            <a:srgbClr val="FF0000"/>
                          </a:solidFill>
                          <a:effectLst/>
                          <a:latin typeface="Arial" panose="020B0604020202020204" pitchFamily="34" charset="0"/>
                          <a:ea typeface="Calibri" panose="020F0502020204030204" pitchFamily="34" charset="0"/>
                          <a:cs typeface="Helvetica-Light"/>
                        </a:rPr>
                        <a:t>G</a:t>
                      </a:r>
                      <a:r>
                        <a:rPr lang="en-GB" sz="2000" dirty="0">
                          <a:solidFill>
                            <a:srgbClr val="000000"/>
                          </a:solidFill>
                          <a:effectLst/>
                          <a:latin typeface="Arial" panose="020B0604020202020204" pitchFamily="34" charset="0"/>
                          <a:ea typeface="Calibri" panose="020F0502020204030204" pitchFamily="34" charset="0"/>
                          <a:cs typeface="Helvetica-Light"/>
                        </a:rPr>
                        <a:t>astrointestinal chain of infection</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Page 6 (Appendix A)</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904">
                <a:tc>
                  <a:txBody>
                    <a:bodyPr/>
                    <a:lstStyle/>
                    <a:p>
                      <a:pPr algn="just">
                        <a:lnSpc>
                          <a:spcPct val="107000"/>
                        </a:lnSpc>
                        <a:spcAft>
                          <a:spcPts val="600"/>
                        </a:spcAft>
                      </a:pPr>
                      <a:r>
                        <a:rPr lang="en-GB" sz="2000" b="1">
                          <a:solidFill>
                            <a:srgbClr val="FF0000"/>
                          </a:solidFill>
                          <a:effectLst/>
                          <a:latin typeface="Arial" panose="020B0604020202020204" pitchFamily="34" charset="0"/>
                          <a:ea typeface="Calibri" panose="020F0502020204030204" pitchFamily="34" charset="0"/>
                          <a:cs typeface="Arial" panose="020B0604020202020204" pitchFamily="34" charset="0"/>
                        </a:rPr>
                        <a:t>E</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ctoparasites </a:t>
                      </a:r>
                      <a:r>
                        <a:rPr lang="en-GB" sz="2000">
                          <a:solidFill>
                            <a:srgbClr val="000000"/>
                          </a:solidFill>
                          <a:effectLst/>
                          <a:latin typeface="Arial" panose="020B0604020202020204" pitchFamily="34" charset="0"/>
                          <a:ea typeface="Calibri" panose="020F0502020204030204" pitchFamily="34" charset="0"/>
                          <a:cs typeface="Helvetica-Light"/>
                        </a:rPr>
                        <a:t>chain of infection</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Page 7 (Appendix B)</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904">
                <a:tc>
                  <a:txBody>
                    <a:bodyPr/>
                    <a:lstStyle/>
                    <a:p>
                      <a:pPr algn="just">
                        <a:lnSpc>
                          <a:spcPct val="107000"/>
                        </a:lnSpc>
                        <a:spcAft>
                          <a:spcPts val="600"/>
                        </a:spcAft>
                      </a:pPr>
                      <a:r>
                        <a:rPr lang="en-GB" sz="2000" b="1">
                          <a:solidFill>
                            <a:srgbClr val="FF0000"/>
                          </a:solidFill>
                          <a:effectLst/>
                          <a:latin typeface="Arial" panose="020B0604020202020204" pitchFamily="34" charset="0"/>
                          <a:ea typeface="Calibri" panose="020F0502020204030204" pitchFamily="34" charset="0"/>
                          <a:cs typeface="Arial" panose="020B0604020202020204" pitchFamily="34" charset="0"/>
                        </a:rPr>
                        <a:t>R</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espiratory </a:t>
                      </a:r>
                      <a:r>
                        <a:rPr lang="en-GB" sz="2000">
                          <a:solidFill>
                            <a:srgbClr val="000000"/>
                          </a:solidFill>
                          <a:effectLst/>
                          <a:latin typeface="Arial" panose="020B0604020202020204" pitchFamily="34" charset="0"/>
                          <a:ea typeface="Calibri" panose="020F0502020204030204" pitchFamily="34" charset="0"/>
                          <a:cs typeface="Helvetica-Light"/>
                        </a:rPr>
                        <a:t>chain of infection</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Page 8 (Appendix C)</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5797">
                <a:tc>
                  <a:txBody>
                    <a:bodyPr/>
                    <a:lstStyle/>
                    <a:p>
                      <a:pPr algn="just">
                        <a:lnSpc>
                          <a:spcPct val="107000"/>
                        </a:lnSpc>
                        <a:spcAft>
                          <a:spcPts val="600"/>
                        </a:spcAft>
                      </a:pPr>
                      <a:r>
                        <a:rPr lang="en-GB" sz="2000" b="1">
                          <a:solidFill>
                            <a:srgbClr val="FF0000"/>
                          </a:solidFill>
                          <a:effectLst/>
                          <a:latin typeface="Arial" panose="020B0604020202020204" pitchFamily="34" charset="0"/>
                          <a:ea typeface="Calibri" panose="020F0502020204030204" pitchFamily="34" charset="0"/>
                          <a:cs typeface="Arial" panose="020B0604020202020204" pitchFamily="34" charset="0"/>
                        </a:rPr>
                        <a:t>M</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ulti-drug Resistance Organisms (MDRO) </a:t>
                      </a:r>
                      <a:r>
                        <a:rPr lang="en-GB" sz="2000">
                          <a:solidFill>
                            <a:srgbClr val="000000"/>
                          </a:solidFill>
                          <a:effectLst/>
                          <a:latin typeface="Arial" panose="020B0604020202020204" pitchFamily="34" charset="0"/>
                          <a:ea typeface="Calibri" panose="020F0502020204030204" pitchFamily="34" charset="0"/>
                          <a:cs typeface="Helvetica-Light"/>
                        </a:rPr>
                        <a:t>chain of infection</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Page 9 (Appendix D)</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904">
                <a:tc>
                  <a:txBody>
                    <a:bodyPr/>
                    <a:lstStyle/>
                    <a:p>
                      <a:pPr algn="just">
                        <a:lnSpc>
                          <a:spcPct val="107000"/>
                        </a:lnSpc>
                        <a:spcAft>
                          <a:spcPts val="600"/>
                        </a:spcAft>
                      </a:pPr>
                      <a:r>
                        <a:rPr lang="en-GB" sz="2000" b="1" dirty="0">
                          <a:solidFill>
                            <a:srgbClr val="FF0000"/>
                          </a:solidFill>
                          <a:effectLst/>
                          <a:latin typeface="Arial" panose="020B0604020202020204" pitchFamily="34" charset="0"/>
                          <a:ea typeface="Calibri" panose="020F0502020204030204" pitchFamily="34" charset="0"/>
                          <a:cs typeface="Helvetica-Light"/>
                        </a:rPr>
                        <a:t>S</a:t>
                      </a:r>
                      <a:r>
                        <a:rPr lang="en-GB" sz="2000" dirty="0">
                          <a:solidFill>
                            <a:srgbClr val="000000"/>
                          </a:solidFill>
                          <a:effectLst/>
                          <a:latin typeface="Arial" panose="020B0604020202020204" pitchFamily="34" charset="0"/>
                          <a:ea typeface="Calibri" panose="020F0502020204030204" pitchFamily="34" charset="0"/>
                          <a:cs typeface="Helvetica-Light"/>
                        </a:rPr>
                        <a:t>kin chain of infection</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Page 10 (Appendix E)</a:t>
                      </a:r>
                      <a:endParaRPr lang="en-GB" sz="240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9904">
                <a:tc>
                  <a:txBody>
                    <a:bodyPr/>
                    <a:lstStyle/>
                    <a:p>
                      <a:pPr algn="just">
                        <a:lnSpc>
                          <a:spcPct val="107000"/>
                        </a:lnSpc>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PIR template</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Page 12-15</a:t>
                      </a:r>
                      <a:endParaRPr lang="en-GB" sz="2400" dirty="0">
                        <a:solidFill>
                          <a:srgbClr val="000000"/>
                        </a:solidFill>
                        <a:effectLst/>
                        <a:latin typeface="Arial" panose="020B0604020202020204" pitchFamily="34" charset="0"/>
                        <a:ea typeface="Calibri" panose="020F0502020204030204" pitchFamily="34" charset="0"/>
                        <a:cs typeface="Helvetica-Light"/>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A94DF99-A551-4674-BE3C-9CF6742D5434}"/>
              </a:ext>
            </a:extLst>
          </p:cNvPr>
          <p:cNvSpPr>
            <a:spLocks noGrp="1" noChangeArrowheads="1"/>
          </p:cNvSpPr>
          <p:nvPr>
            <p:ph type="title"/>
          </p:nvPr>
        </p:nvSpPr>
        <p:spPr>
          <a:xfrm>
            <a:off x="1752601" y="476251"/>
            <a:ext cx="8588375" cy="950913"/>
          </a:xfrm>
        </p:spPr>
        <p:txBody>
          <a:bodyPr/>
          <a:lstStyle/>
          <a:p>
            <a:r>
              <a:rPr lang="en-GB" altLang="en-US" b="1">
                <a:latin typeface="Calibri Light" panose="020F0302020204030204" pitchFamily="34" charset="0"/>
                <a:cs typeface="Calibri Light" panose="020F0302020204030204" pitchFamily="34" charset="0"/>
              </a:rPr>
              <a:t>Activity </a:t>
            </a:r>
          </a:p>
        </p:txBody>
      </p:sp>
      <p:sp>
        <p:nvSpPr>
          <p:cNvPr id="24579" name="Content Placeholder 2">
            <a:extLst>
              <a:ext uri="{FF2B5EF4-FFF2-40B4-BE49-F238E27FC236}">
                <a16:creationId xmlns:a16="http://schemas.microsoft.com/office/drawing/2014/main" id="{E51FD73C-2A1F-4E96-8E3B-9136D5A3D81E}"/>
              </a:ext>
            </a:extLst>
          </p:cNvPr>
          <p:cNvSpPr>
            <a:spLocks noGrp="1" noChangeArrowheads="1"/>
          </p:cNvSpPr>
          <p:nvPr>
            <p:ph idx="1"/>
          </p:nvPr>
        </p:nvSpPr>
        <p:spPr>
          <a:xfrm>
            <a:off x="1752600" y="1830389"/>
            <a:ext cx="8610600" cy="2879725"/>
          </a:xfrm>
        </p:spPr>
        <p:txBody>
          <a:bodyPr/>
          <a:lstStyle/>
          <a:p>
            <a:r>
              <a:rPr lang="en-GB" altLang="en-US" sz="4000">
                <a:latin typeface="Calibri Light" panose="020F0302020204030204" pitchFamily="34" charset="0"/>
                <a:cs typeface="Calibri Light" panose="020F0302020204030204" pitchFamily="34" charset="0"/>
              </a:rPr>
              <a:t>Look at the scenario you have been given and produce a completed outbreak PIR Template, for Activity 1 </a:t>
            </a:r>
          </a:p>
          <a:p>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8261C3E-64A8-409C-9B24-7C7D65A6A739}"/>
              </a:ext>
            </a:extLst>
          </p:cNvPr>
          <p:cNvSpPr>
            <a:spLocks noGrp="1" noChangeArrowheads="1"/>
          </p:cNvSpPr>
          <p:nvPr>
            <p:ph type="title"/>
          </p:nvPr>
        </p:nvSpPr>
        <p:spPr>
          <a:xfrm>
            <a:off x="1763714" y="115888"/>
            <a:ext cx="8588375" cy="950912"/>
          </a:xfrm>
        </p:spPr>
        <p:txBody>
          <a:bodyPr/>
          <a:lstStyle/>
          <a:p>
            <a:r>
              <a:rPr lang="en-GB" altLang="en-US" b="1">
                <a:latin typeface="Calibri Light" panose="020F0302020204030204" pitchFamily="34" charset="0"/>
                <a:cs typeface="Calibri Light" panose="020F0302020204030204" pitchFamily="34" charset="0"/>
              </a:rPr>
              <a:t>The Scenario </a:t>
            </a:r>
          </a:p>
        </p:txBody>
      </p:sp>
      <p:sp>
        <p:nvSpPr>
          <p:cNvPr id="30723" name="Content Placeholder 2">
            <a:extLst>
              <a:ext uri="{FF2B5EF4-FFF2-40B4-BE49-F238E27FC236}">
                <a16:creationId xmlns:a16="http://schemas.microsoft.com/office/drawing/2014/main" id="{ADCD65B3-0559-4A67-92C9-329B7963A311}"/>
              </a:ext>
            </a:extLst>
          </p:cNvPr>
          <p:cNvSpPr>
            <a:spLocks noGrp="1" noChangeArrowheads="1"/>
          </p:cNvSpPr>
          <p:nvPr>
            <p:ph idx="1"/>
          </p:nvPr>
        </p:nvSpPr>
        <p:spPr>
          <a:xfrm>
            <a:off x="1752600" y="908051"/>
            <a:ext cx="8610600" cy="4968875"/>
          </a:xfrm>
        </p:spPr>
        <p:txBody>
          <a:bodyPr/>
          <a:lstStyle/>
          <a:p>
            <a:pPr marL="0" indent="0">
              <a:buNone/>
              <a:defRPr/>
            </a:pPr>
            <a:r>
              <a:rPr lang="en-GB" altLang="en-US" u="sng" dirty="0">
                <a:latin typeface="Calibri Light" panose="020F0302020204030204" pitchFamily="34" charset="0"/>
                <a:cs typeface="Calibri Light" panose="020F0302020204030204" pitchFamily="34" charset="0"/>
              </a:rPr>
              <a:t>Rising Star Care Home </a:t>
            </a:r>
          </a:p>
          <a:p>
            <a:pPr marL="0" indent="0">
              <a:buNone/>
              <a:defRPr/>
            </a:pPr>
            <a:r>
              <a:rPr lang="en-GB" altLang="en-US" sz="2000" dirty="0">
                <a:latin typeface="Calibri Light" panose="020F0302020204030204" pitchFamily="34" charset="0"/>
                <a:cs typeface="Calibri Light" panose="020F0302020204030204" pitchFamily="34" charset="0"/>
              </a:rPr>
              <a:t>Jimmy had 3 episodes of loose stools on the 1</a:t>
            </a:r>
            <a:r>
              <a:rPr lang="en-GB" altLang="en-US" sz="2000" baseline="30000" dirty="0">
                <a:latin typeface="Calibri Light" panose="020F0302020204030204" pitchFamily="34" charset="0"/>
                <a:cs typeface="Calibri Light" panose="020F0302020204030204" pitchFamily="34" charset="0"/>
              </a:rPr>
              <a:t>st</a:t>
            </a:r>
            <a:r>
              <a:rPr lang="en-GB" altLang="en-US" sz="2000" dirty="0">
                <a:latin typeface="Calibri Light" panose="020F0302020204030204" pitchFamily="34" charset="0"/>
                <a:cs typeface="Calibri Light" panose="020F0302020204030204" pitchFamily="34" charset="0"/>
              </a:rPr>
              <a:t> December, at 10am, 4pm, and 10pm.</a:t>
            </a:r>
          </a:p>
          <a:p>
            <a:pPr marL="0" indent="0">
              <a:buNone/>
              <a:defRPr/>
            </a:pPr>
            <a:r>
              <a:rPr lang="en-GB" altLang="en-US" sz="2000" dirty="0">
                <a:latin typeface="Calibri Light" panose="020F0302020204030204" pitchFamily="34" charset="0"/>
                <a:cs typeface="Calibri Light" panose="020F0302020204030204" pitchFamily="34" charset="0"/>
              </a:rPr>
              <a:t>He was isolated as a precaution in his room and barrier nurse precautions were put in place. </a:t>
            </a:r>
          </a:p>
          <a:p>
            <a:pPr marL="0" indent="0">
              <a:buNone/>
              <a:defRPr/>
            </a:pPr>
            <a:r>
              <a:rPr lang="en-GB" altLang="en-US" sz="2000" dirty="0">
                <a:latin typeface="Calibri Light" panose="020F0302020204030204" pitchFamily="34" charset="0"/>
                <a:cs typeface="Calibri Light" panose="020F0302020204030204" pitchFamily="34" charset="0"/>
              </a:rPr>
              <a:t>Jimmy’s symptoms started on the third floor, where he resides. He has his own </a:t>
            </a:r>
            <a:r>
              <a:rPr lang="en-GB" altLang="en-US" sz="2000" dirty="0" err="1">
                <a:latin typeface="Calibri Light" panose="020F0302020204030204" pitchFamily="34" charset="0"/>
                <a:cs typeface="Calibri Light" panose="020F0302020204030204" pitchFamily="34" charset="0"/>
              </a:rPr>
              <a:t>en</a:t>
            </a:r>
            <a:r>
              <a:rPr lang="en-GB" altLang="en-US" sz="2000" dirty="0">
                <a:latin typeface="Calibri Light" panose="020F0302020204030204" pitchFamily="34" charset="0"/>
                <a:cs typeface="Calibri Light" panose="020F0302020204030204" pitchFamily="34" charset="0"/>
              </a:rPr>
              <a:t>-suite. </a:t>
            </a:r>
          </a:p>
          <a:p>
            <a:pPr marL="0" indent="0">
              <a:buNone/>
              <a:defRPr/>
            </a:pPr>
            <a:r>
              <a:rPr lang="en-GB" altLang="en-US" sz="2000" dirty="0">
                <a:latin typeface="Calibri Light" panose="020F0302020204030204" pitchFamily="34" charset="0"/>
                <a:cs typeface="Calibri Light" panose="020F0302020204030204" pitchFamily="34" charset="0"/>
              </a:rPr>
              <a:t>Derek, who also resides on the third floor, started with vomiting and diarrhoea at 8pm on the 1</a:t>
            </a:r>
            <a:r>
              <a:rPr lang="en-GB" altLang="en-US" sz="2000" baseline="30000" dirty="0">
                <a:latin typeface="Calibri Light" panose="020F0302020204030204" pitchFamily="34" charset="0"/>
                <a:cs typeface="Calibri Light" panose="020F0302020204030204" pitchFamily="34" charset="0"/>
              </a:rPr>
              <a:t>st</a:t>
            </a:r>
            <a:r>
              <a:rPr lang="en-GB" altLang="en-US" sz="2000" dirty="0">
                <a:latin typeface="Calibri Light" panose="020F0302020204030204" pitchFamily="34" charset="0"/>
                <a:cs typeface="Calibri Light" panose="020F0302020204030204" pitchFamily="34" charset="0"/>
              </a:rPr>
              <a:t> December. He was also isolated and barrier nursed. He uses a commode in his bedroom for toileting.</a:t>
            </a:r>
          </a:p>
          <a:p>
            <a:pPr marL="0" indent="0">
              <a:buNone/>
              <a:defRPr/>
            </a:pPr>
            <a:r>
              <a:rPr lang="en-GB" altLang="en-US" sz="2000" dirty="0">
                <a:latin typeface="Calibri Light" panose="020F0302020204030204" pitchFamily="34" charset="0"/>
                <a:cs typeface="Calibri Light" panose="020F0302020204030204" pitchFamily="34" charset="0"/>
              </a:rPr>
              <a:t>Julie, care assistant, rang in sick on the morning of 2</a:t>
            </a:r>
            <a:r>
              <a:rPr lang="en-GB" altLang="en-US" sz="2000" baseline="30000" dirty="0">
                <a:latin typeface="Calibri Light" panose="020F0302020204030204" pitchFamily="34" charset="0"/>
                <a:cs typeface="Calibri Light" panose="020F0302020204030204" pitchFamily="34" charset="0"/>
              </a:rPr>
              <a:t>nd</a:t>
            </a:r>
            <a:r>
              <a:rPr lang="en-GB" altLang="en-US" sz="2000" dirty="0">
                <a:latin typeface="Calibri Light" panose="020F0302020204030204" pitchFamily="34" charset="0"/>
                <a:cs typeface="Calibri Light" panose="020F0302020204030204" pitchFamily="34" charset="0"/>
              </a:rPr>
              <a:t> December with symptoms of diarrhoea. She last worked yesterday, on the third floor, and had given Derek toilet care. She wore gloves but was observed not washing her hands after removing the gloves. She then went on her lunch break. </a:t>
            </a:r>
          </a:p>
          <a:p>
            <a:pPr marL="0" indent="0">
              <a:buNone/>
              <a:defRPr/>
            </a:pPr>
            <a:endParaRPr lang="en-GB"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4EB0ACA-0156-4BFD-872B-1C08458A06E2}"/>
              </a:ext>
            </a:extLst>
          </p:cNvPr>
          <p:cNvSpPr>
            <a:spLocks noGrp="1" noChangeArrowheads="1"/>
          </p:cNvSpPr>
          <p:nvPr>
            <p:ph type="title"/>
          </p:nvPr>
        </p:nvSpPr>
        <p:spPr>
          <a:xfrm>
            <a:off x="1752601" y="85726"/>
            <a:ext cx="8588375" cy="950913"/>
          </a:xfrm>
        </p:spPr>
        <p:txBody>
          <a:bodyPr/>
          <a:lstStyle/>
          <a:p>
            <a:r>
              <a:rPr lang="en-GB" altLang="en-US" b="1">
                <a:latin typeface="Calibri Light" panose="020F0302020204030204" pitchFamily="34" charset="0"/>
                <a:cs typeface="Calibri Light" panose="020F0302020204030204" pitchFamily="34" charset="0"/>
              </a:rPr>
              <a:t>Activity 1  </a:t>
            </a:r>
          </a:p>
        </p:txBody>
      </p:sp>
      <p:graphicFrame>
        <p:nvGraphicFramePr>
          <p:cNvPr id="4" name="Content Placeholder 3">
            <a:extLst>
              <a:ext uri="{FF2B5EF4-FFF2-40B4-BE49-F238E27FC236}">
                <a16:creationId xmlns:a16="http://schemas.microsoft.com/office/drawing/2014/main" id="{0ABE4E97-93DE-421A-9A0C-C828FE17B036}"/>
              </a:ext>
            </a:extLst>
          </p:cNvPr>
          <p:cNvGraphicFramePr>
            <a:graphicFrameLocks noGrp="1"/>
          </p:cNvGraphicFramePr>
          <p:nvPr>
            <p:ph idx="1"/>
          </p:nvPr>
        </p:nvGraphicFramePr>
        <p:xfrm>
          <a:off x="1828800" y="1036638"/>
          <a:ext cx="8610600" cy="4785320"/>
        </p:xfrm>
        <a:graphic>
          <a:graphicData uri="http://schemas.openxmlformats.org/drawingml/2006/table">
            <a:tbl>
              <a:tblPr firstRow="1" firstCol="1" bandRow="1"/>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74280">
                <a:tc gridSpan="2">
                  <a:txBody>
                    <a:bodyPr/>
                    <a:lstStyle/>
                    <a:p>
                      <a:pPr algn="ctr">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OUTBREAK PIR Template</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10000"/>
                  </a:ext>
                </a:extLst>
              </a:tr>
              <a:tr h="563806">
                <a:tc>
                  <a:txBody>
                    <a:bodyPr/>
                    <a:lstStyle/>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Name of Home or Organisation</a:t>
                      </a:r>
                    </a:p>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3806">
                <a:tc>
                  <a:txBody>
                    <a:bodyPr/>
                    <a:lstStyle/>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Service Lead/manager conducting PIR</a:t>
                      </a:r>
                    </a:p>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380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LCC IPCN supporting the PIR</a:t>
                      </a:r>
                    </a:p>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380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Type of outbreak identified (GERMS)</a:t>
                      </a:r>
                    </a:p>
                    <a:p>
                      <a:pPr algn="just">
                        <a:spcAft>
                          <a:spcPts val="600"/>
                        </a:spcAft>
                      </a:pPr>
                      <a:endParaRPr lang="en-GB" sz="1600" b="1"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380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Date outbreak identified</a:t>
                      </a:r>
                    </a:p>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3806">
                <a:tc>
                  <a:txBody>
                    <a:bodyPr/>
                    <a:lstStyle/>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Number of symptomatic residents</a:t>
                      </a:r>
                    </a:p>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3806">
                <a:tc>
                  <a:txBody>
                    <a:bodyPr/>
                    <a:lstStyle/>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Number of symptomatic staff </a:t>
                      </a:r>
                    </a:p>
                    <a:p>
                      <a:pPr algn="just">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6380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Date outbreak closed</a:t>
                      </a:r>
                    </a:p>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8BCCA40-8351-4C2D-97A4-085D6EF51FDD}"/>
              </a:ext>
            </a:extLst>
          </p:cNvPr>
          <p:cNvSpPr>
            <a:spLocks noGrp="1" noChangeArrowheads="1"/>
          </p:cNvSpPr>
          <p:nvPr>
            <p:ph type="title"/>
          </p:nvPr>
        </p:nvSpPr>
        <p:spPr>
          <a:xfrm>
            <a:off x="1752601" y="260351"/>
            <a:ext cx="8588375" cy="950913"/>
          </a:xfrm>
        </p:spPr>
        <p:txBody>
          <a:bodyPr/>
          <a:lstStyle/>
          <a:p>
            <a:r>
              <a:rPr lang="en-GB" altLang="en-US" b="1">
                <a:latin typeface="Calibri Light" panose="020F0302020204030204" pitchFamily="34" charset="0"/>
                <a:cs typeface="Calibri Light" panose="020F0302020204030204" pitchFamily="34" charset="0"/>
              </a:rPr>
              <a:t>Completed Activity 1 </a:t>
            </a:r>
          </a:p>
        </p:txBody>
      </p:sp>
      <p:graphicFrame>
        <p:nvGraphicFramePr>
          <p:cNvPr id="4" name="Content Placeholder 3">
            <a:extLst>
              <a:ext uri="{FF2B5EF4-FFF2-40B4-BE49-F238E27FC236}">
                <a16:creationId xmlns:a16="http://schemas.microsoft.com/office/drawing/2014/main" id="{3526004C-0FB1-4B71-8608-7DB1F34E0095}"/>
              </a:ext>
            </a:extLst>
          </p:cNvPr>
          <p:cNvGraphicFramePr>
            <a:graphicFrameLocks noGrp="1"/>
          </p:cNvGraphicFramePr>
          <p:nvPr>
            <p:ph idx="1"/>
          </p:nvPr>
        </p:nvGraphicFramePr>
        <p:xfrm>
          <a:off x="1730375" y="1211264"/>
          <a:ext cx="8610600" cy="4526203"/>
        </p:xfrm>
        <a:graphic>
          <a:graphicData uri="http://schemas.openxmlformats.org/drawingml/2006/table">
            <a:tbl>
              <a:tblPr firstRow="1" firstCol="1" bandRow="1"/>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43835">
                <a:tc gridSpan="2">
                  <a:txBody>
                    <a:bodyPr/>
                    <a:lstStyle/>
                    <a:p>
                      <a:pPr algn="ctr">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OUTBREAK PIR Template</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10000"/>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Name of Home or Organisation</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000000"/>
                          </a:solidFill>
                          <a:effectLst/>
                          <a:latin typeface="Arial" panose="020B0604020202020204" pitchFamily="34" charset="0"/>
                          <a:ea typeface="Calibri" panose="020F0502020204030204" pitchFamily="34" charset="0"/>
                          <a:cs typeface="Helvetica-Light"/>
                        </a:rPr>
                        <a:t>Rising Star care home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Service Lead/manager conducting PIR</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000000"/>
                          </a:solidFill>
                          <a:effectLst/>
                          <a:latin typeface="Arial" panose="020B0604020202020204" pitchFamily="34" charset="0"/>
                          <a:ea typeface="Calibri" panose="020F0502020204030204" pitchFamily="34" charset="0"/>
                          <a:cs typeface="Helvetica-Light"/>
                        </a:rPr>
                        <a:t>Manager’s name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8563">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LCC IPCN supporting the PIR</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400" dirty="0">
                          <a:solidFill>
                            <a:srgbClr val="000000"/>
                          </a:solidFill>
                          <a:effectLst/>
                          <a:latin typeface="Arial" panose="020B0604020202020204" pitchFamily="34" charset="0"/>
                          <a:ea typeface="Calibri" panose="020F0502020204030204" pitchFamily="34" charset="0"/>
                          <a:cs typeface="Helvetica-Light"/>
                        </a:rPr>
                        <a:t>Email the IPC team</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Type of outbreak identified (GERMS)</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FF0000"/>
                          </a:solidFill>
                          <a:effectLst/>
                          <a:latin typeface="Arial" panose="020B0604020202020204" pitchFamily="34" charset="0"/>
                          <a:ea typeface="Calibri" panose="020F0502020204030204" pitchFamily="34" charset="0"/>
                          <a:cs typeface="Helvetica-Light"/>
                        </a:rPr>
                        <a:t>G</a:t>
                      </a:r>
                      <a:r>
                        <a:rPr lang="en-GB" sz="2400" dirty="0">
                          <a:solidFill>
                            <a:srgbClr val="000000"/>
                          </a:solidFill>
                          <a:effectLst/>
                          <a:latin typeface="Arial" panose="020B0604020202020204" pitchFamily="34" charset="0"/>
                          <a:ea typeface="Calibri" panose="020F0502020204030204" pitchFamily="34" charset="0"/>
                          <a:cs typeface="Helvetica-Light"/>
                        </a:rPr>
                        <a:t>astrointestinal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3366">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en-GB" sz="1600" b="1" dirty="0">
                          <a:solidFill>
                            <a:srgbClr val="000000"/>
                          </a:solidFill>
                          <a:effectLst/>
                          <a:latin typeface="Arial" panose="020B0604020202020204" pitchFamily="34" charset="0"/>
                          <a:ea typeface="Calibri" panose="020F0502020204030204" pitchFamily="34" charset="0"/>
                          <a:cs typeface="Helvetica-Light"/>
                        </a:rPr>
                        <a:t>Date outbreak identified</a:t>
                      </a:r>
                    </a:p>
                    <a:p>
                      <a:pPr algn="just">
                        <a:spcAft>
                          <a:spcPts val="600"/>
                        </a:spcAft>
                      </a:pP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000000"/>
                          </a:solidFill>
                          <a:effectLst/>
                          <a:latin typeface="Arial" panose="020B0604020202020204" pitchFamily="34" charset="0"/>
                          <a:ea typeface="Calibri" panose="020F0502020204030204" pitchFamily="34" charset="0"/>
                          <a:cs typeface="Helvetica-Light"/>
                        </a:rPr>
                        <a:t>01/12/2021</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Number of symptomatic residents</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8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000000"/>
                          </a:solidFill>
                          <a:effectLst/>
                          <a:latin typeface="Arial" panose="020B0604020202020204" pitchFamily="34" charset="0"/>
                          <a:ea typeface="Calibri" panose="020F0502020204030204" pitchFamily="34" charset="0"/>
                          <a:cs typeface="Helvetica-Light"/>
                        </a:rPr>
                        <a:t>2</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Number of symptomatic staff </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200" dirty="0">
                          <a:solidFill>
                            <a:srgbClr val="000000"/>
                          </a:solidFill>
                          <a:effectLst/>
                          <a:latin typeface="Arial" panose="020B0604020202020204" pitchFamily="34" charset="0"/>
                          <a:ea typeface="Calibri" panose="020F0502020204030204" pitchFamily="34" charset="0"/>
                          <a:cs typeface="Helvetica-Light"/>
                        </a:rPr>
                        <a:t> </a:t>
                      </a:r>
                      <a:r>
                        <a:rPr lang="en-GB" sz="2400" dirty="0">
                          <a:solidFill>
                            <a:srgbClr val="000000"/>
                          </a:solidFill>
                          <a:effectLst/>
                          <a:latin typeface="Arial" panose="020B0604020202020204" pitchFamily="34" charset="0"/>
                          <a:ea typeface="Calibri" panose="020F0502020204030204" pitchFamily="34" charset="0"/>
                          <a:cs typeface="Helvetica-Light"/>
                        </a:rPr>
                        <a:t>1</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3366">
                <a:tc>
                  <a:txBody>
                    <a:bodyPr/>
                    <a:lstStyle/>
                    <a:p>
                      <a:pPr algn="just">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Date outbreak closed</a:t>
                      </a:r>
                      <a:endParaRPr lang="en-GB" sz="16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67C1814-275F-4952-97F4-27AA55C8D8A8}"/>
              </a:ext>
            </a:extLst>
          </p:cNvPr>
          <p:cNvSpPr>
            <a:spLocks noGrp="1" noChangeArrowheads="1"/>
          </p:cNvSpPr>
          <p:nvPr>
            <p:ph type="title"/>
          </p:nvPr>
        </p:nvSpPr>
        <p:spPr/>
        <p:txBody>
          <a:bodyPr/>
          <a:lstStyle/>
          <a:p>
            <a:r>
              <a:rPr lang="en-GB" altLang="en-US" b="1">
                <a:latin typeface="Calibri Light" panose="020F0302020204030204" pitchFamily="34" charset="0"/>
                <a:cs typeface="Calibri Light" panose="020F0302020204030204" pitchFamily="34" charset="0"/>
              </a:rPr>
              <a:t>Timeline </a:t>
            </a:r>
          </a:p>
        </p:txBody>
      </p:sp>
      <p:sp>
        <p:nvSpPr>
          <p:cNvPr id="32771" name="Content Placeholder 2">
            <a:extLst>
              <a:ext uri="{FF2B5EF4-FFF2-40B4-BE49-F238E27FC236}">
                <a16:creationId xmlns:a16="http://schemas.microsoft.com/office/drawing/2014/main" id="{3CB85FF9-B261-419C-B81F-ACCA6A24B368}"/>
              </a:ext>
            </a:extLst>
          </p:cNvPr>
          <p:cNvSpPr>
            <a:spLocks noGrp="1" noChangeArrowheads="1"/>
          </p:cNvSpPr>
          <p:nvPr>
            <p:ph idx="1"/>
          </p:nvPr>
        </p:nvSpPr>
        <p:spPr>
          <a:xfrm>
            <a:off x="1752600" y="1700214"/>
            <a:ext cx="8610600" cy="3709987"/>
          </a:xfrm>
        </p:spPr>
        <p:txBody>
          <a:bodyPr/>
          <a:lstStyle/>
          <a:p>
            <a:r>
              <a:rPr lang="en-GB" altLang="en-US">
                <a:solidFill>
                  <a:srgbClr val="000000"/>
                </a:solidFill>
                <a:latin typeface="Calibri Light" panose="020F0302020204030204" pitchFamily="34" charset="0"/>
                <a:cs typeface="Calibri Light" panose="020F0302020204030204" pitchFamily="34" charset="0"/>
              </a:rPr>
              <a:t>Looking at any common themes and trends that have occurred</a:t>
            </a:r>
          </a:p>
          <a:p>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C55255C-FCDE-41D9-A08B-4D54CAE08D05}"/>
              </a:ext>
            </a:extLst>
          </p:cNvPr>
          <p:cNvSpPr>
            <a:spLocks noGrp="1" noChangeArrowheads="1"/>
          </p:cNvSpPr>
          <p:nvPr>
            <p:ph type="title"/>
          </p:nvPr>
        </p:nvSpPr>
        <p:spPr>
          <a:xfrm>
            <a:off x="1752601" y="80872"/>
            <a:ext cx="8588375" cy="950913"/>
          </a:xfrm>
        </p:spPr>
        <p:txBody>
          <a:bodyPr/>
          <a:lstStyle/>
          <a:p>
            <a:r>
              <a:rPr lang="en-GB" altLang="en-US" b="1" dirty="0">
                <a:latin typeface="Calibri Light" panose="020F0302020204030204" pitchFamily="34" charset="0"/>
                <a:cs typeface="Calibri Light" panose="020F0302020204030204" pitchFamily="34" charset="0"/>
              </a:rPr>
              <a:t>Activity 2 </a:t>
            </a:r>
          </a:p>
        </p:txBody>
      </p:sp>
      <p:graphicFrame>
        <p:nvGraphicFramePr>
          <p:cNvPr id="4" name="Content Placeholder 3">
            <a:extLst>
              <a:ext uri="{FF2B5EF4-FFF2-40B4-BE49-F238E27FC236}">
                <a16:creationId xmlns:a16="http://schemas.microsoft.com/office/drawing/2014/main" id="{9110B287-E7D2-41EC-A8F1-6809ED1AABBA}"/>
              </a:ext>
            </a:extLst>
          </p:cNvPr>
          <p:cNvGraphicFramePr>
            <a:graphicFrameLocks noGrp="1"/>
          </p:cNvGraphicFramePr>
          <p:nvPr>
            <p:ph idx="1"/>
          </p:nvPr>
        </p:nvGraphicFramePr>
        <p:xfrm>
          <a:off x="1752601" y="1016542"/>
          <a:ext cx="8686799" cy="4829583"/>
        </p:xfrm>
        <a:graphic>
          <a:graphicData uri="http://schemas.openxmlformats.org/drawingml/2006/table">
            <a:tbl>
              <a:tblPr firstRow="1" firstCol="1" bandRow="1"/>
              <a:tblGrid>
                <a:gridCol w="505025">
                  <a:extLst>
                    <a:ext uri="{9D8B030D-6E8A-4147-A177-3AD203B41FA5}">
                      <a16:colId xmlns:a16="http://schemas.microsoft.com/office/drawing/2014/main" val="20000"/>
                    </a:ext>
                  </a:extLst>
                </a:gridCol>
                <a:gridCol w="526121">
                  <a:extLst>
                    <a:ext uri="{9D8B030D-6E8A-4147-A177-3AD203B41FA5}">
                      <a16:colId xmlns:a16="http://schemas.microsoft.com/office/drawing/2014/main" val="20001"/>
                    </a:ext>
                  </a:extLst>
                </a:gridCol>
                <a:gridCol w="1489337">
                  <a:extLst>
                    <a:ext uri="{9D8B030D-6E8A-4147-A177-3AD203B41FA5}">
                      <a16:colId xmlns:a16="http://schemas.microsoft.com/office/drawing/2014/main" val="20002"/>
                    </a:ext>
                  </a:extLst>
                </a:gridCol>
                <a:gridCol w="1928287">
                  <a:extLst>
                    <a:ext uri="{9D8B030D-6E8A-4147-A177-3AD203B41FA5}">
                      <a16:colId xmlns:a16="http://schemas.microsoft.com/office/drawing/2014/main" val="20003"/>
                    </a:ext>
                  </a:extLst>
                </a:gridCol>
                <a:gridCol w="2015460">
                  <a:extLst>
                    <a:ext uri="{9D8B030D-6E8A-4147-A177-3AD203B41FA5}">
                      <a16:colId xmlns:a16="http://schemas.microsoft.com/office/drawing/2014/main" val="20004"/>
                    </a:ext>
                  </a:extLst>
                </a:gridCol>
                <a:gridCol w="2222569">
                  <a:extLst>
                    <a:ext uri="{9D8B030D-6E8A-4147-A177-3AD203B41FA5}">
                      <a16:colId xmlns:a16="http://schemas.microsoft.com/office/drawing/2014/main" val="20005"/>
                    </a:ext>
                  </a:extLst>
                </a:gridCol>
              </a:tblGrid>
              <a:tr h="254669">
                <a:tc gridSpan="6">
                  <a:txBody>
                    <a:bodyPr/>
                    <a:lstStyle/>
                    <a:p>
                      <a:pPr algn="ctr">
                        <a:spcAft>
                          <a:spcPts val="600"/>
                        </a:spcAft>
                      </a:pPr>
                      <a:r>
                        <a:rPr lang="en-GB" sz="1600" b="1">
                          <a:solidFill>
                            <a:srgbClr val="000000"/>
                          </a:solidFill>
                          <a:effectLst/>
                          <a:latin typeface="Arial" panose="020B0604020202020204" pitchFamily="34" charset="0"/>
                          <a:ea typeface="Calibri" panose="020F0502020204030204" pitchFamily="34" charset="0"/>
                          <a:cs typeface="Helvetica-Light"/>
                        </a:rPr>
                        <a:t>Timeline of Events</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45914">
                <a:tc>
                  <a:txBody>
                    <a:bodyPr/>
                    <a:lstStyle/>
                    <a:p>
                      <a:pPr algn="just">
                        <a:spcAft>
                          <a:spcPts val="60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a:t>
                      </a:r>
                      <a:endParaRPr lang="en-GB" sz="18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a:t>
                      </a:r>
                      <a:endParaRPr lang="en-GB" sz="18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many affected (staff/service users)</a:t>
                      </a:r>
                      <a:endParaRPr lang="en-GB" sz="20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did this take place e.g. which unit/floor?</a:t>
                      </a:r>
                      <a:endParaRPr lang="en-GB" sz="20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happened?</a:t>
                      </a:r>
                      <a:endParaRPr lang="en-GB" sz="20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interventions were put in place?</a:t>
                      </a: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286503">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p>
                    <a:p>
                      <a:pPr algn="just">
                        <a:spcAft>
                          <a:spcPts val="600"/>
                        </a:spcAft>
                      </a:pPr>
                      <a:endParaRPr lang="en-GB" sz="20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p>
                    <a:p>
                      <a:pPr algn="just">
                        <a:spcAft>
                          <a:spcPts val="600"/>
                        </a:spcAft>
                      </a:pP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6503">
                <a:tc>
                  <a:txBody>
                    <a:bodyPr/>
                    <a:lstStyle/>
                    <a:p>
                      <a:pPr algn="just">
                        <a:spcAft>
                          <a:spcPts val="600"/>
                        </a:spcAft>
                      </a:pP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503">
                <a:tc>
                  <a:txBody>
                    <a:bodyPr/>
                    <a:lstStyle/>
                    <a:p>
                      <a:pPr algn="just">
                        <a:spcAft>
                          <a:spcPts val="600"/>
                        </a:spcAft>
                      </a:pP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503">
                <a:tc>
                  <a:txBody>
                    <a:bodyPr/>
                    <a:lstStyle/>
                    <a:p>
                      <a:pPr algn="just">
                        <a:spcAft>
                          <a:spcPts val="600"/>
                        </a:spcAft>
                      </a:pP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6503">
                <a:tc>
                  <a:txBody>
                    <a:bodyPr/>
                    <a:lstStyle/>
                    <a:p>
                      <a:pPr algn="just">
                        <a:spcAft>
                          <a:spcPts val="600"/>
                        </a:spcAft>
                      </a:pPr>
                      <a:endParaRPr lang="en-GB" sz="20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a:solidFill>
                            <a:srgbClr val="000000"/>
                          </a:solidFill>
                          <a:effectLst/>
                          <a:latin typeface="Arial" panose="020B0604020202020204" pitchFamily="34" charset="0"/>
                          <a:ea typeface="Calibri" panose="020F0502020204030204" pitchFamily="34" charset="0"/>
                          <a:cs typeface="Helvetica-Light"/>
                        </a:rPr>
                        <a:t> </a:t>
                      </a:r>
                      <a:endParaRPr lang="en-GB" sz="140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2000" dirty="0">
                          <a:solidFill>
                            <a:srgbClr val="000000"/>
                          </a:solidFill>
                          <a:effectLst/>
                          <a:latin typeface="Arial" panose="020B0604020202020204" pitchFamily="34" charset="0"/>
                          <a:ea typeface="Calibri" panose="020F0502020204030204" pitchFamily="34" charset="0"/>
                          <a:cs typeface="Helvetica-Light"/>
                        </a:rPr>
                        <a:t> </a:t>
                      </a:r>
                      <a:endParaRPr lang="en-GB" sz="1400" dirty="0">
                        <a:solidFill>
                          <a:srgbClr val="000000"/>
                        </a:solidFill>
                        <a:effectLst/>
                        <a:latin typeface="Arial" panose="020B0604020202020204" pitchFamily="34" charset="0"/>
                        <a:ea typeface="Calibri" panose="020F0502020204030204" pitchFamily="34" charset="0"/>
                        <a:cs typeface="Helvetica-Light"/>
                      </a:endParaRPr>
                    </a:p>
                  </a:txBody>
                  <a:tcPr marL="66770" marR="667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20ECBF9-9089-44B6-884B-8773596AAD7E}"/>
              </a:ext>
            </a:extLst>
          </p:cNvPr>
          <p:cNvSpPr>
            <a:spLocks noGrp="1" noChangeArrowheads="1"/>
          </p:cNvSpPr>
          <p:nvPr>
            <p:ph type="title"/>
          </p:nvPr>
        </p:nvSpPr>
        <p:spPr>
          <a:xfrm>
            <a:off x="1736726" y="115888"/>
            <a:ext cx="8588375" cy="950912"/>
          </a:xfrm>
        </p:spPr>
        <p:txBody>
          <a:bodyPr/>
          <a:lstStyle/>
          <a:p>
            <a:r>
              <a:rPr lang="en-GB" altLang="en-US" b="1">
                <a:latin typeface="Calibri Light" panose="020F0302020204030204" pitchFamily="34" charset="0"/>
                <a:cs typeface="Calibri Light" panose="020F0302020204030204" pitchFamily="34" charset="0"/>
              </a:rPr>
              <a:t>Completed Activity 2 </a:t>
            </a:r>
          </a:p>
        </p:txBody>
      </p:sp>
      <p:graphicFrame>
        <p:nvGraphicFramePr>
          <p:cNvPr id="4" name="Content Placeholder 3">
            <a:extLst>
              <a:ext uri="{FF2B5EF4-FFF2-40B4-BE49-F238E27FC236}">
                <a16:creationId xmlns:a16="http://schemas.microsoft.com/office/drawing/2014/main" id="{3271412E-DB2A-45A6-9AD4-D7411993B471}"/>
              </a:ext>
            </a:extLst>
          </p:cNvPr>
          <p:cNvGraphicFramePr>
            <a:graphicFrameLocks noGrp="1"/>
          </p:cNvGraphicFramePr>
          <p:nvPr>
            <p:ph idx="1"/>
          </p:nvPr>
        </p:nvGraphicFramePr>
        <p:xfrm>
          <a:off x="1752601" y="1196976"/>
          <a:ext cx="8610599" cy="4600339"/>
        </p:xfrm>
        <a:graphic>
          <a:graphicData uri="http://schemas.openxmlformats.org/drawingml/2006/table">
            <a:tbl>
              <a:tblPr firstRow="1" firstCol="1" bandRow="1"/>
              <a:tblGrid>
                <a:gridCol w="110304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97437">
                  <a:extLst>
                    <a:ext uri="{9D8B030D-6E8A-4147-A177-3AD203B41FA5}">
                      <a16:colId xmlns:a16="http://schemas.microsoft.com/office/drawing/2014/main" val="20003"/>
                    </a:ext>
                  </a:extLst>
                </a:gridCol>
                <a:gridCol w="2015405">
                  <a:extLst>
                    <a:ext uri="{9D8B030D-6E8A-4147-A177-3AD203B41FA5}">
                      <a16:colId xmlns:a16="http://schemas.microsoft.com/office/drawing/2014/main" val="20004"/>
                    </a:ext>
                  </a:extLst>
                </a:gridCol>
                <a:gridCol w="2222509">
                  <a:extLst>
                    <a:ext uri="{9D8B030D-6E8A-4147-A177-3AD203B41FA5}">
                      <a16:colId xmlns:a16="http://schemas.microsoft.com/office/drawing/2014/main" val="20005"/>
                    </a:ext>
                  </a:extLst>
                </a:gridCol>
              </a:tblGrid>
              <a:tr h="271216">
                <a:tc gridSpan="6">
                  <a:txBody>
                    <a:bodyPr/>
                    <a:lstStyle/>
                    <a:p>
                      <a:pPr algn="ctr">
                        <a:spcAft>
                          <a:spcPts val="600"/>
                        </a:spcAft>
                      </a:pPr>
                      <a:r>
                        <a:rPr lang="en-GB" sz="1600" b="1" dirty="0">
                          <a:solidFill>
                            <a:srgbClr val="000000"/>
                          </a:solidFill>
                          <a:effectLst/>
                          <a:latin typeface="Arial" panose="020B0604020202020204" pitchFamily="34" charset="0"/>
                          <a:ea typeface="Calibri" panose="020F0502020204030204" pitchFamily="34" charset="0"/>
                          <a:cs typeface="Helvetica-Light"/>
                        </a:rPr>
                        <a:t>Timeline of Events</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36484">
                <a:tc>
                  <a:txBody>
                    <a:bodyPr/>
                    <a:lstStyle/>
                    <a:p>
                      <a:pPr algn="just">
                        <a:spcAft>
                          <a:spcPts val="600"/>
                        </a:spcAft>
                      </a:pPr>
                      <a:r>
                        <a:rPr lang="en-GB"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many affected (staff/service users)</a:t>
                      </a:r>
                      <a:endParaRPr lang="en-GB" sz="18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did this take place e.g. which unit/floor?</a:t>
                      </a:r>
                      <a:endParaRPr lang="en-GB" sz="18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happened?</a:t>
                      </a:r>
                      <a:endParaRPr lang="en-GB" sz="18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just">
                        <a:spcAft>
                          <a:spcPts val="6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interventions were put in place?</a:t>
                      </a:r>
                      <a:endParaRPr lang="en-GB" sz="18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rgbClr val="000000"/>
                        </a:solidFill>
                        <a:effectLst/>
                        <a:latin typeface="Arial" panose="020B0604020202020204" pitchFamily="34" charset="0"/>
                        <a:ea typeface="Calibri" panose="020F0502020204030204" pitchFamily="34" charset="0"/>
                        <a:cs typeface="Helvetica-Light"/>
                      </a:endParaRPr>
                    </a:p>
                    <a:p>
                      <a:pPr algn="just">
                        <a:spcAft>
                          <a:spcPts val="600"/>
                        </a:spcAft>
                      </a:pPr>
                      <a:r>
                        <a:rPr lang="en-GB" sz="1800" dirty="0">
                          <a:solidFill>
                            <a:srgbClr val="000000"/>
                          </a:solidFill>
                          <a:effectLst/>
                          <a:latin typeface="Arial" panose="020B0604020202020204" pitchFamily="34" charset="0"/>
                          <a:ea typeface="Calibri" panose="020F0502020204030204" pitchFamily="34" charset="0"/>
                          <a:cs typeface="Helvetica-Light"/>
                        </a:rPr>
                        <a:t> </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702363">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01/12/21</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10am</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Jimmy (resident)</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Third floor</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Loose stools</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Isolated in room until 48 hours symptom free. Barrier nursed</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484">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01/12/21</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8pm</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Derek (resident)</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Third floor</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Vomiting and diarrhoea</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1600" dirty="0">
                          <a:solidFill>
                            <a:srgbClr val="000000"/>
                          </a:solidFill>
                          <a:effectLst/>
                          <a:latin typeface="Arial" panose="020B0604020202020204" pitchFamily="34" charset="0"/>
                          <a:ea typeface="Calibri" panose="020F0502020204030204" pitchFamily="34" charset="0"/>
                          <a:cs typeface="Helvetica-Light"/>
                        </a:rPr>
                        <a:t>Isolated in room until 48 hours symptom free. Barrier nursed</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algn="l">
                        <a:spcAft>
                          <a:spcPts val="600"/>
                        </a:spcAft>
                      </a:pP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9572">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02/12/21</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am</a:t>
                      </a: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 Julie </a:t>
                      </a:r>
                    </a:p>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(staff)</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Worked on third floor 01/12/2021 </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Diarrhoea</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600"/>
                        </a:spcAft>
                      </a:pPr>
                      <a:r>
                        <a:rPr lang="en-GB" sz="1600" dirty="0">
                          <a:solidFill>
                            <a:srgbClr val="000000"/>
                          </a:solidFill>
                          <a:effectLst/>
                          <a:latin typeface="Arial" panose="020B0604020202020204" pitchFamily="34" charset="0"/>
                          <a:ea typeface="Calibri" panose="020F0502020204030204" pitchFamily="34" charset="0"/>
                          <a:cs typeface="Helvetica-Light"/>
                        </a:rPr>
                        <a:t>To remain off work until 48 hours symptom free</a:t>
                      </a:r>
                      <a:endParaRPr lang="en-GB" sz="11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5121">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5121">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dirty="0">
                          <a:solidFill>
                            <a:srgbClr val="000000"/>
                          </a:solidFill>
                          <a:effectLst/>
                          <a:latin typeface="Arial" panose="020B0604020202020204" pitchFamily="34" charset="0"/>
                          <a:ea typeface="Calibri" panose="020F0502020204030204" pitchFamily="34" charset="0"/>
                          <a:cs typeface="Helvetica-Light"/>
                        </a:rPr>
                        <a:t>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dirty="0">
                          <a:solidFill>
                            <a:srgbClr val="000000"/>
                          </a:solidFill>
                          <a:effectLst/>
                          <a:latin typeface="Arial" panose="020B0604020202020204" pitchFamily="34" charset="0"/>
                          <a:ea typeface="Calibri" panose="020F0502020204030204" pitchFamily="34" charset="0"/>
                          <a:cs typeface="Helvetica-Light"/>
                        </a:rPr>
                        <a:t>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5121">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a:solidFill>
                            <a:srgbClr val="000000"/>
                          </a:solidFill>
                          <a:effectLst/>
                          <a:latin typeface="Arial" panose="020B0604020202020204" pitchFamily="34" charset="0"/>
                          <a:ea typeface="Calibri" panose="020F0502020204030204" pitchFamily="34" charset="0"/>
                          <a:cs typeface="Helvetica-Light"/>
                        </a:rPr>
                        <a:t> </a:t>
                      </a:r>
                      <a:endParaRPr lang="en-GB" sz="120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600"/>
                        </a:spcAft>
                      </a:pPr>
                      <a:r>
                        <a:rPr lang="en-GB" sz="1800" dirty="0">
                          <a:solidFill>
                            <a:srgbClr val="000000"/>
                          </a:solidFill>
                          <a:effectLst/>
                          <a:latin typeface="Arial" panose="020B0604020202020204" pitchFamily="34" charset="0"/>
                          <a:ea typeface="Calibri" panose="020F0502020204030204" pitchFamily="34" charset="0"/>
                          <a:cs typeface="Helvetica-Light"/>
                        </a:rPr>
                        <a:t> </a:t>
                      </a:r>
                      <a:endParaRPr lang="en-GB" sz="1200" dirty="0">
                        <a:solidFill>
                          <a:srgbClr val="000000"/>
                        </a:solidFill>
                        <a:effectLst/>
                        <a:latin typeface="Arial" panose="020B0604020202020204" pitchFamily="34" charset="0"/>
                        <a:ea typeface="Calibri" panose="020F0502020204030204" pitchFamily="34" charset="0"/>
                        <a:cs typeface="Helvetica-Light"/>
                      </a:endParaRPr>
                    </a:p>
                  </a:txBody>
                  <a:tcPr marL="66768" marR="6676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39D2B00-D91C-4802-9982-286E705B51EF}"/>
              </a:ext>
            </a:extLst>
          </p:cNvPr>
          <p:cNvSpPr>
            <a:spLocks noGrp="1" noChangeArrowheads="1"/>
          </p:cNvSpPr>
          <p:nvPr>
            <p:ph type="title"/>
          </p:nvPr>
        </p:nvSpPr>
        <p:spPr>
          <a:xfrm>
            <a:off x="1774826" y="188913"/>
            <a:ext cx="8588375" cy="950912"/>
          </a:xfrm>
        </p:spPr>
        <p:txBody>
          <a:bodyPr/>
          <a:lstStyle/>
          <a:p>
            <a:r>
              <a:rPr lang="en-GB" altLang="en-US" b="1">
                <a:solidFill>
                  <a:srgbClr val="000000"/>
                </a:solidFill>
                <a:latin typeface="Calibri Light" panose="020F0302020204030204" pitchFamily="34" charset="0"/>
                <a:cs typeface="Calibri Light" panose="020F0302020204030204" pitchFamily="34" charset="0"/>
              </a:rPr>
              <a:t>Introduction</a:t>
            </a:r>
            <a:endParaRPr lang="en-GB" altLang="en-US" b="1">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044E631-CA4A-44A2-95DF-ED1BEF318B0D}"/>
              </a:ext>
            </a:extLst>
          </p:cNvPr>
          <p:cNvSpPr>
            <a:spLocks noGrp="1"/>
          </p:cNvSpPr>
          <p:nvPr>
            <p:ph idx="1"/>
          </p:nvPr>
        </p:nvSpPr>
        <p:spPr>
          <a:xfrm>
            <a:off x="3216276" y="1341438"/>
            <a:ext cx="7146925" cy="4464050"/>
          </a:xfrm>
        </p:spPr>
        <p:txBody>
          <a:bodyPr/>
          <a:lstStyle/>
          <a:p>
            <a:pPr marL="0" indent="0">
              <a:buNone/>
              <a:defRPr/>
            </a:pPr>
            <a:r>
              <a:rPr lang="en-GB" altLang="en-US" dirty="0">
                <a:solidFill>
                  <a:srgbClr val="000000"/>
                </a:solidFill>
                <a:latin typeface="Calibri Light" panose="020F0302020204030204" pitchFamily="34" charset="0"/>
                <a:cs typeface="Calibri Light" panose="020F0302020204030204" pitchFamily="34" charset="0"/>
              </a:rPr>
              <a:t>Welcome/housekeeping/registration</a:t>
            </a:r>
          </a:p>
          <a:p>
            <a:pPr marL="0" indent="0">
              <a:buNone/>
              <a:defRPr/>
            </a:pPr>
            <a:endParaRPr lang="en-GB" altLang="en-US" dirty="0">
              <a:solidFill>
                <a:srgbClr val="000000"/>
              </a:solidFill>
              <a:latin typeface="Calibri Light" panose="020F0302020204030204" pitchFamily="34" charset="0"/>
              <a:cs typeface="Calibri Light" panose="020F0302020204030204" pitchFamily="34" charset="0"/>
            </a:endParaRPr>
          </a:p>
          <a:p>
            <a:pPr marL="0" indent="0">
              <a:buNone/>
              <a:defRPr/>
            </a:pPr>
            <a:r>
              <a:rPr lang="en-GB" altLang="en-US" dirty="0">
                <a:solidFill>
                  <a:srgbClr val="000000"/>
                </a:solidFill>
                <a:latin typeface="Calibri Light" panose="020F0302020204030204" pitchFamily="34" charset="0"/>
                <a:cs typeface="Calibri Light" panose="020F0302020204030204" pitchFamily="34" charset="0"/>
              </a:rPr>
              <a:t>Intro to the IPC Team</a:t>
            </a:r>
          </a:p>
          <a:p>
            <a:pPr marL="0" indent="0">
              <a:buNone/>
              <a:defRPr/>
            </a:pPr>
            <a:endParaRPr lang="en-GB" altLang="en-US" dirty="0">
              <a:solidFill>
                <a:srgbClr val="000000"/>
              </a:solidFill>
              <a:latin typeface="Calibri Light" panose="020F0302020204030204" pitchFamily="34" charset="0"/>
              <a:cs typeface="Calibri Light" panose="020F0302020204030204" pitchFamily="34" charset="0"/>
            </a:endParaRPr>
          </a:p>
          <a:p>
            <a:pPr marL="0" indent="0">
              <a:buNone/>
              <a:defRPr/>
            </a:pPr>
            <a:r>
              <a:rPr lang="en-GB" altLang="en-US" dirty="0">
                <a:solidFill>
                  <a:srgbClr val="000000"/>
                </a:solidFill>
                <a:latin typeface="Calibri Light" panose="020F0302020204030204" pitchFamily="34" charset="0"/>
                <a:cs typeface="Calibri Light" panose="020F0302020204030204" pitchFamily="34" charset="0"/>
              </a:rPr>
              <a:t>Presentation/activities </a:t>
            </a:r>
          </a:p>
          <a:p>
            <a:pPr marL="0" indent="0">
              <a:buNone/>
              <a:defRPr/>
            </a:pPr>
            <a:endParaRPr lang="en-GB" altLang="en-US" dirty="0">
              <a:solidFill>
                <a:srgbClr val="000000"/>
              </a:solidFill>
              <a:latin typeface="Calibri Light" panose="020F0302020204030204" pitchFamily="34" charset="0"/>
              <a:cs typeface="Calibri Light" panose="020F0302020204030204" pitchFamily="34" charset="0"/>
            </a:endParaRPr>
          </a:p>
          <a:p>
            <a:pPr marL="0" indent="0">
              <a:buNone/>
              <a:defRPr/>
            </a:pPr>
            <a:r>
              <a:rPr lang="en-GB" altLang="en-US" dirty="0">
                <a:solidFill>
                  <a:srgbClr val="000000"/>
                </a:solidFill>
                <a:latin typeface="Calibri Light" panose="020F0302020204030204" pitchFamily="34" charset="0"/>
                <a:cs typeface="Calibri Light" panose="020F0302020204030204" pitchFamily="34" charset="0"/>
              </a:rPr>
              <a:t>Evaluation forms/paper or online/certificate of attendance</a:t>
            </a:r>
          </a:p>
          <a:p>
            <a:pPr>
              <a:defRPr/>
            </a:pPr>
            <a:endParaRPr lang="en-GB" dirty="0"/>
          </a:p>
        </p:txBody>
      </p:sp>
      <p:pic>
        <p:nvPicPr>
          <p:cNvPr id="5124" name="Picture 5">
            <a:extLst>
              <a:ext uri="{FF2B5EF4-FFF2-40B4-BE49-F238E27FC236}">
                <a16:creationId xmlns:a16="http://schemas.microsoft.com/office/drawing/2014/main" id="{65000488-B400-489B-82C9-D650AEA0F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139826"/>
            <a:ext cx="101123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a:extLst>
              <a:ext uri="{FF2B5EF4-FFF2-40B4-BE49-F238E27FC236}">
                <a16:creationId xmlns:a16="http://schemas.microsoft.com/office/drawing/2014/main" id="{93BC96F5-4C31-428B-8E20-D83BD05EB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1" y="2119313"/>
            <a:ext cx="6397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EEA4F328-860B-47A8-87B0-B42F59B0C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3232151"/>
            <a:ext cx="10112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D6F41A6F-2339-4BD3-85E9-2FABFFA3D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4" y="4503738"/>
            <a:ext cx="949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2A0BDE1-85C1-4F8F-ADAA-C0A702CFA535}"/>
              </a:ext>
            </a:extLst>
          </p:cNvPr>
          <p:cNvSpPr>
            <a:spLocks noGrp="1" noChangeArrowheads="1"/>
          </p:cNvSpPr>
          <p:nvPr>
            <p:ph type="title"/>
          </p:nvPr>
        </p:nvSpPr>
        <p:spPr/>
        <p:txBody>
          <a:bodyPr/>
          <a:lstStyle/>
          <a:p>
            <a:r>
              <a:rPr lang="en-GB" altLang="en-US" b="1">
                <a:latin typeface="Calibri Light" panose="020F0302020204030204" pitchFamily="34" charset="0"/>
                <a:cs typeface="Calibri Light" panose="020F0302020204030204" pitchFamily="34" charset="0"/>
              </a:rPr>
              <a:t>Chain of Infection</a:t>
            </a:r>
          </a:p>
        </p:txBody>
      </p:sp>
      <p:pic>
        <p:nvPicPr>
          <p:cNvPr id="37891" name="Content Placeholder 4">
            <a:extLst>
              <a:ext uri="{FF2B5EF4-FFF2-40B4-BE49-F238E27FC236}">
                <a16:creationId xmlns:a16="http://schemas.microsoft.com/office/drawing/2014/main" id="{D7D32EEF-3E58-42AA-B5DB-2C8E082EA2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92539" y="1700214"/>
            <a:ext cx="4835525" cy="40671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C343E7-7C32-402C-B095-C602176C58AE}"/>
              </a:ext>
            </a:extLst>
          </p:cNvPr>
          <p:cNvSpPr>
            <a:spLocks noGrp="1" noChangeArrowheads="1"/>
          </p:cNvSpPr>
          <p:nvPr>
            <p:ph type="title"/>
          </p:nvPr>
        </p:nvSpPr>
        <p:spPr>
          <a:xfrm>
            <a:off x="1801813" y="-179829"/>
            <a:ext cx="8588375" cy="950912"/>
          </a:xfrm>
        </p:spPr>
        <p:txBody>
          <a:bodyPr/>
          <a:lstStyle/>
          <a:p>
            <a:r>
              <a:rPr lang="en-GB" altLang="en-US" b="1" dirty="0">
                <a:latin typeface="Calibri Light" panose="020F0302020204030204" pitchFamily="34" charset="0"/>
                <a:cs typeface="Calibri Light" panose="020F0302020204030204" pitchFamily="34" charset="0"/>
              </a:rPr>
              <a:t>Chain of Infection examples</a:t>
            </a:r>
          </a:p>
        </p:txBody>
      </p:sp>
      <p:graphicFrame>
        <p:nvGraphicFramePr>
          <p:cNvPr id="5" name="Object 8">
            <a:extLst>
              <a:ext uri="{FF2B5EF4-FFF2-40B4-BE49-F238E27FC236}">
                <a16:creationId xmlns:a16="http://schemas.microsoft.com/office/drawing/2014/main" id="{A472E6DC-911A-4FA8-AC7F-6B1B6E587681}"/>
              </a:ext>
            </a:extLst>
          </p:cNvPr>
          <p:cNvGraphicFramePr>
            <a:graphicFrameLocks noChangeAspect="1"/>
          </p:cNvGraphicFramePr>
          <p:nvPr/>
        </p:nvGraphicFramePr>
        <p:xfrm>
          <a:off x="3071664" y="746919"/>
          <a:ext cx="6434138" cy="5364163"/>
        </p:xfrm>
        <a:graphic>
          <a:graphicData uri="http://schemas.openxmlformats.org/presentationml/2006/ole">
            <mc:AlternateContent xmlns:mc="http://schemas.openxmlformats.org/markup-compatibility/2006">
              <mc:Choice xmlns:v="urn:schemas-microsoft-com:vml" Requires="v">
                <p:oleObj name="Document" r:id="rId2" imgW="5728373" imgH="4773101" progId="Word.Document.12">
                  <p:embed/>
                </p:oleObj>
              </mc:Choice>
              <mc:Fallback>
                <p:oleObj name="Document" r:id="rId2" imgW="5728373" imgH="4773101" progId="Word.Document.12">
                  <p:embed/>
                  <p:pic>
                    <p:nvPicPr>
                      <p:cNvPr id="5" name="Object 8">
                        <a:extLst>
                          <a:ext uri="{FF2B5EF4-FFF2-40B4-BE49-F238E27FC236}">
                            <a16:creationId xmlns:a16="http://schemas.microsoft.com/office/drawing/2014/main" id="{A472E6DC-911A-4FA8-AC7F-6B1B6E587681}"/>
                          </a:ext>
                        </a:extLst>
                      </p:cNvPr>
                      <p:cNvPicPr>
                        <a:picLocks noChangeAspect="1" noChangeArrowheads="1"/>
                      </p:cNvPicPr>
                      <p:nvPr/>
                    </p:nvPicPr>
                    <p:blipFill>
                      <a:blip r:embed="rId3"/>
                      <a:srcRect/>
                      <a:stretch>
                        <a:fillRect/>
                      </a:stretch>
                    </p:blipFill>
                    <p:spPr bwMode="auto">
                      <a:xfrm>
                        <a:off x="3071664" y="746919"/>
                        <a:ext cx="6434138"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60A0DA-8816-42AE-B427-465DE50280B3}"/>
              </a:ext>
            </a:extLst>
          </p:cNvPr>
          <p:cNvPicPr>
            <a:picLocks noChangeAspect="1"/>
          </p:cNvPicPr>
          <p:nvPr/>
        </p:nvPicPr>
        <p:blipFill>
          <a:blip r:embed="rId3"/>
          <a:stretch>
            <a:fillRect/>
          </a:stretch>
        </p:blipFill>
        <p:spPr>
          <a:xfrm>
            <a:off x="1775520" y="168013"/>
            <a:ext cx="6444208" cy="6320827"/>
          </a:xfrm>
          <a:prstGeom prst="rect">
            <a:avLst/>
          </a:prstGeom>
        </p:spPr>
      </p:pic>
      <p:sp>
        <p:nvSpPr>
          <p:cNvPr id="8" name="TextBox 7">
            <a:extLst>
              <a:ext uri="{FF2B5EF4-FFF2-40B4-BE49-F238E27FC236}">
                <a16:creationId xmlns:a16="http://schemas.microsoft.com/office/drawing/2014/main" id="{D4F76591-5E35-4983-96EF-4944F9062006}"/>
              </a:ext>
            </a:extLst>
          </p:cNvPr>
          <p:cNvSpPr txBox="1"/>
          <p:nvPr/>
        </p:nvSpPr>
        <p:spPr>
          <a:xfrm>
            <a:off x="6240016" y="188641"/>
            <a:ext cx="4176464" cy="769441"/>
          </a:xfrm>
          <a:prstGeom prst="rect">
            <a:avLst/>
          </a:prstGeom>
          <a:noFill/>
        </p:spPr>
        <p:txBody>
          <a:bodyPr wrap="square" rtlCol="0">
            <a:spAutoFit/>
          </a:bodyPr>
          <a:lstStyle/>
          <a:p>
            <a:r>
              <a:rPr lang="en-GB" sz="4400" b="1" dirty="0">
                <a:latin typeface="Calibri Light" panose="020F0302020204030204" pitchFamily="34" charset="0"/>
                <a:cs typeface="Calibri Light" panose="020F0302020204030204" pitchFamily="34" charset="0"/>
              </a:rPr>
              <a:t>Chain of Infection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7132D72-633E-45F9-9FAC-7CFB0FD6B357}"/>
              </a:ext>
            </a:extLst>
          </p:cNvPr>
          <p:cNvSpPr>
            <a:spLocks noGrp="1" noChangeArrowheads="1"/>
          </p:cNvSpPr>
          <p:nvPr>
            <p:ph type="title"/>
          </p:nvPr>
        </p:nvSpPr>
        <p:spPr>
          <a:xfrm>
            <a:off x="1752601" y="476251"/>
            <a:ext cx="8588375" cy="950913"/>
          </a:xfrm>
        </p:spPr>
        <p:txBody>
          <a:bodyPr/>
          <a:lstStyle/>
          <a:p>
            <a:r>
              <a:rPr lang="en-GB" altLang="en-US" b="1" dirty="0">
                <a:latin typeface="Calibri Light" panose="020F0302020204030204" pitchFamily="34" charset="0"/>
                <a:cs typeface="Calibri Light" panose="020F0302020204030204" pitchFamily="34" charset="0"/>
              </a:rPr>
              <a:t>Chain of Infection</a:t>
            </a:r>
          </a:p>
        </p:txBody>
      </p:sp>
      <p:sp>
        <p:nvSpPr>
          <p:cNvPr id="40963" name="Content Placeholder 4">
            <a:extLst>
              <a:ext uri="{FF2B5EF4-FFF2-40B4-BE49-F238E27FC236}">
                <a16:creationId xmlns:a16="http://schemas.microsoft.com/office/drawing/2014/main" id="{DB3E4983-63AB-4EE1-993B-94D814A5A705}"/>
              </a:ext>
            </a:extLst>
          </p:cNvPr>
          <p:cNvSpPr>
            <a:spLocks noGrp="1" noChangeArrowheads="1"/>
          </p:cNvSpPr>
          <p:nvPr>
            <p:ph idx="1"/>
          </p:nvPr>
        </p:nvSpPr>
        <p:spPr>
          <a:xfrm>
            <a:off x="1752600" y="1268414"/>
            <a:ext cx="8610600" cy="4141787"/>
          </a:xfrm>
        </p:spPr>
        <p:txBody>
          <a:bodyPr/>
          <a:lstStyle/>
          <a:p>
            <a:pPr marL="0" indent="0">
              <a:buNone/>
              <a:defRPr/>
            </a:pPr>
            <a:endParaRPr lang="en-GB" altLang="en-US" dirty="0">
              <a:latin typeface="Calibri Light" panose="020F0302020204030204" pitchFamily="34" charset="0"/>
              <a:cs typeface="Calibri Light" panose="020F0302020204030204" pitchFamily="34" charset="0"/>
            </a:endParaRPr>
          </a:p>
          <a:p>
            <a:pPr>
              <a:defRPr/>
            </a:pPr>
            <a:r>
              <a:rPr lang="en-GB" altLang="en-US" dirty="0">
                <a:latin typeface="Calibri Light" panose="020F0302020204030204" pitchFamily="34" charset="0"/>
                <a:cs typeface="Calibri Light" panose="020F0302020204030204" pitchFamily="34" charset="0"/>
              </a:rPr>
              <a:t>Please use the chain of infection below to help with your post infection review for gastrointestinal infections</a:t>
            </a:r>
          </a:p>
          <a:p>
            <a:pPr>
              <a:defRPr/>
            </a:pPr>
            <a:r>
              <a:rPr lang="en-GB" altLang="en-US" dirty="0">
                <a:latin typeface="Calibri Light" panose="020F0302020204030204" pitchFamily="34" charset="0"/>
                <a:cs typeface="Calibri Light" panose="020F0302020204030204" pitchFamily="34" charset="0"/>
              </a:rPr>
              <a:t>Have a look at each part of the chain and see what actions can be taken to break the chain to influence the management of future infections</a:t>
            </a: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D9CDB25-D082-4ECA-A91C-30910B4DB8C1}"/>
              </a:ext>
            </a:extLst>
          </p:cNvPr>
          <p:cNvSpPr>
            <a:spLocks noGrp="1" noChangeArrowheads="1"/>
          </p:cNvSpPr>
          <p:nvPr>
            <p:ph type="title"/>
          </p:nvPr>
        </p:nvSpPr>
        <p:spPr>
          <a:xfrm>
            <a:off x="1801813" y="-99392"/>
            <a:ext cx="8588375" cy="950913"/>
          </a:xfrm>
        </p:spPr>
        <p:txBody>
          <a:bodyPr>
            <a:normAutofit fontScale="90000"/>
          </a:bodyPr>
          <a:lstStyle/>
          <a:p>
            <a:br>
              <a:rPr lang="en-GB" altLang="en-US" b="1" dirty="0">
                <a:latin typeface="Calibri Light" panose="020F0302020204030204" pitchFamily="34" charset="0"/>
                <a:cs typeface="Calibri Light" panose="020F0302020204030204" pitchFamily="34" charset="0"/>
              </a:rPr>
            </a:br>
            <a:r>
              <a:rPr lang="en-GB" altLang="en-US" b="1" dirty="0">
                <a:latin typeface="Calibri Light" panose="020F0302020204030204" pitchFamily="34" charset="0"/>
                <a:cs typeface="Calibri Light" panose="020F0302020204030204" pitchFamily="34" charset="0"/>
              </a:rPr>
              <a:t>Activity 3</a:t>
            </a:r>
            <a:br>
              <a:rPr lang="en-GB" altLang="en-US" dirty="0">
                <a:latin typeface="Calibri Light" panose="020F0302020204030204" pitchFamily="34" charset="0"/>
                <a:cs typeface="Calibri Light" panose="020F0302020204030204" pitchFamily="34" charset="0"/>
              </a:rPr>
            </a:br>
            <a:endParaRPr lang="en-GB" altLang="en-US" b="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2181B862-041B-4334-85A1-D2BF01488D12}"/>
              </a:ext>
            </a:extLst>
          </p:cNvPr>
          <p:cNvSpPr txBox="1"/>
          <p:nvPr/>
        </p:nvSpPr>
        <p:spPr>
          <a:xfrm>
            <a:off x="2063552" y="647306"/>
            <a:ext cx="7984391" cy="707886"/>
          </a:xfrm>
          <a:prstGeom prst="rect">
            <a:avLst/>
          </a:prstGeom>
          <a:noFill/>
        </p:spPr>
        <p:txBody>
          <a:bodyPr wrap="square" rtlCol="0">
            <a:spAutoFit/>
          </a:bodyPr>
          <a:lstStyle/>
          <a:p>
            <a:pPr marL="342900" indent="-342900">
              <a:buFont typeface="Arial" panose="020B0604020202020204" pitchFamily="34" charset="0"/>
              <a:buChar char="•"/>
            </a:pPr>
            <a:r>
              <a:rPr lang="en-GB" altLang="en-US" sz="2000" dirty="0">
                <a:latin typeface="Calibri Light" panose="020F0302020204030204" pitchFamily="34" charset="0"/>
                <a:cs typeface="Calibri Light" panose="020F0302020204030204" pitchFamily="34" charset="0"/>
              </a:rPr>
              <a:t>Think about the actions needed to break the chain of infection for a gastrointestinal illness</a:t>
            </a:r>
            <a:endParaRPr lang="en-GB" sz="2000" dirty="0"/>
          </a:p>
        </p:txBody>
      </p:sp>
      <p:pic>
        <p:nvPicPr>
          <p:cNvPr id="20" name="Picture 19">
            <a:extLst>
              <a:ext uri="{FF2B5EF4-FFF2-40B4-BE49-F238E27FC236}">
                <a16:creationId xmlns:a16="http://schemas.microsoft.com/office/drawing/2014/main" id="{56D11F48-75CF-48A9-872D-7EDEC0526A1D}"/>
              </a:ext>
            </a:extLst>
          </p:cNvPr>
          <p:cNvPicPr>
            <a:picLocks noChangeAspect="1"/>
          </p:cNvPicPr>
          <p:nvPr/>
        </p:nvPicPr>
        <p:blipFill>
          <a:blip r:embed="rId3"/>
          <a:stretch>
            <a:fillRect/>
          </a:stretch>
        </p:blipFill>
        <p:spPr>
          <a:xfrm>
            <a:off x="1919536" y="1355193"/>
            <a:ext cx="8352928" cy="44729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D9CDB25-D082-4ECA-A91C-30910B4DB8C1}"/>
              </a:ext>
            </a:extLst>
          </p:cNvPr>
          <p:cNvSpPr>
            <a:spLocks noGrp="1" noChangeArrowheads="1"/>
          </p:cNvSpPr>
          <p:nvPr>
            <p:ph type="title"/>
          </p:nvPr>
        </p:nvSpPr>
        <p:spPr>
          <a:xfrm>
            <a:off x="1993626" y="210321"/>
            <a:ext cx="8588375" cy="950913"/>
          </a:xfrm>
        </p:spPr>
        <p:txBody>
          <a:bodyPr>
            <a:normAutofit fontScale="90000"/>
          </a:bodyPr>
          <a:lstStyle/>
          <a:p>
            <a:r>
              <a:rPr lang="en-GB" altLang="en-US" b="1" dirty="0">
                <a:latin typeface="Calibri Light" panose="020F0302020204030204" pitchFamily="34" charset="0"/>
                <a:cs typeface="Calibri Light" panose="020F0302020204030204" pitchFamily="34" charset="0"/>
              </a:rPr>
              <a:t>Completed Activity 3</a:t>
            </a:r>
            <a:br>
              <a:rPr lang="en-GB" altLang="en-US" dirty="0">
                <a:latin typeface="Calibri Light" panose="020F0302020204030204" pitchFamily="34" charset="0"/>
                <a:cs typeface="Calibri Light" panose="020F0302020204030204" pitchFamily="34" charset="0"/>
              </a:rPr>
            </a:br>
            <a:endParaRPr lang="en-GB" altLang="en-US" b="1"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3D93E7C7-2488-42B0-9F97-BF806F1E1610}"/>
              </a:ext>
            </a:extLst>
          </p:cNvPr>
          <p:cNvPicPr>
            <a:picLocks noChangeAspect="1"/>
          </p:cNvPicPr>
          <p:nvPr/>
        </p:nvPicPr>
        <p:blipFill>
          <a:blip r:embed="rId3"/>
          <a:stretch>
            <a:fillRect/>
          </a:stretch>
        </p:blipFill>
        <p:spPr>
          <a:xfrm>
            <a:off x="2100597" y="685777"/>
            <a:ext cx="7990807" cy="4858151"/>
          </a:xfrm>
          <a:prstGeom prst="rect">
            <a:avLst/>
          </a:prstGeom>
        </p:spPr>
      </p:pic>
    </p:spTree>
    <p:extLst>
      <p:ext uri="{BB962C8B-B14F-4D97-AF65-F5344CB8AC3E}">
        <p14:creationId xmlns:p14="http://schemas.microsoft.com/office/powerpoint/2010/main" val="149266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CC9F26D-3137-4825-97E3-1D770B02EF79}"/>
              </a:ext>
            </a:extLst>
          </p:cNvPr>
          <p:cNvSpPr>
            <a:spLocks noGrp="1" noChangeArrowheads="1"/>
          </p:cNvSpPr>
          <p:nvPr>
            <p:ph type="title"/>
          </p:nvPr>
        </p:nvSpPr>
        <p:spPr>
          <a:xfrm>
            <a:off x="1774826" y="260351"/>
            <a:ext cx="8588375" cy="1223963"/>
          </a:xfrm>
        </p:spPr>
        <p:txBody>
          <a:bodyPr>
            <a:normAutofit fontScale="90000"/>
          </a:bodyPr>
          <a:lstStyle/>
          <a:p>
            <a:pPr marL="342900" indent="-342900">
              <a:spcBef>
                <a:spcPct val="20000"/>
              </a:spcBef>
            </a:pPr>
            <a:br>
              <a:rPr lang="en-US" altLang="en-US" sz="2800">
                <a:solidFill>
                  <a:srgbClr val="000000"/>
                </a:solidFill>
                <a:latin typeface="Calibri Light" panose="020F0302020204030204" pitchFamily="34" charset="0"/>
                <a:cs typeface="Calibri Light" panose="020F0302020204030204" pitchFamily="34" charset="0"/>
              </a:rPr>
            </a:br>
            <a:r>
              <a:rPr lang="en-US" altLang="en-US" b="1">
                <a:solidFill>
                  <a:srgbClr val="000000"/>
                </a:solidFill>
                <a:latin typeface="Calibri Light" panose="020F0302020204030204" pitchFamily="34" charset="0"/>
                <a:cs typeface="Calibri Light" panose="020F0302020204030204" pitchFamily="34" charset="0"/>
              </a:rPr>
              <a:t>How to implement the lessons learnt into your workplace </a:t>
            </a:r>
            <a:br>
              <a:rPr lang="en-US" altLang="en-US" sz="2800">
                <a:solidFill>
                  <a:srgbClr val="000000"/>
                </a:solidFill>
                <a:latin typeface="Calibri Light" panose="020F0302020204030204" pitchFamily="34" charset="0"/>
                <a:cs typeface="Calibri Light" panose="020F0302020204030204" pitchFamily="34" charset="0"/>
              </a:rPr>
            </a:br>
            <a:endParaRPr lang="en-GB" altLang="en-US"/>
          </a:p>
        </p:txBody>
      </p:sp>
      <p:sp>
        <p:nvSpPr>
          <p:cNvPr id="49155" name="Content Placeholder 2">
            <a:extLst>
              <a:ext uri="{FF2B5EF4-FFF2-40B4-BE49-F238E27FC236}">
                <a16:creationId xmlns:a16="http://schemas.microsoft.com/office/drawing/2014/main" id="{096D797C-D223-4386-B323-A087B1D9B50E}"/>
              </a:ext>
            </a:extLst>
          </p:cNvPr>
          <p:cNvSpPr>
            <a:spLocks noGrp="1" noChangeArrowheads="1"/>
          </p:cNvSpPr>
          <p:nvPr>
            <p:ph idx="1"/>
          </p:nvPr>
        </p:nvSpPr>
        <p:spPr>
          <a:xfrm>
            <a:off x="1752600" y="1700214"/>
            <a:ext cx="8610600" cy="3709987"/>
          </a:xfrm>
        </p:spPr>
        <p:txBody>
          <a:bodyPr/>
          <a:lstStyle/>
          <a:p>
            <a:r>
              <a:rPr lang="en-GB" altLang="en-US" sz="3600">
                <a:latin typeface="Calibri Light" panose="020F0302020204030204" pitchFamily="34" charset="0"/>
                <a:cs typeface="Calibri Light" panose="020F0302020204030204" pitchFamily="34" charset="0"/>
              </a:rPr>
              <a:t>Choose realistic goals for the action plan</a:t>
            </a:r>
          </a:p>
          <a:p>
            <a:r>
              <a:rPr lang="en-GB" altLang="en-US" sz="3600">
                <a:latin typeface="Calibri Light" panose="020F0302020204030204" pitchFamily="34" charset="0"/>
                <a:cs typeface="Calibri Light" panose="020F0302020204030204" pitchFamily="34" charset="0"/>
              </a:rPr>
              <a:t>Look at how these can be implemented and used within the setting on an everyday basis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9005A32-9477-407A-92A3-1B35A48EA188}"/>
              </a:ext>
            </a:extLst>
          </p:cNvPr>
          <p:cNvSpPr>
            <a:spLocks noGrp="1" noChangeArrowheads="1"/>
          </p:cNvSpPr>
          <p:nvPr>
            <p:ph type="title"/>
          </p:nvPr>
        </p:nvSpPr>
        <p:spPr/>
        <p:txBody>
          <a:bodyPr/>
          <a:lstStyle/>
          <a:p>
            <a:r>
              <a:rPr lang="en-GB" altLang="en-US" b="1">
                <a:latin typeface="Calibri Light" panose="020F0302020204030204" pitchFamily="34" charset="0"/>
                <a:cs typeface="Calibri Light" panose="020F0302020204030204" pitchFamily="34" charset="0"/>
              </a:rPr>
              <a:t>Learning Points &amp; Action Plan </a:t>
            </a:r>
          </a:p>
        </p:txBody>
      </p:sp>
      <p:sp>
        <p:nvSpPr>
          <p:cNvPr id="54275" name="Content Placeholder 2">
            <a:extLst>
              <a:ext uri="{FF2B5EF4-FFF2-40B4-BE49-F238E27FC236}">
                <a16:creationId xmlns:a16="http://schemas.microsoft.com/office/drawing/2014/main" id="{E23F83AE-F3F5-4994-A602-B690F46740AE}"/>
              </a:ext>
            </a:extLst>
          </p:cNvPr>
          <p:cNvSpPr>
            <a:spLocks noGrp="1" noChangeArrowheads="1"/>
          </p:cNvSpPr>
          <p:nvPr>
            <p:ph idx="1"/>
          </p:nvPr>
        </p:nvSpPr>
        <p:spPr>
          <a:xfrm>
            <a:off x="1752600" y="1700214"/>
            <a:ext cx="8610600" cy="3709987"/>
          </a:xfrm>
        </p:spPr>
        <p:txBody>
          <a:bodyPr/>
          <a:lstStyle/>
          <a:p>
            <a:r>
              <a:rPr lang="en-GB" altLang="en-US">
                <a:solidFill>
                  <a:srgbClr val="000000"/>
                </a:solidFill>
                <a:latin typeface="Calibri Light" panose="020F0302020204030204" pitchFamily="34" charset="0"/>
                <a:cs typeface="Calibri Light" panose="020F0302020204030204" pitchFamily="34" charset="0"/>
              </a:rPr>
              <a:t>A PIR document is usually completed by the manager, it’s findings, the action plan and the lessons learnt should be shared with all staff, to increase awareness and help to stop future outbreaks</a:t>
            </a:r>
          </a:p>
          <a:p>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1B4FD7A-F57B-45F4-A649-B95D16A08C59}"/>
              </a:ext>
            </a:extLst>
          </p:cNvPr>
          <p:cNvSpPr>
            <a:spLocks noGrp="1" noChangeArrowheads="1"/>
          </p:cNvSpPr>
          <p:nvPr>
            <p:ph type="title"/>
          </p:nvPr>
        </p:nvSpPr>
        <p:spPr>
          <a:xfrm>
            <a:off x="1774826" y="188913"/>
            <a:ext cx="8588375" cy="950912"/>
          </a:xfrm>
        </p:spPr>
        <p:txBody>
          <a:bodyPr/>
          <a:lstStyle/>
          <a:p>
            <a:r>
              <a:rPr lang="en-GB" altLang="en-US" b="1">
                <a:latin typeface="Calibri Light" panose="020F0302020204030204" pitchFamily="34" charset="0"/>
                <a:cs typeface="Calibri Light" panose="020F0302020204030204" pitchFamily="34" charset="0"/>
              </a:rPr>
              <a:t>Messages to take away </a:t>
            </a:r>
          </a:p>
        </p:txBody>
      </p:sp>
      <p:sp>
        <p:nvSpPr>
          <p:cNvPr id="55299" name="Content Placeholder 2">
            <a:extLst>
              <a:ext uri="{FF2B5EF4-FFF2-40B4-BE49-F238E27FC236}">
                <a16:creationId xmlns:a16="http://schemas.microsoft.com/office/drawing/2014/main" id="{C7DFFC4B-9F55-440A-AB55-FCD47A5BF5CF}"/>
              </a:ext>
            </a:extLst>
          </p:cNvPr>
          <p:cNvSpPr>
            <a:spLocks noGrp="1" noChangeArrowheads="1"/>
          </p:cNvSpPr>
          <p:nvPr>
            <p:ph idx="1"/>
          </p:nvPr>
        </p:nvSpPr>
        <p:spPr>
          <a:xfrm>
            <a:off x="1717675" y="1052513"/>
            <a:ext cx="8610600" cy="4127500"/>
          </a:xfrm>
        </p:spPr>
        <p:txBody>
          <a:bodyPr>
            <a:normAutofit lnSpcReduction="10000"/>
          </a:bodyPr>
          <a:lstStyle/>
          <a:p>
            <a:r>
              <a:rPr lang="en-GB" altLang="en-US" sz="2400">
                <a:latin typeface="Calibri Light" panose="020F0302020204030204" pitchFamily="34" charset="0"/>
                <a:cs typeface="Calibri Light" panose="020F0302020204030204" pitchFamily="34" charset="0"/>
              </a:rPr>
              <a:t>Familiarise yourself with the chain of infection and add it to the IPC training of staff and in your IPC policy</a:t>
            </a:r>
          </a:p>
          <a:p>
            <a:r>
              <a:rPr lang="en-GB" altLang="en-US" sz="2400">
                <a:latin typeface="Calibri Light" panose="020F0302020204030204" pitchFamily="34" charset="0"/>
                <a:cs typeface="Calibri Light" panose="020F0302020204030204" pitchFamily="34" charset="0"/>
              </a:rPr>
              <a:t>You may want to add  it to your IPC board</a:t>
            </a:r>
          </a:p>
          <a:p>
            <a:r>
              <a:rPr lang="en-GB" altLang="en-US" sz="2400">
                <a:latin typeface="Calibri Light" panose="020F0302020204030204" pitchFamily="34" charset="0"/>
                <a:cs typeface="Calibri Light" panose="020F0302020204030204" pitchFamily="34" charset="0"/>
              </a:rPr>
              <a:t>A PIR is a tool to help improve practice and IPC standards within the setting</a:t>
            </a:r>
          </a:p>
          <a:p>
            <a:r>
              <a:rPr lang="en-GB" altLang="en-US" sz="2400">
                <a:latin typeface="Calibri Light" panose="020F0302020204030204" pitchFamily="34" charset="0"/>
                <a:cs typeface="Calibri Light" panose="020F0302020204030204" pitchFamily="34" charset="0"/>
              </a:rPr>
              <a:t>A PIR is a ‘non-blame’ process and it is designed to strengthen IPC practices within the setting</a:t>
            </a:r>
          </a:p>
          <a:p>
            <a:r>
              <a:rPr lang="en-GB" altLang="en-US" sz="2400">
                <a:latin typeface="Calibri Light" panose="020F0302020204030204" pitchFamily="34" charset="0"/>
                <a:cs typeface="Calibri Light" panose="020F0302020204030204" pitchFamily="34" charset="0"/>
              </a:rPr>
              <a:t>Findings of PIR’s should be shared with staff to highlight any gaps in knowledge and to promote improvements in IPC practice</a:t>
            </a:r>
          </a:p>
          <a:p>
            <a:r>
              <a:rPr lang="en-GB" altLang="en-US" sz="2400">
                <a:latin typeface="Calibri Light" panose="020F0302020204030204" pitchFamily="34" charset="0"/>
                <a:cs typeface="Calibri Light" panose="020F0302020204030204" pitchFamily="34" charset="0"/>
              </a:rPr>
              <a:t>Please share your completed PIR forms with us to improve our intelligence about outbreaks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C8C8009-C5D2-4A08-8A82-505F2AA8F231}"/>
              </a:ext>
            </a:extLst>
          </p:cNvPr>
          <p:cNvSpPr>
            <a:spLocks noGrp="1" noChangeArrowheads="1"/>
          </p:cNvSpPr>
          <p:nvPr>
            <p:ph type="title"/>
          </p:nvPr>
        </p:nvSpPr>
        <p:spPr>
          <a:xfrm>
            <a:off x="1774826" y="188913"/>
            <a:ext cx="8588375" cy="950912"/>
          </a:xfrm>
        </p:spPr>
        <p:txBody>
          <a:bodyPr/>
          <a:lstStyle/>
          <a:p>
            <a:r>
              <a:rPr lang="en-GB" altLang="en-US" b="1">
                <a:latin typeface="Calibri Light" panose="020F0302020204030204" pitchFamily="34" charset="0"/>
                <a:cs typeface="Calibri Light" panose="020F0302020204030204" pitchFamily="34" charset="0"/>
              </a:rPr>
              <a:t>References</a:t>
            </a:r>
          </a:p>
        </p:txBody>
      </p:sp>
      <p:sp>
        <p:nvSpPr>
          <p:cNvPr id="56323" name="Content Placeholder 2">
            <a:extLst>
              <a:ext uri="{FF2B5EF4-FFF2-40B4-BE49-F238E27FC236}">
                <a16:creationId xmlns:a16="http://schemas.microsoft.com/office/drawing/2014/main" id="{546D359D-E825-4661-9B10-1B933B5F607C}"/>
              </a:ext>
            </a:extLst>
          </p:cNvPr>
          <p:cNvSpPr>
            <a:spLocks noGrp="1" noChangeArrowheads="1"/>
          </p:cNvSpPr>
          <p:nvPr>
            <p:ph idx="1"/>
          </p:nvPr>
        </p:nvSpPr>
        <p:spPr>
          <a:xfrm>
            <a:off x="1752600" y="1139826"/>
            <a:ext cx="8610600" cy="4665663"/>
          </a:xfrm>
        </p:spPr>
        <p:txBody>
          <a:bodyPr/>
          <a:lstStyle/>
          <a:p>
            <a:endParaRPr lang="en-GB" altLang="en-US">
              <a:hlinkClick r:id="" action="ppaction://noaction"/>
            </a:endParaRPr>
          </a:p>
          <a:p>
            <a:r>
              <a:rPr lang="en-GB" altLang="en-US">
                <a:hlinkClick r:id="" action="ppaction://noaction"/>
              </a:rPr>
              <a:t>https://www.lancashire.gov.uk/practitioners/health/infection-prevention-and-control/</a:t>
            </a:r>
            <a:endParaRPr lang="en-GB" altLang="en-US"/>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35E8E13-DBEF-40A5-B3F2-5EED0A438198}"/>
              </a:ext>
            </a:extLst>
          </p:cNvPr>
          <p:cNvSpPr>
            <a:spLocks noGrp="1" noChangeArrowheads="1"/>
          </p:cNvSpPr>
          <p:nvPr>
            <p:ph type="title"/>
          </p:nvPr>
        </p:nvSpPr>
        <p:spPr>
          <a:xfrm>
            <a:off x="1752601" y="188913"/>
            <a:ext cx="8588375" cy="1295400"/>
          </a:xfrm>
        </p:spPr>
        <p:txBody>
          <a:bodyPr/>
          <a:lstStyle/>
          <a:p>
            <a:r>
              <a:rPr lang="en-GB" altLang="en-US" sz="3600">
                <a:solidFill>
                  <a:srgbClr val="000000"/>
                </a:solidFill>
              </a:rPr>
              <a:t> </a:t>
            </a:r>
            <a:r>
              <a:rPr lang="en-GB" altLang="en-US" b="1">
                <a:latin typeface="Calibri Light" panose="020F0302020204030204" pitchFamily="34" charset="0"/>
                <a:cs typeface="Calibri Light" panose="020F0302020204030204" pitchFamily="34" charset="0"/>
              </a:rPr>
              <a:t>Post infection Review</a:t>
            </a:r>
            <a:endParaRPr lang="en-GB" altLang="en-US" b="1">
              <a:solidFill>
                <a:schemeClr val="tx1"/>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3C1BFBA-C8E3-4A87-8EB0-B213BA558161}"/>
              </a:ext>
            </a:extLst>
          </p:cNvPr>
          <p:cNvSpPr>
            <a:spLocks noGrp="1"/>
          </p:cNvSpPr>
          <p:nvPr>
            <p:ph idx="1"/>
          </p:nvPr>
        </p:nvSpPr>
        <p:spPr>
          <a:xfrm>
            <a:off x="1851025" y="1222375"/>
            <a:ext cx="4679950" cy="4413250"/>
          </a:xfrm>
        </p:spPr>
        <p:txBody>
          <a:bodyPr/>
          <a:lstStyle/>
          <a:p>
            <a:pPr marL="0" indent="0">
              <a:buNone/>
              <a:defRPr/>
            </a:pPr>
            <a:endParaRPr lang="en-GB" sz="1800" dirty="0"/>
          </a:p>
          <a:p>
            <a:pPr marL="0" indent="0">
              <a:buNone/>
              <a:defRPr/>
            </a:pPr>
            <a:r>
              <a:rPr lang="en-GB" dirty="0">
                <a:latin typeface="Calibri Light" panose="020F0302020204030204" pitchFamily="34" charset="0"/>
                <a:cs typeface="Calibri Light" panose="020F0302020204030204" pitchFamily="34" charset="0"/>
              </a:rPr>
              <a:t>Aims of todays session are:</a:t>
            </a:r>
          </a:p>
          <a:p>
            <a:pPr marL="0" indent="0">
              <a:buNone/>
              <a:defRPr/>
            </a:pPr>
            <a:endParaRPr lang="en-GB" sz="1800" dirty="0">
              <a:latin typeface="Calibri Light" panose="020F0302020204030204" pitchFamily="34" charset="0"/>
              <a:cs typeface="Calibri Light" panose="020F0302020204030204" pitchFamily="34" charset="0"/>
            </a:endParaRPr>
          </a:p>
          <a:p>
            <a:pPr>
              <a:defRPr/>
            </a:pPr>
            <a:r>
              <a:rPr lang="en-GB" altLang="en-US" dirty="0">
                <a:latin typeface="Calibri Light" panose="020F0302020204030204" pitchFamily="34" charset="0"/>
                <a:cs typeface="Calibri Light" panose="020F0302020204030204" pitchFamily="34" charset="0"/>
              </a:rPr>
              <a:t>To improve awareness of  Post Infection Reviews (PIR’s) and how undertaking them could support improvements in your setting to prevent future outbreaks  </a:t>
            </a:r>
          </a:p>
          <a:p>
            <a:pPr>
              <a:defRPr/>
            </a:pPr>
            <a:endParaRPr lang="en-GB" dirty="0"/>
          </a:p>
        </p:txBody>
      </p:sp>
      <p:pic>
        <p:nvPicPr>
          <p:cNvPr id="6148" name="Picture 1">
            <a:extLst>
              <a:ext uri="{FF2B5EF4-FFF2-40B4-BE49-F238E27FC236}">
                <a16:creationId xmlns:a16="http://schemas.microsoft.com/office/drawing/2014/main" id="{2172BF36-3131-4F85-83EB-95D30E3F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2852738"/>
            <a:ext cx="3622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5">
            <a:extLst>
              <a:ext uri="{FF2B5EF4-FFF2-40B4-BE49-F238E27FC236}">
                <a16:creationId xmlns:a16="http://schemas.microsoft.com/office/drawing/2014/main" id="{456AC094-57E3-4296-A823-112B4F0324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333375"/>
            <a:ext cx="8496300" cy="4927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50D12A-59CF-40A7-8C5E-F6439C6BB3CB}"/>
              </a:ext>
            </a:extLst>
          </p:cNvPr>
          <p:cNvSpPr>
            <a:spLocks noGrp="1" noChangeArrowheads="1"/>
          </p:cNvSpPr>
          <p:nvPr>
            <p:ph type="title"/>
          </p:nvPr>
        </p:nvSpPr>
        <p:spPr>
          <a:xfrm>
            <a:off x="1785939" y="260351"/>
            <a:ext cx="8588375" cy="950913"/>
          </a:xfrm>
        </p:spPr>
        <p:txBody>
          <a:bodyPr/>
          <a:lstStyle/>
          <a:p>
            <a:r>
              <a:rPr lang="en-GB" altLang="en-US" b="1">
                <a:latin typeface="Calibri Light" panose="020F0302020204030204" pitchFamily="34" charset="0"/>
                <a:cs typeface="Calibri Light" panose="020F0302020204030204" pitchFamily="34" charset="0"/>
              </a:rPr>
              <a:t>Learning Outcomes </a:t>
            </a:r>
          </a:p>
        </p:txBody>
      </p:sp>
      <p:sp>
        <p:nvSpPr>
          <p:cNvPr id="8195" name="Content Placeholder 2">
            <a:extLst>
              <a:ext uri="{FF2B5EF4-FFF2-40B4-BE49-F238E27FC236}">
                <a16:creationId xmlns:a16="http://schemas.microsoft.com/office/drawing/2014/main" id="{CCBF8E1C-459D-45C2-8643-1D60AA721F18}"/>
              </a:ext>
            </a:extLst>
          </p:cNvPr>
          <p:cNvSpPr>
            <a:spLocks noGrp="1" noChangeArrowheads="1"/>
          </p:cNvSpPr>
          <p:nvPr>
            <p:ph idx="1"/>
          </p:nvPr>
        </p:nvSpPr>
        <p:spPr>
          <a:xfrm>
            <a:off x="1763713" y="1628775"/>
            <a:ext cx="8610600" cy="4089400"/>
          </a:xfrm>
        </p:spPr>
        <p:txBody>
          <a:bodyPr/>
          <a:lstStyle/>
          <a:p>
            <a:r>
              <a:rPr lang="en-GB" altLang="en-US">
                <a:solidFill>
                  <a:srgbClr val="000000"/>
                </a:solidFill>
                <a:latin typeface="Calibri Light" panose="020F0302020204030204" pitchFamily="34" charset="0"/>
                <a:cs typeface="Calibri Light" panose="020F0302020204030204" pitchFamily="34" charset="0"/>
              </a:rPr>
              <a:t>Understand and build on knowledge of what a PIR is</a:t>
            </a:r>
          </a:p>
          <a:p>
            <a:endParaRPr lang="en-GB" altLang="en-US">
              <a:solidFill>
                <a:srgbClr val="000000"/>
              </a:solidFill>
              <a:latin typeface="Calibri Light" panose="020F0302020204030204" pitchFamily="34" charset="0"/>
              <a:cs typeface="Calibri Light" panose="020F0302020204030204" pitchFamily="34" charset="0"/>
            </a:endParaRPr>
          </a:p>
          <a:p>
            <a:r>
              <a:rPr lang="en-GB" altLang="en-US">
                <a:solidFill>
                  <a:srgbClr val="000000"/>
                </a:solidFill>
                <a:latin typeface="Calibri Light" panose="020F0302020204030204" pitchFamily="34" charset="0"/>
                <a:cs typeface="Calibri Light" panose="020F0302020204030204" pitchFamily="34" charset="0"/>
              </a:rPr>
              <a:t>Understand how </a:t>
            </a:r>
            <a:r>
              <a:rPr lang="en-GB" altLang="en-US">
                <a:latin typeface="Calibri Light" panose="020F0302020204030204" pitchFamily="34" charset="0"/>
                <a:cs typeface="Calibri Light" panose="020F0302020204030204" pitchFamily="34" charset="0"/>
              </a:rPr>
              <a:t>undertaking a PIR could support improvements in your setting with future outbreaks  </a:t>
            </a:r>
          </a:p>
          <a:p>
            <a:endParaRPr lang="en-GB" altLang="en-US">
              <a:solidFill>
                <a:srgbClr val="000000"/>
              </a:solidFill>
              <a:latin typeface="Calibri Light" panose="020F0302020204030204" pitchFamily="34" charset="0"/>
              <a:cs typeface="Calibri Light" panose="020F0302020204030204" pitchFamily="34" charset="0"/>
            </a:endParaRPr>
          </a:p>
          <a:p>
            <a:r>
              <a:rPr lang="en-GB" altLang="en-US">
                <a:solidFill>
                  <a:srgbClr val="000000"/>
                </a:solidFill>
                <a:latin typeface="Calibri Light" panose="020F0302020204030204" pitchFamily="34" charset="0"/>
                <a:cs typeface="Calibri Light" panose="020F0302020204030204" pitchFamily="34" charset="0"/>
              </a:rPr>
              <a:t>Apply the knowledge learnt from today, and put into practice</a:t>
            </a:r>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2653020-4F0D-4B73-B705-51694EFC260E}"/>
              </a:ext>
            </a:extLst>
          </p:cNvPr>
          <p:cNvSpPr>
            <a:spLocks noGrp="1" noChangeArrowheads="1"/>
          </p:cNvSpPr>
          <p:nvPr>
            <p:ph type="title"/>
          </p:nvPr>
        </p:nvSpPr>
        <p:spPr>
          <a:xfrm>
            <a:off x="1801814" y="333376"/>
            <a:ext cx="8588375" cy="950913"/>
          </a:xfrm>
        </p:spPr>
        <p:txBody>
          <a:bodyPr>
            <a:normAutofit fontScale="90000"/>
          </a:bodyPr>
          <a:lstStyle/>
          <a:p>
            <a:br>
              <a:rPr lang="en-GB" altLang="en-US" sz="3600">
                <a:solidFill>
                  <a:srgbClr val="000000"/>
                </a:solidFill>
              </a:rPr>
            </a:br>
            <a:r>
              <a:rPr lang="en-GB" altLang="en-US" b="1">
                <a:latin typeface="Calibri Light" panose="020F0302020204030204" pitchFamily="34" charset="0"/>
                <a:cs typeface="Calibri Light" panose="020F0302020204030204" pitchFamily="34" charset="0"/>
              </a:rPr>
              <a:t>What we will cover </a:t>
            </a:r>
            <a:br>
              <a:rPr lang="en-GB" altLang="en-US" sz="3600">
                <a:solidFill>
                  <a:srgbClr val="0070C0"/>
                </a:solidFill>
              </a:rPr>
            </a:br>
            <a:endParaRPr lang="en-GB" altLang="en-US"/>
          </a:p>
        </p:txBody>
      </p:sp>
      <p:sp>
        <p:nvSpPr>
          <p:cNvPr id="10243" name="Content Placeholder 2">
            <a:extLst>
              <a:ext uri="{FF2B5EF4-FFF2-40B4-BE49-F238E27FC236}">
                <a16:creationId xmlns:a16="http://schemas.microsoft.com/office/drawing/2014/main" id="{792D35A6-9AB9-4322-BB69-8C18D5AE7839}"/>
              </a:ext>
            </a:extLst>
          </p:cNvPr>
          <p:cNvSpPr>
            <a:spLocks noGrp="1" noChangeArrowheads="1"/>
          </p:cNvSpPr>
          <p:nvPr>
            <p:ph idx="1"/>
          </p:nvPr>
        </p:nvSpPr>
        <p:spPr>
          <a:xfrm>
            <a:off x="1779589" y="1741601"/>
            <a:ext cx="8610600" cy="3374798"/>
          </a:xfrm>
        </p:spPr>
        <p:txBody>
          <a:bodyPr/>
          <a:lstStyle/>
          <a:p>
            <a:r>
              <a:rPr lang="en-GB" altLang="en-US" dirty="0">
                <a:latin typeface="Calibri Light" panose="020F0302020204030204" pitchFamily="34" charset="0"/>
                <a:cs typeface="Calibri Light" panose="020F0302020204030204" pitchFamily="34" charset="0"/>
              </a:rPr>
              <a:t>The process and purpose of a PIR, and when one needs completing</a:t>
            </a:r>
          </a:p>
          <a:p>
            <a:r>
              <a:rPr lang="en-GB" altLang="en-US" dirty="0">
                <a:latin typeface="Calibri Light" panose="020F0302020204030204" pitchFamily="34" charset="0"/>
                <a:cs typeface="Calibri Light" panose="020F0302020204030204" pitchFamily="34" charset="0"/>
              </a:rPr>
              <a:t>Chain of infection </a:t>
            </a:r>
          </a:p>
          <a:p>
            <a:r>
              <a:rPr lang="en-GB" altLang="en-US" dirty="0">
                <a:latin typeface="Calibri Light" panose="020F0302020204030204" pitchFamily="34" charset="0"/>
                <a:cs typeface="Calibri Light" panose="020F0302020204030204" pitchFamily="34" charset="0"/>
              </a:rPr>
              <a:t>Timeline of events</a:t>
            </a:r>
          </a:p>
          <a:p>
            <a:r>
              <a:rPr lang="en-GB" altLang="en-US" dirty="0">
                <a:latin typeface="Calibri Light" panose="020F0302020204030204" pitchFamily="34" charset="0"/>
                <a:cs typeface="Calibri Light" panose="020F0302020204030204" pitchFamily="34" charset="0"/>
              </a:rPr>
              <a:t>Learning points &amp; action plans</a:t>
            </a:r>
          </a:p>
          <a:p>
            <a:r>
              <a:rPr lang="en-GB" altLang="en-US" dirty="0">
                <a:latin typeface="Calibri Light" panose="020F0302020204030204" pitchFamily="34" charset="0"/>
                <a:cs typeface="Calibri Light" panose="020F0302020204030204" pitchFamily="34" charset="0"/>
              </a:rPr>
              <a:t>Lessons learnt and how to implement the lessons learnt into your workplace</a:t>
            </a:r>
          </a:p>
          <a:p>
            <a:endParaRPr lang="en-GB" altLang="en-US" dirty="0"/>
          </a:p>
          <a:p>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73BE6A39-C8B2-4AA6-AE15-5EFC2E799802}"/>
              </a:ext>
            </a:extLst>
          </p:cNvPr>
          <p:cNvSpPr>
            <a:spLocks noGrp="1" noChangeArrowheads="1"/>
          </p:cNvSpPr>
          <p:nvPr>
            <p:ph type="title"/>
          </p:nvPr>
        </p:nvSpPr>
        <p:spPr>
          <a:xfrm>
            <a:off x="1801814" y="276227"/>
            <a:ext cx="8588375" cy="950913"/>
          </a:xfrm>
        </p:spPr>
        <p:txBody>
          <a:bodyPr/>
          <a:lstStyle/>
          <a:p>
            <a:r>
              <a:rPr lang="en-US" altLang="en-US" b="1" dirty="0">
                <a:latin typeface="Calibri Light" panose="020F0302020204030204" pitchFamily="34" charset="0"/>
                <a:cs typeface="Calibri Light" panose="020F0302020204030204" pitchFamily="34" charset="0"/>
              </a:rPr>
              <a:t>Process and Purpose</a:t>
            </a:r>
          </a:p>
        </p:txBody>
      </p:sp>
      <p:sp>
        <p:nvSpPr>
          <p:cNvPr id="12291" name="Content Placeholder 4">
            <a:extLst>
              <a:ext uri="{FF2B5EF4-FFF2-40B4-BE49-F238E27FC236}">
                <a16:creationId xmlns:a16="http://schemas.microsoft.com/office/drawing/2014/main" id="{F5546D58-D6A1-4B47-A8E3-8D8ADCF717C6}"/>
              </a:ext>
            </a:extLst>
          </p:cNvPr>
          <p:cNvSpPr>
            <a:spLocks noGrp="1" noChangeArrowheads="1"/>
          </p:cNvSpPr>
          <p:nvPr>
            <p:ph idx="1"/>
          </p:nvPr>
        </p:nvSpPr>
        <p:spPr>
          <a:xfrm>
            <a:off x="1919288" y="1212397"/>
            <a:ext cx="8610600" cy="4608513"/>
          </a:xfrm>
        </p:spPr>
        <p:txBody>
          <a:bodyPr/>
          <a:lstStyle/>
          <a:p>
            <a:pPr>
              <a:defRPr/>
            </a:pPr>
            <a:r>
              <a:rPr lang="en-GB" altLang="en-US" sz="2600" dirty="0">
                <a:latin typeface="Calibri Light" panose="020F0302020204030204" pitchFamily="34" charset="0"/>
                <a:cs typeface="Calibri Light" panose="020F0302020204030204" pitchFamily="34" charset="0"/>
              </a:rPr>
              <a:t>A PIR is a process to help to identify any critical points and contributory factors leading to certain infections or outbreaks</a:t>
            </a:r>
          </a:p>
          <a:p>
            <a:pPr>
              <a:defRPr/>
            </a:pPr>
            <a:r>
              <a:rPr lang="en-GB" altLang="en-US" sz="2600" dirty="0">
                <a:latin typeface="Calibri Light" panose="020F0302020204030204" pitchFamily="34" charset="0"/>
                <a:cs typeface="Calibri Light" panose="020F0302020204030204" pitchFamily="34" charset="0"/>
              </a:rPr>
              <a:t>Enables lessons to be learnt and recommendations for improvement</a:t>
            </a:r>
          </a:p>
          <a:p>
            <a:pPr>
              <a:defRPr/>
            </a:pPr>
            <a:r>
              <a:rPr lang="en-GB" altLang="en-US" sz="2600" dirty="0">
                <a:latin typeface="Calibri Light" panose="020F0302020204030204" pitchFamily="34" charset="0"/>
                <a:cs typeface="Calibri Light" panose="020F0302020204030204" pitchFamily="34" charset="0"/>
              </a:rPr>
              <a:t>The PIR tool assists care settings to understand how outbreaks or unusual infections from GERMS (</a:t>
            </a:r>
            <a:r>
              <a:rPr lang="en-GB" altLang="en-US" sz="2600" b="1" dirty="0">
                <a:latin typeface="Calibri Light" panose="020F0302020204030204" pitchFamily="34" charset="0"/>
                <a:cs typeface="Calibri Light" panose="020F0302020204030204" pitchFamily="34" charset="0"/>
              </a:rPr>
              <a:t>G</a:t>
            </a:r>
            <a:r>
              <a:rPr lang="en-GB" altLang="en-US" sz="2600" dirty="0">
                <a:latin typeface="Calibri Light" panose="020F0302020204030204" pitchFamily="34" charset="0"/>
                <a:cs typeface="Calibri Light" panose="020F0302020204030204" pitchFamily="34" charset="0"/>
              </a:rPr>
              <a:t>astrointestinal, </a:t>
            </a:r>
            <a:r>
              <a:rPr lang="en-GB" altLang="en-US" sz="2600" b="1" dirty="0">
                <a:latin typeface="Calibri Light" panose="020F0302020204030204" pitchFamily="34" charset="0"/>
                <a:cs typeface="Calibri Light" panose="020F0302020204030204" pitchFamily="34" charset="0"/>
              </a:rPr>
              <a:t>E</a:t>
            </a:r>
            <a:r>
              <a:rPr lang="en-GB" altLang="en-US" sz="2600" dirty="0">
                <a:latin typeface="Calibri Light" panose="020F0302020204030204" pitchFamily="34" charset="0"/>
                <a:cs typeface="Calibri Light" panose="020F0302020204030204" pitchFamily="34" charset="0"/>
              </a:rPr>
              <a:t>ctoparasites, </a:t>
            </a:r>
            <a:r>
              <a:rPr lang="en-GB" altLang="en-US" sz="2600" b="1" dirty="0">
                <a:latin typeface="Calibri Light" panose="020F0302020204030204" pitchFamily="34" charset="0"/>
                <a:cs typeface="Calibri Light" panose="020F0302020204030204" pitchFamily="34" charset="0"/>
              </a:rPr>
              <a:t>R</a:t>
            </a:r>
            <a:r>
              <a:rPr lang="en-GB" altLang="en-US" sz="2600" dirty="0">
                <a:latin typeface="Calibri Light" panose="020F0302020204030204" pitchFamily="34" charset="0"/>
                <a:cs typeface="Calibri Light" panose="020F0302020204030204" pitchFamily="34" charset="0"/>
              </a:rPr>
              <a:t>espiratory, </a:t>
            </a:r>
            <a:r>
              <a:rPr lang="en-GB" altLang="en-US" sz="2600" b="1" dirty="0">
                <a:latin typeface="Calibri Light" panose="020F0302020204030204" pitchFamily="34" charset="0"/>
                <a:cs typeface="Calibri Light" panose="020F0302020204030204" pitchFamily="34" charset="0"/>
              </a:rPr>
              <a:t>M</a:t>
            </a:r>
            <a:r>
              <a:rPr lang="en-GB" altLang="en-US" sz="2600" dirty="0">
                <a:latin typeface="Calibri Light" panose="020F0302020204030204" pitchFamily="34" charset="0"/>
                <a:cs typeface="Calibri Light" panose="020F0302020204030204" pitchFamily="34" charset="0"/>
              </a:rPr>
              <a:t>ulti-drug resistance organisms, </a:t>
            </a:r>
            <a:r>
              <a:rPr lang="en-GB" altLang="en-US" sz="2600" b="1" dirty="0">
                <a:latin typeface="Calibri Light" panose="020F0302020204030204" pitchFamily="34" charset="0"/>
                <a:cs typeface="Calibri Light" panose="020F0302020204030204" pitchFamily="34" charset="0"/>
              </a:rPr>
              <a:t>S</a:t>
            </a:r>
            <a:r>
              <a:rPr lang="en-GB" altLang="en-US" sz="2600" dirty="0">
                <a:latin typeface="Calibri Light" panose="020F0302020204030204" pitchFamily="34" charset="0"/>
                <a:cs typeface="Calibri Light" panose="020F0302020204030204" pitchFamily="34" charset="0"/>
              </a:rPr>
              <a:t>kin) have occurred within the care settings</a:t>
            </a:r>
          </a:p>
          <a:p>
            <a:pPr>
              <a:defRPr/>
            </a:pPr>
            <a:r>
              <a:rPr lang="en-GB" altLang="en-US" sz="2600" dirty="0">
                <a:latin typeface="Calibri Light" panose="020F0302020204030204" pitchFamily="34" charset="0"/>
                <a:cs typeface="Calibri Light" panose="020F0302020204030204" pitchFamily="34" charset="0"/>
              </a:rPr>
              <a:t>The PIR form is a resource for Providers and </a:t>
            </a:r>
            <a:r>
              <a:rPr lang="en-GB" altLang="en-US" sz="2600" b="1" dirty="0">
                <a:latin typeface="Calibri Light" panose="020F0302020204030204" pitchFamily="34" charset="0"/>
                <a:cs typeface="Calibri Light" panose="020F0302020204030204" pitchFamily="34" charset="0"/>
              </a:rPr>
              <a:t>NOT</a:t>
            </a:r>
            <a:r>
              <a:rPr lang="en-GB" altLang="en-US" sz="2600" dirty="0">
                <a:latin typeface="Calibri Light" panose="020F0302020204030204" pitchFamily="34" charset="0"/>
                <a:cs typeface="Calibri Light" panose="020F0302020204030204" pitchFamily="34" charset="0"/>
              </a:rPr>
              <a:t> a monitoring tool </a:t>
            </a:r>
          </a:p>
          <a:p>
            <a:pPr>
              <a:defRPr/>
            </a:pPr>
            <a:endParaRPr lang="en-GB" altLang="en-US" sz="1800" dirty="0">
              <a:latin typeface="Calibri Light" panose="020F0302020204030204" pitchFamily="34" charset="0"/>
              <a:cs typeface="Calibri Light" panose="020F0302020204030204" pitchFamily="34" charset="0"/>
            </a:endParaRPr>
          </a:p>
          <a:p>
            <a:pPr marL="0" indent="0">
              <a:buNone/>
              <a:defRPr/>
            </a:pPr>
            <a:endParaRPr lang="en-GB" altLang="en-US" dirty="0">
              <a:latin typeface="Calibri Light" panose="020F0302020204030204" pitchFamily="34" charset="0"/>
              <a:cs typeface="Calibri Light" panose="020F0302020204030204" pitchFamily="34" charset="0"/>
            </a:endParaRPr>
          </a:p>
          <a:p>
            <a:pPr>
              <a:defRPr/>
            </a:pP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1227871-0D3F-4D5E-8A8A-D1F2F4ED15BF}"/>
              </a:ext>
            </a:extLst>
          </p:cNvPr>
          <p:cNvSpPr>
            <a:spLocks noGrp="1" noChangeArrowheads="1"/>
          </p:cNvSpPr>
          <p:nvPr>
            <p:ph type="title"/>
          </p:nvPr>
        </p:nvSpPr>
        <p:spPr>
          <a:xfrm>
            <a:off x="1801814" y="115888"/>
            <a:ext cx="8588375" cy="950912"/>
          </a:xfrm>
        </p:spPr>
        <p:txBody>
          <a:bodyPr/>
          <a:lstStyle/>
          <a:p>
            <a:r>
              <a:rPr lang="en-GB" altLang="en-US" b="1">
                <a:latin typeface="Calibri Light" panose="020F0302020204030204" pitchFamily="34" charset="0"/>
                <a:cs typeface="Calibri Light" panose="020F0302020204030204" pitchFamily="34" charset="0"/>
              </a:rPr>
              <a:t>The PIR Process </a:t>
            </a:r>
          </a:p>
        </p:txBody>
      </p:sp>
      <p:sp>
        <p:nvSpPr>
          <p:cNvPr id="7171" name="Content Placeholder 2">
            <a:extLst>
              <a:ext uri="{FF2B5EF4-FFF2-40B4-BE49-F238E27FC236}">
                <a16:creationId xmlns:a16="http://schemas.microsoft.com/office/drawing/2014/main" id="{270538A9-CE37-46E4-94C1-AB62808D55CC}"/>
              </a:ext>
            </a:extLst>
          </p:cNvPr>
          <p:cNvSpPr>
            <a:spLocks noGrp="1" noChangeArrowheads="1"/>
          </p:cNvSpPr>
          <p:nvPr>
            <p:ph idx="1"/>
          </p:nvPr>
        </p:nvSpPr>
        <p:spPr>
          <a:xfrm>
            <a:off x="1779588" y="908051"/>
            <a:ext cx="8610600" cy="4810125"/>
          </a:xfrm>
        </p:spPr>
        <p:txBody>
          <a:bodyPr>
            <a:normAutofit lnSpcReduction="10000"/>
          </a:bodyPr>
          <a:lstStyle/>
          <a:p>
            <a:pPr marL="0" indent="0">
              <a:buNone/>
              <a:defRPr/>
            </a:pPr>
            <a:r>
              <a:rPr lang="en-GB" dirty="0">
                <a:latin typeface="Calibri Light" panose="020F0302020204030204" pitchFamily="34" charset="0"/>
                <a:cs typeface="Calibri Light" panose="020F0302020204030204" pitchFamily="34" charset="0"/>
              </a:rPr>
              <a:t>The PIR process will:</a:t>
            </a:r>
          </a:p>
          <a:p>
            <a:pPr>
              <a:defRPr/>
            </a:pPr>
            <a:r>
              <a:rPr lang="en-GB" sz="2200" dirty="0">
                <a:latin typeface="Calibri Light" panose="020F0302020204030204" pitchFamily="34" charset="0"/>
                <a:cs typeface="Calibri Light" panose="020F0302020204030204" pitchFamily="34" charset="0"/>
              </a:rPr>
              <a:t>Assist care home providers and infection prevention leads to understand the causes of the outbreak</a:t>
            </a:r>
          </a:p>
          <a:p>
            <a:pPr>
              <a:defRPr/>
            </a:pPr>
            <a:r>
              <a:rPr lang="en-GB" sz="2200" dirty="0">
                <a:latin typeface="Calibri Light" panose="020F0302020204030204" pitchFamily="34" charset="0"/>
                <a:cs typeface="Calibri Light" panose="020F0302020204030204" pitchFamily="34" charset="0"/>
              </a:rPr>
              <a:t>Help to identify factors that may have contributed to the infection outbreak</a:t>
            </a:r>
          </a:p>
          <a:p>
            <a:pPr>
              <a:defRPr/>
            </a:pPr>
            <a:r>
              <a:rPr lang="en-GB" sz="2200" dirty="0">
                <a:latin typeface="Calibri Light" panose="020F0302020204030204" pitchFamily="34" charset="0"/>
                <a:cs typeface="Calibri Light" panose="020F0302020204030204" pitchFamily="34" charset="0"/>
              </a:rPr>
              <a:t>Help to identify any parts of the resident’s care pathway which may have contributed to the infection to prevent a similar occurrence</a:t>
            </a:r>
          </a:p>
          <a:p>
            <a:pPr>
              <a:defRPr/>
            </a:pPr>
            <a:r>
              <a:rPr lang="en-GB" sz="2200" dirty="0">
                <a:latin typeface="Calibri Light" panose="020F0302020204030204" pitchFamily="34" charset="0"/>
                <a:cs typeface="Calibri Light" panose="020F0302020204030204" pitchFamily="34" charset="0"/>
              </a:rPr>
              <a:t>Establish what went well with the care given</a:t>
            </a:r>
          </a:p>
          <a:p>
            <a:pPr>
              <a:defRPr/>
            </a:pPr>
            <a:r>
              <a:rPr lang="en-GB" sz="2200" dirty="0">
                <a:latin typeface="Calibri Light" panose="020F0302020204030204" pitchFamily="34" charset="0"/>
                <a:cs typeface="Calibri Light" panose="020F0302020204030204" pitchFamily="34" charset="0"/>
              </a:rPr>
              <a:t>Establish what improvements could be made</a:t>
            </a:r>
          </a:p>
          <a:p>
            <a:pPr>
              <a:defRPr/>
            </a:pPr>
            <a:r>
              <a:rPr lang="en-GB" sz="2200" dirty="0">
                <a:latin typeface="Calibri Light" panose="020F0302020204030204" pitchFamily="34" charset="0"/>
                <a:cs typeface="Calibri Light" panose="020F0302020204030204" pitchFamily="34" charset="0"/>
              </a:rPr>
              <a:t>Help identify the lessons learnt from the outbreak, improving practice for the future  </a:t>
            </a:r>
          </a:p>
          <a:p>
            <a:pPr>
              <a:defRPr/>
            </a:pPr>
            <a:r>
              <a:rPr lang="en-GB" sz="2200" dirty="0">
                <a:latin typeface="Calibri Light" panose="020F0302020204030204" pitchFamily="34" charset="0"/>
                <a:cs typeface="Calibri Light" panose="020F0302020204030204" pitchFamily="34" charset="0"/>
              </a:rPr>
              <a:t>Lead to greater awareness, changed behaviours and agreed improvements in care</a:t>
            </a:r>
          </a:p>
          <a:p>
            <a:pPr>
              <a:defRPr/>
            </a:pPr>
            <a:endParaRPr lang="en-GB" dirty="0">
              <a:latin typeface="Calibri Light" panose="020F0302020204030204" pitchFamily="34" charset="0"/>
              <a:cs typeface="Calibri Light" panose="020F0302020204030204" pitchFamily="34" charset="0"/>
            </a:endParaRPr>
          </a:p>
          <a:p>
            <a:pPr marL="0" indent="0">
              <a:buNone/>
              <a:defRPr/>
            </a:pPr>
            <a:endParaRPr lang="en-GB" dirty="0">
              <a:latin typeface="Calibri Light" panose="020F0302020204030204" pitchFamily="34" charset="0"/>
              <a:cs typeface="Calibri Light" panose="020F0302020204030204" pitchFamily="34" charset="0"/>
            </a:endParaRPr>
          </a:p>
          <a:p>
            <a:pPr>
              <a:defRPr/>
            </a:pPr>
            <a:endParaRPr lang="en-GB"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87D2B11-6D8D-408B-A8BC-AB5EE6B76411}"/>
              </a:ext>
            </a:extLst>
          </p:cNvPr>
          <p:cNvSpPr>
            <a:spLocks noGrp="1" noChangeArrowheads="1"/>
          </p:cNvSpPr>
          <p:nvPr>
            <p:ph type="title"/>
          </p:nvPr>
        </p:nvSpPr>
        <p:spPr>
          <a:xfrm>
            <a:off x="1774826" y="180975"/>
            <a:ext cx="8588375" cy="1239838"/>
          </a:xfrm>
        </p:spPr>
        <p:txBody>
          <a:bodyPr>
            <a:normAutofit fontScale="90000"/>
          </a:bodyPr>
          <a:lstStyle/>
          <a:p>
            <a:r>
              <a:rPr lang="en-GB" altLang="en-US" b="1">
                <a:solidFill>
                  <a:srgbClr val="000000"/>
                </a:solidFill>
                <a:latin typeface="Calibri Light" panose="020F0302020204030204" pitchFamily="34" charset="0"/>
                <a:cs typeface="Calibri Light" panose="020F0302020204030204" pitchFamily="34" charset="0"/>
              </a:rPr>
              <a:t>Main considerations when completing  a PIR form</a:t>
            </a:r>
            <a:endParaRPr lang="en-GB" altLang="en-US" b="1">
              <a:latin typeface="Calibri Light" panose="020F0302020204030204" pitchFamily="34" charset="0"/>
              <a:cs typeface="Calibri Light" panose="020F0302020204030204" pitchFamily="34" charset="0"/>
            </a:endParaRPr>
          </a:p>
        </p:txBody>
      </p:sp>
      <p:sp>
        <p:nvSpPr>
          <p:cNvPr id="16387" name="Content Placeholder 1">
            <a:extLst>
              <a:ext uri="{FF2B5EF4-FFF2-40B4-BE49-F238E27FC236}">
                <a16:creationId xmlns:a16="http://schemas.microsoft.com/office/drawing/2014/main" id="{1445018C-B49E-45A7-9A27-338B66118E3E}"/>
              </a:ext>
            </a:extLst>
          </p:cNvPr>
          <p:cNvSpPr>
            <a:spLocks noGrp="1" noChangeArrowheads="1"/>
          </p:cNvSpPr>
          <p:nvPr>
            <p:ph idx="1"/>
          </p:nvPr>
        </p:nvSpPr>
        <p:spPr>
          <a:xfrm>
            <a:off x="1752600" y="1443039"/>
            <a:ext cx="8610600" cy="4249737"/>
          </a:xfrm>
        </p:spPr>
        <p:txBody>
          <a:bodyPr/>
          <a:lstStyle/>
          <a:p>
            <a:r>
              <a:rPr lang="en-GB" altLang="en-US" sz="3000" dirty="0">
                <a:latin typeface="Calibri Light" panose="020F0302020204030204" pitchFamily="34" charset="0"/>
                <a:cs typeface="Calibri Light" panose="020F0302020204030204" pitchFamily="34" charset="0"/>
              </a:rPr>
              <a:t>Does the resident's care pathway identify any critical problems/issues with care or service delivery issues?</a:t>
            </a:r>
          </a:p>
          <a:p>
            <a:r>
              <a:rPr lang="en-GB" altLang="en-US" sz="3000" dirty="0">
                <a:latin typeface="Calibri Light" panose="020F0302020204030204" pitchFamily="34" charset="0"/>
                <a:cs typeface="Calibri Light" panose="020F0302020204030204" pitchFamily="34" charset="0"/>
              </a:rPr>
              <a:t>What happened?</a:t>
            </a:r>
          </a:p>
          <a:p>
            <a:r>
              <a:rPr lang="en-GB" altLang="en-US" sz="3000" dirty="0">
                <a:latin typeface="Calibri Light" panose="020F0302020204030204" pitchFamily="34" charset="0"/>
                <a:cs typeface="Calibri Light" panose="020F0302020204030204" pitchFamily="34" charset="0"/>
              </a:rPr>
              <a:t>Why did it happen?</a:t>
            </a:r>
          </a:p>
          <a:p>
            <a:r>
              <a:rPr lang="en-GB" altLang="en-US" sz="3000" dirty="0">
                <a:latin typeface="Calibri Light" panose="020F0302020204030204" pitchFamily="34" charset="0"/>
                <a:cs typeface="Calibri Light" panose="020F0302020204030204" pitchFamily="34" charset="0"/>
              </a:rPr>
              <a:t>When did it happen?</a:t>
            </a:r>
          </a:p>
          <a:p>
            <a:r>
              <a:rPr lang="en-GB" altLang="en-US" sz="3000" dirty="0">
                <a:latin typeface="Calibri Light" panose="020F0302020204030204" pitchFamily="34" charset="0"/>
                <a:cs typeface="Calibri Light" panose="020F0302020204030204" pitchFamily="34" charset="0"/>
              </a:rPr>
              <a:t>Where did it happen?</a:t>
            </a:r>
          </a:p>
          <a:p>
            <a:r>
              <a:rPr lang="en-GB" altLang="en-US" sz="3000" dirty="0">
                <a:latin typeface="Calibri Light" panose="020F0302020204030204" pitchFamily="34" charset="0"/>
                <a:cs typeface="Calibri Light" panose="020F0302020204030204" pitchFamily="34" charset="0"/>
              </a:rPr>
              <a:t>Who was affected?</a:t>
            </a:r>
          </a:p>
          <a:p>
            <a:r>
              <a:rPr lang="en-GB" altLang="en-US" sz="3000" dirty="0">
                <a:latin typeface="Calibri Light" panose="020F0302020204030204" pitchFamily="34" charset="0"/>
                <a:cs typeface="Calibri Light" panose="020F0302020204030204" pitchFamily="34" charset="0"/>
              </a:rPr>
              <a:t>How did it impact the delivery of service?</a:t>
            </a:r>
          </a:p>
          <a:p>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1542A4A-DCAC-4908-907A-214C2EDC5D76}"/>
              </a:ext>
            </a:extLst>
          </p:cNvPr>
          <p:cNvSpPr>
            <a:spLocks noGrp="1" noChangeArrowheads="1"/>
          </p:cNvSpPr>
          <p:nvPr>
            <p:ph type="title"/>
          </p:nvPr>
        </p:nvSpPr>
        <p:spPr>
          <a:xfrm>
            <a:off x="1752601" y="158751"/>
            <a:ext cx="8588375" cy="950913"/>
          </a:xfrm>
        </p:spPr>
        <p:txBody>
          <a:bodyPr/>
          <a:lstStyle/>
          <a:p>
            <a:r>
              <a:rPr lang="en-GB" altLang="en-US" b="1" dirty="0">
                <a:solidFill>
                  <a:srgbClr val="000000"/>
                </a:solidFill>
                <a:latin typeface="Calibri Light" panose="020F0302020204030204" pitchFamily="34" charset="0"/>
                <a:cs typeface="Calibri Light" panose="020F0302020204030204" pitchFamily="34" charset="0"/>
              </a:rPr>
              <a:t>When to complete a PIR</a:t>
            </a:r>
            <a:endParaRPr lang="en-GB" altLang="en-US" b="1"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BA2ED5DD-B12F-4ABD-B416-E91979EC75CC}"/>
              </a:ext>
            </a:extLst>
          </p:cNvPr>
          <p:cNvSpPr>
            <a:spLocks noGrp="1"/>
          </p:cNvSpPr>
          <p:nvPr>
            <p:ph idx="1"/>
          </p:nvPr>
        </p:nvSpPr>
        <p:spPr>
          <a:xfrm>
            <a:off x="1752600" y="1139826"/>
            <a:ext cx="8610600" cy="4665663"/>
          </a:xfrm>
        </p:spPr>
        <p:txBody>
          <a:bodyPr/>
          <a:lstStyle/>
          <a:p>
            <a:pPr>
              <a:defRPr/>
            </a:pPr>
            <a:r>
              <a:rPr lang="en-GB" altLang="en-US" sz="2600" dirty="0">
                <a:solidFill>
                  <a:srgbClr val="000000"/>
                </a:solidFill>
                <a:latin typeface="Calibri Light" panose="020F0302020204030204" pitchFamily="34" charset="0"/>
                <a:cs typeface="Calibri Light" panose="020F0302020204030204" pitchFamily="34" charset="0"/>
              </a:rPr>
              <a:t>When a social care setting has an outbreak, or an unusual infection</a:t>
            </a:r>
          </a:p>
          <a:p>
            <a:pPr>
              <a:defRPr/>
            </a:pPr>
            <a:r>
              <a:rPr lang="en-GB" altLang="en-US" sz="2600" dirty="0">
                <a:solidFill>
                  <a:srgbClr val="000000"/>
                </a:solidFill>
                <a:latin typeface="Calibri Light" panose="020F0302020204030204" pitchFamily="34" charset="0"/>
                <a:cs typeface="Calibri Light" panose="020F0302020204030204" pitchFamily="34" charset="0"/>
              </a:rPr>
              <a:t>An outbreak is defined as:</a:t>
            </a:r>
          </a:p>
          <a:p>
            <a:pPr lvl="1">
              <a:defRPr/>
            </a:pPr>
            <a:r>
              <a:rPr lang="en-GB" altLang="en-US" sz="2600" dirty="0">
                <a:solidFill>
                  <a:srgbClr val="000000"/>
                </a:solidFill>
                <a:latin typeface="Calibri Light" panose="020F0302020204030204" pitchFamily="34" charset="0"/>
                <a:cs typeface="Calibri Light" panose="020F0302020204030204" pitchFamily="34" charset="0"/>
              </a:rPr>
              <a:t>Two or more cases which meet the clinical case definition of laboratory confirmed cases, linked by time and place</a:t>
            </a:r>
          </a:p>
          <a:p>
            <a:pPr lvl="1">
              <a:defRPr/>
            </a:pPr>
            <a:r>
              <a:rPr lang="en-GB" altLang="en-US" sz="2600" dirty="0">
                <a:solidFill>
                  <a:srgbClr val="000000"/>
                </a:solidFill>
                <a:latin typeface="Calibri Light" panose="020F0302020204030204" pitchFamily="34" charset="0"/>
                <a:cs typeface="Calibri Light" panose="020F0302020204030204" pitchFamily="34" charset="0"/>
              </a:rPr>
              <a:t>The cases can be a combination of staff and residents or exclusive to residents or exclusive to staff</a:t>
            </a:r>
          </a:p>
          <a:p>
            <a:pPr marL="0" indent="0">
              <a:buNone/>
              <a:defRPr/>
            </a:pPr>
            <a:endParaRPr lang="en-GB" dirty="0"/>
          </a:p>
        </p:txBody>
      </p:sp>
    </p:spTree>
  </p:cSld>
  <p:clrMapOvr>
    <a:masterClrMapping/>
  </p:clrMapOvr>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TotalTime>
  <Words>1830</Words>
  <Application>Microsoft Office PowerPoint</Application>
  <PresentationFormat>Widescreen</PresentationFormat>
  <Paragraphs>305</Paragraphs>
  <Slides>30</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Document</vt:lpstr>
      <vt:lpstr>Post Infection Review (PIR tool)</vt:lpstr>
      <vt:lpstr>Introduction</vt:lpstr>
      <vt:lpstr> Post infection Review</vt:lpstr>
      <vt:lpstr>Learning Outcomes </vt:lpstr>
      <vt:lpstr> What we will cover  </vt:lpstr>
      <vt:lpstr>Process and Purpose</vt:lpstr>
      <vt:lpstr>The PIR Process </vt:lpstr>
      <vt:lpstr>Main considerations when completing  a PIR form</vt:lpstr>
      <vt:lpstr>When to complete a PIR</vt:lpstr>
      <vt:lpstr>  Which outbreaks can I fill in a PIR form for (GERMS) </vt:lpstr>
      <vt:lpstr>Successful use of the tool</vt:lpstr>
      <vt:lpstr>Example of a contents page of the PIR Tool</vt:lpstr>
      <vt:lpstr>Activity </vt:lpstr>
      <vt:lpstr>The Scenario </vt:lpstr>
      <vt:lpstr>Activity 1  </vt:lpstr>
      <vt:lpstr>Completed Activity 1 </vt:lpstr>
      <vt:lpstr>Timeline </vt:lpstr>
      <vt:lpstr>Activity 2 </vt:lpstr>
      <vt:lpstr>Completed Activity 2 </vt:lpstr>
      <vt:lpstr>Chain of Infection</vt:lpstr>
      <vt:lpstr>Chain of Infection examples</vt:lpstr>
      <vt:lpstr>PowerPoint Presentation</vt:lpstr>
      <vt:lpstr>Chain of Infection</vt:lpstr>
      <vt:lpstr> Activity 3 </vt:lpstr>
      <vt:lpstr>Completed Activity 3 </vt:lpstr>
      <vt:lpstr> How to implement the lessons learnt into your workplace  </vt:lpstr>
      <vt:lpstr>Learning Points &amp; Action Plan </vt:lpstr>
      <vt:lpstr>Messages to take away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Bailey, Jonathan</cp:lastModifiedBy>
  <cp:revision>5</cp:revision>
  <dcterms:created xsi:type="dcterms:W3CDTF">2022-08-31T10:25:39Z</dcterms:created>
  <dcterms:modified xsi:type="dcterms:W3CDTF">2023-06-09T11:04:57Z</dcterms:modified>
</cp:coreProperties>
</file>