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60" r:id="rId2"/>
    <p:sldId id="263" r:id="rId3"/>
    <p:sldId id="265" r:id="rId4"/>
    <p:sldId id="264" r:id="rId5"/>
    <p:sldId id="289" r:id="rId6"/>
    <p:sldId id="296" r:id="rId7"/>
    <p:sldId id="266" r:id="rId8"/>
    <p:sldId id="297" r:id="rId9"/>
    <p:sldId id="276" r:id="rId10"/>
    <p:sldId id="277" r:id="rId11"/>
    <p:sldId id="278" r:id="rId12"/>
    <p:sldId id="283" r:id="rId13"/>
    <p:sldId id="298" r:id="rId14"/>
    <p:sldId id="299" r:id="rId15"/>
    <p:sldId id="455" r:id="rId16"/>
    <p:sldId id="446" r:id="rId17"/>
    <p:sldId id="449" r:id="rId18"/>
    <p:sldId id="453" r:id="rId19"/>
    <p:sldId id="287" r:id="rId20"/>
    <p:sldId id="301" r:id="rId21"/>
    <p:sldId id="293" r:id="rId22"/>
    <p:sldId id="294" r:id="rId23"/>
    <p:sldId id="288" r:id="rId24"/>
    <p:sldId id="282" r:id="rId25"/>
    <p:sldId id="300" r:id="rId26"/>
    <p:sldId id="285" r:id="rId27"/>
    <p:sldId id="286" r:id="rId28"/>
    <p:sldId id="303" r:id="rId29"/>
    <p:sldId id="304" r:id="rId30"/>
    <p:sldId id="284" r:id="rId31"/>
    <p:sldId id="267" r:id="rId32"/>
    <p:sldId id="271" r:id="rId33"/>
    <p:sldId id="275" r:id="rId34"/>
    <p:sldId id="272" r:id="rId35"/>
    <p:sldId id="273" r:id="rId36"/>
    <p:sldId id="454" r:id="rId37"/>
    <p:sldId id="450" r:id="rId38"/>
    <p:sldId id="291" r:id="rId39"/>
    <p:sldId id="452" r:id="rId40"/>
    <p:sldId id="292" r:id="rId41"/>
    <p:sldId id="268" r:id="rId42"/>
    <p:sldId id="269" r:id="rId43"/>
    <p:sldId id="281" r:id="rId44"/>
    <p:sldId id="270" r:id="rId45"/>
    <p:sldId id="295" r:id="rId46"/>
    <p:sldId id="41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8"/>
    <p:restoredTop sz="94789"/>
  </p:normalViewPr>
  <p:slideViewPr>
    <p:cSldViewPr snapToGrid="0" snapToObjects="1">
      <p:cViewPr varScale="1">
        <p:scale>
          <a:sx n="59" d="100"/>
          <a:sy n="59" d="100"/>
        </p:scale>
        <p:origin x="936"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9B4ED5-41A5-449B-B757-FA9BC08075B8}"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GB"/>
        </a:p>
      </dgm:t>
    </dgm:pt>
    <dgm:pt modelId="{8D844005-6E04-441A-A9C8-5D5F420A9D6C}">
      <dgm:prSet phldrT="[Text]" custT="1"/>
      <dgm:spPr/>
      <dgm:t>
        <a:bodyPr/>
        <a:lstStyle/>
        <a:p>
          <a:r>
            <a:rPr lang="en-GB" sz="1400" dirty="0">
              <a:solidFill>
                <a:srgbClr val="FF0000"/>
              </a:solidFill>
              <a:latin typeface="+mn-lt"/>
            </a:rPr>
            <a:t>Poor hand hygiene facilities and compliance</a:t>
          </a:r>
        </a:p>
      </dgm:t>
    </dgm:pt>
    <dgm:pt modelId="{08FC5D69-2080-4E5A-B14E-232D0361A58C}" type="parTrans" cxnId="{C010CA1C-1336-4B56-B40B-4D7FBA3E5C85}">
      <dgm:prSet/>
      <dgm:spPr/>
      <dgm:t>
        <a:bodyPr/>
        <a:lstStyle/>
        <a:p>
          <a:endParaRPr lang="en-GB"/>
        </a:p>
      </dgm:t>
    </dgm:pt>
    <dgm:pt modelId="{626F83AA-B555-424E-8C4E-061545B15406}" type="sibTrans" cxnId="{C010CA1C-1336-4B56-B40B-4D7FBA3E5C85}">
      <dgm:prSet/>
      <dgm:spPr/>
      <dgm:t>
        <a:bodyPr/>
        <a:lstStyle/>
        <a:p>
          <a:endParaRPr lang="en-GB"/>
        </a:p>
      </dgm:t>
    </dgm:pt>
    <dgm:pt modelId="{FCA72588-811D-4B04-B195-EF131FF53EBE}">
      <dgm:prSet phldrT="[Text]" custT="1"/>
      <dgm:spPr/>
      <dgm:t>
        <a:bodyPr/>
        <a:lstStyle/>
        <a:p>
          <a:r>
            <a:rPr lang="en-GB" sz="1400" dirty="0">
              <a:solidFill>
                <a:srgbClr val="FF0000"/>
              </a:solidFill>
            </a:rPr>
            <a:t>Untidy Laundries</a:t>
          </a:r>
        </a:p>
      </dgm:t>
    </dgm:pt>
    <dgm:pt modelId="{8702681C-5ED8-4EF3-AF52-C5A62C53210F}" type="parTrans" cxnId="{61694D9A-739C-44AE-8BAA-205ED2FC6BB1}">
      <dgm:prSet/>
      <dgm:spPr/>
      <dgm:t>
        <a:bodyPr/>
        <a:lstStyle/>
        <a:p>
          <a:endParaRPr lang="en-GB"/>
        </a:p>
      </dgm:t>
    </dgm:pt>
    <dgm:pt modelId="{E11AA86E-5C5E-44CA-A40E-8B5A06349EF4}" type="sibTrans" cxnId="{61694D9A-739C-44AE-8BAA-205ED2FC6BB1}">
      <dgm:prSet/>
      <dgm:spPr/>
      <dgm:t>
        <a:bodyPr/>
        <a:lstStyle/>
        <a:p>
          <a:endParaRPr lang="en-GB"/>
        </a:p>
      </dgm:t>
    </dgm:pt>
    <dgm:pt modelId="{D7AFE1C3-AAA9-4D81-B6C9-4028EB9DF20C}">
      <dgm:prSet phldrT="[Text]" custT="1"/>
      <dgm:spPr/>
      <dgm:t>
        <a:bodyPr/>
        <a:lstStyle/>
        <a:p>
          <a:r>
            <a:rPr lang="en-GB" sz="1100" dirty="0">
              <a:solidFill>
                <a:srgbClr val="FF0000"/>
              </a:solidFill>
            </a:rPr>
            <a:t>Damaged/Dirty Equipment</a:t>
          </a:r>
        </a:p>
      </dgm:t>
    </dgm:pt>
    <dgm:pt modelId="{E8140624-D387-4C28-ACD7-2B93CD3C603E}" type="parTrans" cxnId="{5FFD0CAC-E866-4A22-BCF2-A3DB325A6A54}">
      <dgm:prSet/>
      <dgm:spPr/>
      <dgm:t>
        <a:bodyPr/>
        <a:lstStyle/>
        <a:p>
          <a:endParaRPr lang="en-GB"/>
        </a:p>
      </dgm:t>
    </dgm:pt>
    <dgm:pt modelId="{4446A79C-24C1-4081-ACBC-5FE6FD8F15E4}" type="sibTrans" cxnId="{5FFD0CAC-E866-4A22-BCF2-A3DB325A6A54}">
      <dgm:prSet/>
      <dgm:spPr/>
      <dgm:t>
        <a:bodyPr/>
        <a:lstStyle/>
        <a:p>
          <a:endParaRPr lang="en-GB"/>
        </a:p>
      </dgm:t>
    </dgm:pt>
    <dgm:pt modelId="{1BE1ADC1-4309-464C-B1FB-E4C9B0829613}">
      <dgm:prSet phldrT="[Text]" custT="1"/>
      <dgm:spPr/>
      <dgm:t>
        <a:bodyPr/>
        <a:lstStyle/>
        <a:p>
          <a:r>
            <a:rPr lang="en-GB" sz="1300" dirty="0">
              <a:solidFill>
                <a:srgbClr val="FF0000"/>
              </a:solidFill>
            </a:rPr>
            <a:t>Insufficient </a:t>
          </a:r>
          <a:r>
            <a:rPr lang="en-GB" sz="1400" dirty="0">
              <a:solidFill>
                <a:srgbClr val="FF0000"/>
              </a:solidFill>
            </a:rPr>
            <a:t>Training</a:t>
          </a:r>
          <a:r>
            <a:rPr lang="en-GB" sz="1300" dirty="0">
              <a:solidFill>
                <a:srgbClr val="FF0000"/>
              </a:solidFill>
            </a:rPr>
            <a:t> or refreshers</a:t>
          </a:r>
          <a:r>
            <a:rPr lang="en-GB" sz="1300" dirty="0"/>
            <a:t>.</a:t>
          </a:r>
        </a:p>
      </dgm:t>
    </dgm:pt>
    <dgm:pt modelId="{E26A0EC7-B343-424A-B3CD-7546CE29FA01}" type="parTrans" cxnId="{22DD385C-A5BF-4972-81CF-8711D6B94AD6}">
      <dgm:prSet/>
      <dgm:spPr/>
      <dgm:t>
        <a:bodyPr/>
        <a:lstStyle/>
        <a:p>
          <a:endParaRPr lang="en-GB"/>
        </a:p>
      </dgm:t>
    </dgm:pt>
    <dgm:pt modelId="{6D6A95F9-0C61-4CFE-BCE0-8B1814B6C4E8}" type="sibTrans" cxnId="{22DD385C-A5BF-4972-81CF-8711D6B94AD6}">
      <dgm:prSet/>
      <dgm:spPr/>
      <dgm:t>
        <a:bodyPr/>
        <a:lstStyle/>
        <a:p>
          <a:endParaRPr lang="en-GB"/>
        </a:p>
      </dgm:t>
    </dgm:pt>
    <dgm:pt modelId="{771F8019-EC0B-40B2-BE9E-7ACA8F6FD73E}">
      <dgm:prSet phldrT="[Text]" custT="1"/>
      <dgm:spPr/>
      <dgm:t>
        <a:bodyPr/>
        <a:lstStyle/>
        <a:p>
          <a:r>
            <a:rPr lang="en-GB" sz="1400" dirty="0">
              <a:solidFill>
                <a:srgbClr val="FF0000"/>
              </a:solidFill>
            </a:rPr>
            <a:t>Incorrect use of PPE</a:t>
          </a:r>
        </a:p>
      </dgm:t>
    </dgm:pt>
    <dgm:pt modelId="{A6026171-C9A4-45F5-9FA3-71D4AB2765FD}" type="parTrans" cxnId="{955923D4-10CB-406B-8261-BEC7126F2BC0}">
      <dgm:prSet/>
      <dgm:spPr/>
      <dgm:t>
        <a:bodyPr/>
        <a:lstStyle/>
        <a:p>
          <a:endParaRPr lang="en-GB"/>
        </a:p>
      </dgm:t>
    </dgm:pt>
    <dgm:pt modelId="{A9E4B4A1-4BDF-40BA-8478-1D201B4D6FD3}" type="sibTrans" cxnId="{955923D4-10CB-406B-8261-BEC7126F2BC0}">
      <dgm:prSet/>
      <dgm:spPr/>
      <dgm:t>
        <a:bodyPr/>
        <a:lstStyle/>
        <a:p>
          <a:endParaRPr lang="en-GB"/>
        </a:p>
      </dgm:t>
    </dgm:pt>
    <dgm:pt modelId="{D73723F9-DE6E-48BB-8BC6-949EDB66A117}">
      <dgm:prSet phldrT="[Text]" custT="1"/>
      <dgm:spPr/>
      <dgm:t>
        <a:bodyPr/>
        <a:lstStyle/>
        <a:p>
          <a:r>
            <a:rPr lang="en-GB" sz="1400" dirty="0">
              <a:solidFill>
                <a:srgbClr val="FF0000"/>
              </a:solidFill>
            </a:rPr>
            <a:t>Dirty environment. Toilet/bathrooms </a:t>
          </a:r>
        </a:p>
      </dgm:t>
    </dgm:pt>
    <dgm:pt modelId="{9D3D29E5-A53E-44B6-A2F8-44E539B4C413}" type="parTrans" cxnId="{0DA5BDC4-1E70-4A3B-BC2C-0553B056F84F}">
      <dgm:prSet/>
      <dgm:spPr/>
      <dgm:t>
        <a:bodyPr/>
        <a:lstStyle/>
        <a:p>
          <a:endParaRPr lang="en-GB"/>
        </a:p>
      </dgm:t>
    </dgm:pt>
    <dgm:pt modelId="{ADD40BE9-0C7A-435A-951E-102E4A679E72}" type="sibTrans" cxnId="{0DA5BDC4-1E70-4A3B-BC2C-0553B056F84F}">
      <dgm:prSet/>
      <dgm:spPr/>
      <dgm:t>
        <a:bodyPr/>
        <a:lstStyle/>
        <a:p>
          <a:endParaRPr lang="en-GB"/>
        </a:p>
      </dgm:t>
    </dgm:pt>
    <dgm:pt modelId="{496C9435-890B-41F0-9D70-B0901A4F8243}" type="pres">
      <dgm:prSet presAssocID="{209B4ED5-41A5-449B-B757-FA9BC08075B8}" presName="Name0" presStyleCnt="0">
        <dgm:presLayoutVars>
          <dgm:dir/>
          <dgm:resizeHandles val="exact"/>
        </dgm:presLayoutVars>
      </dgm:prSet>
      <dgm:spPr/>
    </dgm:pt>
    <dgm:pt modelId="{95E92E6E-2342-4612-BA23-D0C180ADA397}" type="pres">
      <dgm:prSet presAssocID="{8D844005-6E04-441A-A9C8-5D5F420A9D6C}" presName="node" presStyleLbl="node1" presStyleIdx="0" presStyleCnt="6">
        <dgm:presLayoutVars>
          <dgm:bulletEnabled val="1"/>
        </dgm:presLayoutVars>
      </dgm:prSet>
      <dgm:spPr/>
    </dgm:pt>
    <dgm:pt modelId="{923EF458-45C0-4975-9E35-48C9CEC23FFB}" type="pres">
      <dgm:prSet presAssocID="{626F83AA-B555-424E-8C4E-061545B15406}" presName="sibTrans" presStyleLbl="sibTrans2D1" presStyleIdx="0" presStyleCnt="6"/>
      <dgm:spPr/>
    </dgm:pt>
    <dgm:pt modelId="{93B6EFE8-B898-40CA-B90F-CC1B70C7B1AB}" type="pres">
      <dgm:prSet presAssocID="{626F83AA-B555-424E-8C4E-061545B15406}" presName="connectorText" presStyleLbl="sibTrans2D1" presStyleIdx="0" presStyleCnt="6"/>
      <dgm:spPr/>
    </dgm:pt>
    <dgm:pt modelId="{495163FF-9769-4B05-904E-64D6AA924FEB}" type="pres">
      <dgm:prSet presAssocID="{FCA72588-811D-4B04-B195-EF131FF53EBE}" presName="node" presStyleLbl="node1" presStyleIdx="1" presStyleCnt="6" custScaleX="80175">
        <dgm:presLayoutVars>
          <dgm:bulletEnabled val="1"/>
        </dgm:presLayoutVars>
      </dgm:prSet>
      <dgm:spPr/>
    </dgm:pt>
    <dgm:pt modelId="{ECC6D4AF-8C76-45B5-B801-AD3A4EA87A73}" type="pres">
      <dgm:prSet presAssocID="{E11AA86E-5C5E-44CA-A40E-8B5A06349EF4}" presName="sibTrans" presStyleLbl="sibTrans2D1" presStyleIdx="1" presStyleCnt="6"/>
      <dgm:spPr/>
    </dgm:pt>
    <dgm:pt modelId="{DE32C9E9-D11E-47E8-9487-8F135229B36B}" type="pres">
      <dgm:prSet presAssocID="{E11AA86E-5C5E-44CA-A40E-8B5A06349EF4}" presName="connectorText" presStyleLbl="sibTrans2D1" presStyleIdx="1" presStyleCnt="6"/>
      <dgm:spPr/>
    </dgm:pt>
    <dgm:pt modelId="{F755692D-20A6-453D-B8AD-15B9EBB4E2B9}" type="pres">
      <dgm:prSet presAssocID="{D7AFE1C3-AAA9-4D81-B6C9-4028EB9DF20C}" presName="node" presStyleLbl="node1" presStyleIdx="2" presStyleCnt="6">
        <dgm:presLayoutVars>
          <dgm:bulletEnabled val="1"/>
        </dgm:presLayoutVars>
      </dgm:prSet>
      <dgm:spPr/>
    </dgm:pt>
    <dgm:pt modelId="{9B181869-BF7F-4451-9B70-5A00A536C102}" type="pres">
      <dgm:prSet presAssocID="{4446A79C-24C1-4081-ACBC-5FE6FD8F15E4}" presName="sibTrans" presStyleLbl="sibTrans2D1" presStyleIdx="2" presStyleCnt="6"/>
      <dgm:spPr/>
    </dgm:pt>
    <dgm:pt modelId="{37FFBC61-CA9B-447E-A616-27C574EAAE5F}" type="pres">
      <dgm:prSet presAssocID="{4446A79C-24C1-4081-ACBC-5FE6FD8F15E4}" presName="connectorText" presStyleLbl="sibTrans2D1" presStyleIdx="2" presStyleCnt="6"/>
      <dgm:spPr/>
    </dgm:pt>
    <dgm:pt modelId="{1C038242-101B-4BBF-9268-D4F1AB3D90D0}" type="pres">
      <dgm:prSet presAssocID="{1BE1ADC1-4309-464C-B1FB-E4C9B0829613}" presName="node" presStyleLbl="node1" presStyleIdx="3" presStyleCnt="6">
        <dgm:presLayoutVars>
          <dgm:bulletEnabled val="1"/>
        </dgm:presLayoutVars>
      </dgm:prSet>
      <dgm:spPr/>
    </dgm:pt>
    <dgm:pt modelId="{03D3A8B4-4ACB-4D22-A1D7-8AC255DC6400}" type="pres">
      <dgm:prSet presAssocID="{6D6A95F9-0C61-4CFE-BCE0-8B1814B6C4E8}" presName="sibTrans" presStyleLbl="sibTrans2D1" presStyleIdx="3" presStyleCnt="6"/>
      <dgm:spPr/>
    </dgm:pt>
    <dgm:pt modelId="{A3DF8F97-C088-4A88-BADE-F9039A699214}" type="pres">
      <dgm:prSet presAssocID="{6D6A95F9-0C61-4CFE-BCE0-8B1814B6C4E8}" presName="connectorText" presStyleLbl="sibTrans2D1" presStyleIdx="3" presStyleCnt="6"/>
      <dgm:spPr/>
    </dgm:pt>
    <dgm:pt modelId="{CACE9EBC-7EB9-4ED8-A56A-A6A9D66CD5DA}" type="pres">
      <dgm:prSet presAssocID="{771F8019-EC0B-40B2-BE9E-7ACA8F6FD73E}" presName="node" presStyleLbl="node1" presStyleIdx="4" presStyleCnt="6">
        <dgm:presLayoutVars>
          <dgm:bulletEnabled val="1"/>
        </dgm:presLayoutVars>
      </dgm:prSet>
      <dgm:spPr/>
    </dgm:pt>
    <dgm:pt modelId="{4B2C4228-99D5-4855-8127-DA4EF877104F}" type="pres">
      <dgm:prSet presAssocID="{A9E4B4A1-4BDF-40BA-8478-1D201B4D6FD3}" presName="sibTrans" presStyleLbl="sibTrans2D1" presStyleIdx="4" presStyleCnt="6"/>
      <dgm:spPr/>
    </dgm:pt>
    <dgm:pt modelId="{138B0EE7-A419-42C6-B040-76A87C14D3AC}" type="pres">
      <dgm:prSet presAssocID="{A9E4B4A1-4BDF-40BA-8478-1D201B4D6FD3}" presName="connectorText" presStyleLbl="sibTrans2D1" presStyleIdx="4" presStyleCnt="6"/>
      <dgm:spPr/>
    </dgm:pt>
    <dgm:pt modelId="{B490B877-4642-40C6-A714-1F4F0CAECCED}" type="pres">
      <dgm:prSet presAssocID="{D73723F9-DE6E-48BB-8BC6-949EDB66A117}" presName="node" presStyleLbl="node1" presStyleIdx="5" presStyleCnt="6" custScaleX="103383">
        <dgm:presLayoutVars>
          <dgm:bulletEnabled val="1"/>
        </dgm:presLayoutVars>
      </dgm:prSet>
      <dgm:spPr/>
    </dgm:pt>
    <dgm:pt modelId="{E70EF336-093C-4C00-B0CF-ACB78DA81556}" type="pres">
      <dgm:prSet presAssocID="{ADD40BE9-0C7A-435A-951E-102E4A679E72}" presName="sibTrans" presStyleLbl="sibTrans2D1" presStyleIdx="5" presStyleCnt="6"/>
      <dgm:spPr/>
    </dgm:pt>
    <dgm:pt modelId="{73596414-B89D-4AED-AB61-C3E0F1A5B641}" type="pres">
      <dgm:prSet presAssocID="{ADD40BE9-0C7A-435A-951E-102E4A679E72}" presName="connectorText" presStyleLbl="sibTrans2D1" presStyleIdx="5" presStyleCnt="6"/>
      <dgm:spPr/>
    </dgm:pt>
  </dgm:ptLst>
  <dgm:cxnLst>
    <dgm:cxn modelId="{A2C29419-A672-46B5-9C4A-37CC12D35184}" type="presOf" srcId="{626F83AA-B555-424E-8C4E-061545B15406}" destId="{93B6EFE8-B898-40CA-B90F-CC1B70C7B1AB}" srcOrd="1" destOrd="0" presId="urn:microsoft.com/office/officeart/2005/8/layout/cycle7"/>
    <dgm:cxn modelId="{C010CA1C-1336-4B56-B40B-4D7FBA3E5C85}" srcId="{209B4ED5-41A5-449B-B757-FA9BC08075B8}" destId="{8D844005-6E04-441A-A9C8-5D5F420A9D6C}" srcOrd="0" destOrd="0" parTransId="{08FC5D69-2080-4E5A-B14E-232D0361A58C}" sibTransId="{626F83AA-B555-424E-8C4E-061545B15406}"/>
    <dgm:cxn modelId="{CDE4651E-A29A-4F51-9996-E97329A0B3E3}" type="presOf" srcId="{8D844005-6E04-441A-A9C8-5D5F420A9D6C}" destId="{95E92E6E-2342-4612-BA23-D0C180ADA397}" srcOrd="0" destOrd="0" presId="urn:microsoft.com/office/officeart/2005/8/layout/cycle7"/>
    <dgm:cxn modelId="{31477130-031C-43B3-BBF0-A6CD50F66EF4}" type="presOf" srcId="{4446A79C-24C1-4081-ACBC-5FE6FD8F15E4}" destId="{9B181869-BF7F-4451-9B70-5A00A536C102}" srcOrd="0" destOrd="0" presId="urn:microsoft.com/office/officeart/2005/8/layout/cycle7"/>
    <dgm:cxn modelId="{B926F63C-9CAA-4038-BC09-7720E189063F}" type="presOf" srcId="{ADD40BE9-0C7A-435A-951E-102E4A679E72}" destId="{73596414-B89D-4AED-AB61-C3E0F1A5B641}" srcOrd="1" destOrd="0" presId="urn:microsoft.com/office/officeart/2005/8/layout/cycle7"/>
    <dgm:cxn modelId="{22DD385C-A5BF-4972-81CF-8711D6B94AD6}" srcId="{209B4ED5-41A5-449B-B757-FA9BC08075B8}" destId="{1BE1ADC1-4309-464C-B1FB-E4C9B0829613}" srcOrd="3" destOrd="0" parTransId="{E26A0EC7-B343-424A-B3CD-7546CE29FA01}" sibTransId="{6D6A95F9-0C61-4CFE-BCE0-8B1814B6C4E8}"/>
    <dgm:cxn modelId="{06F7F35D-35FA-4474-9A9F-BC11F83533C7}" type="presOf" srcId="{D73723F9-DE6E-48BB-8BC6-949EDB66A117}" destId="{B490B877-4642-40C6-A714-1F4F0CAECCED}" srcOrd="0" destOrd="0" presId="urn:microsoft.com/office/officeart/2005/8/layout/cycle7"/>
    <dgm:cxn modelId="{0981D660-93E2-4C3B-AA4F-71FCEC285BEA}" type="presOf" srcId="{771F8019-EC0B-40B2-BE9E-7ACA8F6FD73E}" destId="{CACE9EBC-7EB9-4ED8-A56A-A6A9D66CD5DA}" srcOrd="0" destOrd="0" presId="urn:microsoft.com/office/officeart/2005/8/layout/cycle7"/>
    <dgm:cxn modelId="{19F4D947-63A0-48B1-9609-6F9822C4B804}" type="presOf" srcId="{FCA72588-811D-4B04-B195-EF131FF53EBE}" destId="{495163FF-9769-4B05-904E-64D6AA924FEB}" srcOrd="0" destOrd="0" presId="urn:microsoft.com/office/officeart/2005/8/layout/cycle7"/>
    <dgm:cxn modelId="{E803486C-85EF-44A2-9AE9-FEEA03784376}" type="presOf" srcId="{E11AA86E-5C5E-44CA-A40E-8B5A06349EF4}" destId="{ECC6D4AF-8C76-45B5-B801-AD3A4EA87A73}" srcOrd="0" destOrd="0" presId="urn:microsoft.com/office/officeart/2005/8/layout/cycle7"/>
    <dgm:cxn modelId="{7CD1584E-F694-4B9D-BC1C-116A558D82B3}" type="presOf" srcId="{1BE1ADC1-4309-464C-B1FB-E4C9B0829613}" destId="{1C038242-101B-4BBF-9268-D4F1AB3D90D0}" srcOrd="0" destOrd="0" presId="urn:microsoft.com/office/officeart/2005/8/layout/cycle7"/>
    <dgm:cxn modelId="{57950375-92CA-4A70-97B8-D048EA72D5A1}" type="presOf" srcId="{A9E4B4A1-4BDF-40BA-8478-1D201B4D6FD3}" destId="{138B0EE7-A419-42C6-B040-76A87C14D3AC}" srcOrd="1" destOrd="0" presId="urn:microsoft.com/office/officeart/2005/8/layout/cycle7"/>
    <dgm:cxn modelId="{9CF18E92-0570-40E4-BD72-E647D98FAED9}" type="presOf" srcId="{A9E4B4A1-4BDF-40BA-8478-1D201B4D6FD3}" destId="{4B2C4228-99D5-4855-8127-DA4EF877104F}" srcOrd="0" destOrd="0" presId="urn:microsoft.com/office/officeart/2005/8/layout/cycle7"/>
    <dgm:cxn modelId="{61694D9A-739C-44AE-8BAA-205ED2FC6BB1}" srcId="{209B4ED5-41A5-449B-B757-FA9BC08075B8}" destId="{FCA72588-811D-4B04-B195-EF131FF53EBE}" srcOrd="1" destOrd="0" parTransId="{8702681C-5ED8-4EF3-AF52-C5A62C53210F}" sibTransId="{E11AA86E-5C5E-44CA-A40E-8B5A06349EF4}"/>
    <dgm:cxn modelId="{7C48649D-C170-4FA8-9ED6-C60C54375E32}" type="presOf" srcId="{6D6A95F9-0C61-4CFE-BCE0-8B1814B6C4E8}" destId="{A3DF8F97-C088-4A88-BADE-F9039A699214}" srcOrd="1" destOrd="0" presId="urn:microsoft.com/office/officeart/2005/8/layout/cycle7"/>
    <dgm:cxn modelId="{B02AD8A1-D83F-41ED-B580-211CA0A5E156}" type="presOf" srcId="{ADD40BE9-0C7A-435A-951E-102E4A679E72}" destId="{E70EF336-093C-4C00-B0CF-ACB78DA81556}" srcOrd="0" destOrd="0" presId="urn:microsoft.com/office/officeart/2005/8/layout/cycle7"/>
    <dgm:cxn modelId="{25C225A4-D08F-4F87-8329-6187EA7179CF}" type="presOf" srcId="{209B4ED5-41A5-449B-B757-FA9BC08075B8}" destId="{496C9435-890B-41F0-9D70-B0901A4F8243}" srcOrd="0" destOrd="0" presId="urn:microsoft.com/office/officeart/2005/8/layout/cycle7"/>
    <dgm:cxn modelId="{45E8E6A8-F9DE-44E1-A6FF-2AFEBD1330E7}" type="presOf" srcId="{E11AA86E-5C5E-44CA-A40E-8B5A06349EF4}" destId="{DE32C9E9-D11E-47E8-9487-8F135229B36B}" srcOrd="1" destOrd="0" presId="urn:microsoft.com/office/officeart/2005/8/layout/cycle7"/>
    <dgm:cxn modelId="{5FFD0CAC-E866-4A22-BCF2-A3DB325A6A54}" srcId="{209B4ED5-41A5-449B-B757-FA9BC08075B8}" destId="{D7AFE1C3-AAA9-4D81-B6C9-4028EB9DF20C}" srcOrd="2" destOrd="0" parTransId="{E8140624-D387-4C28-ACD7-2B93CD3C603E}" sibTransId="{4446A79C-24C1-4081-ACBC-5FE6FD8F15E4}"/>
    <dgm:cxn modelId="{DA492ABB-2E1E-4DB2-A996-FF31C17810BC}" type="presOf" srcId="{626F83AA-B555-424E-8C4E-061545B15406}" destId="{923EF458-45C0-4975-9E35-48C9CEC23FFB}" srcOrd="0" destOrd="0" presId="urn:microsoft.com/office/officeart/2005/8/layout/cycle7"/>
    <dgm:cxn modelId="{0DA5BDC4-1E70-4A3B-BC2C-0553B056F84F}" srcId="{209B4ED5-41A5-449B-B757-FA9BC08075B8}" destId="{D73723F9-DE6E-48BB-8BC6-949EDB66A117}" srcOrd="5" destOrd="0" parTransId="{9D3D29E5-A53E-44B6-A2F8-44E539B4C413}" sibTransId="{ADD40BE9-0C7A-435A-951E-102E4A679E72}"/>
    <dgm:cxn modelId="{6EBCAFCA-88FA-4092-9936-0E3EFEFD2AD4}" type="presOf" srcId="{4446A79C-24C1-4081-ACBC-5FE6FD8F15E4}" destId="{37FFBC61-CA9B-447E-A616-27C574EAAE5F}" srcOrd="1" destOrd="0" presId="urn:microsoft.com/office/officeart/2005/8/layout/cycle7"/>
    <dgm:cxn modelId="{4B0A5ECD-B31A-4D23-996D-846EC8BCF1BE}" type="presOf" srcId="{D7AFE1C3-AAA9-4D81-B6C9-4028EB9DF20C}" destId="{F755692D-20A6-453D-B8AD-15B9EBB4E2B9}" srcOrd="0" destOrd="0" presId="urn:microsoft.com/office/officeart/2005/8/layout/cycle7"/>
    <dgm:cxn modelId="{955923D4-10CB-406B-8261-BEC7126F2BC0}" srcId="{209B4ED5-41A5-449B-B757-FA9BC08075B8}" destId="{771F8019-EC0B-40B2-BE9E-7ACA8F6FD73E}" srcOrd="4" destOrd="0" parTransId="{A6026171-C9A4-45F5-9FA3-71D4AB2765FD}" sibTransId="{A9E4B4A1-4BDF-40BA-8478-1D201B4D6FD3}"/>
    <dgm:cxn modelId="{D90BC3FF-A398-498B-B433-2BF66C7E1289}" type="presOf" srcId="{6D6A95F9-0C61-4CFE-BCE0-8B1814B6C4E8}" destId="{03D3A8B4-4ACB-4D22-A1D7-8AC255DC6400}" srcOrd="0" destOrd="0" presId="urn:microsoft.com/office/officeart/2005/8/layout/cycle7"/>
    <dgm:cxn modelId="{D4F941B1-FBAA-4D20-BE9B-F8C616A6C5A0}" type="presParOf" srcId="{496C9435-890B-41F0-9D70-B0901A4F8243}" destId="{95E92E6E-2342-4612-BA23-D0C180ADA397}" srcOrd="0" destOrd="0" presId="urn:microsoft.com/office/officeart/2005/8/layout/cycle7"/>
    <dgm:cxn modelId="{BECA2957-AD9E-4FCB-A0C0-DF10C9C89F16}" type="presParOf" srcId="{496C9435-890B-41F0-9D70-B0901A4F8243}" destId="{923EF458-45C0-4975-9E35-48C9CEC23FFB}" srcOrd="1" destOrd="0" presId="urn:microsoft.com/office/officeart/2005/8/layout/cycle7"/>
    <dgm:cxn modelId="{A4497EE7-93F9-4732-A76D-CC0EE158DBD3}" type="presParOf" srcId="{923EF458-45C0-4975-9E35-48C9CEC23FFB}" destId="{93B6EFE8-B898-40CA-B90F-CC1B70C7B1AB}" srcOrd="0" destOrd="0" presId="urn:microsoft.com/office/officeart/2005/8/layout/cycle7"/>
    <dgm:cxn modelId="{4B826876-50AE-4B27-A27B-CC3C45D9C484}" type="presParOf" srcId="{496C9435-890B-41F0-9D70-B0901A4F8243}" destId="{495163FF-9769-4B05-904E-64D6AA924FEB}" srcOrd="2" destOrd="0" presId="urn:microsoft.com/office/officeart/2005/8/layout/cycle7"/>
    <dgm:cxn modelId="{A83572C0-3ED7-4F37-AA7F-B8744F6A69B2}" type="presParOf" srcId="{496C9435-890B-41F0-9D70-B0901A4F8243}" destId="{ECC6D4AF-8C76-45B5-B801-AD3A4EA87A73}" srcOrd="3" destOrd="0" presId="urn:microsoft.com/office/officeart/2005/8/layout/cycle7"/>
    <dgm:cxn modelId="{69783BC4-87EE-4B8C-A248-19CF0439A457}" type="presParOf" srcId="{ECC6D4AF-8C76-45B5-B801-AD3A4EA87A73}" destId="{DE32C9E9-D11E-47E8-9487-8F135229B36B}" srcOrd="0" destOrd="0" presId="urn:microsoft.com/office/officeart/2005/8/layout/cycle7"/>
    <dgm:cxn modelId="{8DEBA149-4E8F-42BF-B7F2-F65896CC0535}" type="presParOf" srcId="{496C9435-890B-41F0-9D70-B0901A4F8243}" destId="{F755692D-20A6-453D-B8AD-15B9EBB4E2B9}" srcOrd="4" destOrd="0" presId="urn:microsoft.com/office/officeart/2005/8/layout/cycle7"/>
    <dgm:cxn modelId="{93D339FD-9B8A-4211-AC3F-D53297729834}" type="presParOf" srcId="{496C9435-890B-41F0-9D70-B0901A4F8243}" destId="{9B181869-BF7F-4451-9B70-5A00A536C102}" srcOrd="5" destOrd="0" presId="urn:microsoft.com/office/officeart/2005/8/layout/cycle7"/>
    <dgm:cxn modelId="{EF199B92-0496-46E2-B529-23B4B5ACA054}" type="presParOf" srcId="{9B181869-BF7F-4451-9B70-5A00A536C102}" destId="{37FFBC61-CA9B-447E-A616-27C574EAAE5F}" srcOrd="0" destOrd="0" presId="urn:microsoft.com/office/officeart/2005/8/layout/cycle7"/>
    <dgm:cxn modelId="{21FD9485-676A-4260-91C2-E130AC3226CC}" type="presParOf" srcId="{496C9435-890B-41F0-9D70-B0901A4F8243}" destId="{1C038242-101B-4BBF-9268-D4F1AB3D90D0}" srcOrd="6" destOrd="0" presId="urn:microsoft.com/office/officeart/2005/8/layout/cycle7"/>
    <dgm:cxn modelId="{E8B54F47-7431-4F78-847F-F948CE20FB03}" type="presParOf" srcId="{496C9435-890B-41F0-9D70-B0901A4F8243}" destId="{03D3A8B4-4ACB-4D22-A1D7-8AC255DC6400}" srcOrd="7" destOrd="0" presId="urn:microsoft.com/office/officeart/2005/8/layout/cycle7"/>
    <dgm:cxn modelId="{0C797917-AA6D-475F-AF89-50CA5CC07242}" type="presParOf" srcId="{03D3A8B4-4ACB-4D22-A1D7-8AC255DC6400}" destId="{A3DF8F97-C088-4A88-BADE-F9039A699214}" srcOrd="0" destOrd="0" presId="urn:microsoft.com/office/officeart/2005/8/layout/cycle7"/>
    <dgm:cxn modelId="{F93F6E8A-66CB-4833-821E-FE6393F7EC45}" type="presParOf" srcId="{496C9435-890B-41F0-9D70-B0901A4F8243}" destId="{CACE9EBC-7EB9-4ED8-A56A-A6A9D66CD5DA}" srcOrd="8" destOrd="0" presId="urn:microsoft.com/office/officeart/2005/8/layout/cycle7"/>
    <dgm:cxn modelId="{16E3E987-100B-41F2-B349-CBEC8D21A79E}" type="presParOf" srcId="{496C9435-890B-41F0-9D70-B0901A4F8243}" destId="{4B2C4228-99D5-4855-8127-DA4EF877104F}" srcOrd="9" destOrd="0" presId="urn:microsoft.com/office/officeart/2005/8/layout/cycle7"/>
    <dgm:cxn modelId="{B198A55F-0F44-4D4B-B353-EA40243A9262}" type="presParOf" srcId="{4B2C4228-99D5-4855-8127-DA4EF877104F}" destId="{138B0EE7-A419-42C6-B040-76A87C14D3AC}" srcOrd="0" destOrd="0" presId="urn:microsoft.com/office/officeart/2005/8/layout/cycle7"/>
    <dgm:cxn modelId="{5514D99A-B1F3-4C8B-BCA7-9FD1BD41594D}" type="presParOf" srcId="{496C9435-890B-41F0-9D70-B0901A4F8243}" destId="{B490B877-4642-40C6-A714-1F4F0CAECCED}" srcOrd="10" destOrd="0" presId="urn:microsoft.com/office/officeart/2005/8/layout/cycle7"/>
    <dgm:cxn modelId="{79C7FB0E-36D5-4C55-AFC7-3FB44E43E1FF}" type="presParOf" srcId="{496C9435-890B-41F0-9D70-B0901A4F8243}" destId="{E70EF336-093C-4C00-B0CF-ACB78DA81556}" srcOrd="11" destOrd="0" presId="urn:microsoft.com/office/officeart/2005/8/layout/cycle7"/>
    <dgm:cxn modelId="{DB179B78-1312-4B38-BB1C-6D84D733CF43}" type="presParOf" srcId="{E70EF336-093C-4C00-B0CF-ACB78DA81556}" destId="{73596414-B89D-4AED-AB61-C3E0F1A5B641}"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92E6E-2342-4612-BA23-D0C180ADA397}">
      <dsp:nvSpPr>
        <dsp:cNvPr id="0" name=""/>
        <dsp:cNvSpPr/>
      </dsp:nvSpPr>
      <dsp:spPr>
        <a:xfrm>
          <a:off x="2645985" y="2740"/>
          <a:ext cx="1428943" cy="714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0000"/>
              </a:solidFill>
              <a:latin typeface="+mn-lt"/>
            </a:rPr>
            <a:t>Poor hand hygiene facilities and compliance</a:t>
          </a:r>
        </a:p>
      </dsp:txBody>
      <dsp:txXfrm>
        <a:off x="2666911" y="23666"/>
        <a:ext cx="1387091" cy="672619"/>
      </dsp:txXfrm>
    </dsp:sp>
    <dsp:sp modelId="{923EF458-45C0-4975-9E35-48C9CEC23FFB}">
      <dsp:nvSpPr>
        <dsp:cNvPr id="0" name=""/>
        <dsp:cNvSpPr/>
      </dsp:nvSpPr>
      <dsp:spPr>
        <a:xfrm rot="1800000">
          <a:off x="4032991" y="838845"/>
          <a:ext cx="746906" cy="25006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108011" y="888858"/>
        <a:ext cx="596867" cy="150039"/>
      </dsp:txXfrm>
    </dsp:sp>
    <dsp:sp modelId="{495163FF-9769-4B05-904E-64D6AA924FEB}">
      <dsp:nvSpPr>
        <dsp:cNvPr id="0" name=""/>
        <dsp:cNvSpPr/>
      </dsp:nvSpPr>
      <dsp:spPr>
        <a:xfrm>
          <a:off x="4833681" y="1184029"/>
          <a:ext cx="1145655" cy="714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0000"/>
              </a:solidFill>
            </a:rPr>
            <a:t>Untidy Laundries</a:t>
          </a:r>
        </a:p>
      </dsp:txBody>
      <dsp:txXfrm>
        <a:off x="4854607" y="1204955"/>
        <a:ext cx="1103803" cy="672619"/>
      </dsp:txXfrm>
    </dsp:sp>
    <dsp:sp modelId="{ECC6D4AF-8C76-45B5-B801-AD3A4EA87A73}">
      <dsp:nvSpPr>
        <dsp:cNvPr id="0" name=""/>
        <dsp:cNvSpPr/>
      </dsp:nvSpPr>
      <dsp:spPr>
        <a:xfrm rot="5400000">
          <a:off x="5033056" y="2597521"/>
          <a:ext cx="746906" cy="25006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5108076" y="2647535"/>
        <a:ext cx="596867" cy="150039"/>
      </dsp:txXfrm>
    </dsp:sp>
    <dsp:sp modelId="{F755692D-20A6-453D-B8AD-15B9EBB4E2B9}">
      <dsp:nvSpPr>
        <dsp:cNvPr id="0" name=""/>
        <dsp:cNvSpPr/>
      </dsp:nvSpPr>
      <dsp:spPr>
        <a:xfrm>
          <a:off x="4692037" y="3546606"/>
          <a:ext cx="1428943" cy="714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solidFill>
                <a:srgbClr val="FF0000"/>
              </a:solidFill>
            </a:rPr>
            <a:t>Damaged/Dirty Equipment</a:t>
          </a:r>
        </a:p>
      </dsp:txBody>
      <dsp:txXfrm>
        <a:off x="4712963" y="3567532"/>
        <a:ext cx="1387091" cy="672619"/>
      </dsp:txXfrm>
    </dsp:sp>
    <dsp:sp modelId="{9B181869-BF7F-4451-9B70-5A00A536C102}">
      <dsp:nvSpPr>
        <dsp:cNvPr id="0" name=""/>
        <dsp:cNvSpPr/>
      </dsp:nvSpPr>
      <dsp:spPr>
        <a:xfrm rot="9000000">
          <a:off x="4010029" y="4369454"/>
          <a:ext cx="746906" cy="25006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4085048" y="4419467"/>
        <a:ext cx="596867" cy="150039"/>
      </dsp:txXfrm>
    </dsp:sp>
    <dsp:sp modelId="{1C038242-101B-4BBF-9268-D4F1AB3D90D0}">
      <dsp:nvSpPr>
        <dsp:cNvPr id="0" name=""/>
        <dsp:cNvSpPr/>
      </dsp:nvSpPr>
      <dsp:spPr>
        <a:xfrm>
          <a:off x="2645985" y="4727895"/>
          <a:ext cx="1428943" cy="714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0000"/>
              </a:solidFill>
            </a:rPr>
            <a:t>Insufficient </a:t>
          </a:r>
          <a:r>
            <a:rPr lang="en-GB" sz="1400" kern="1200" dirty="0">
              <a:solidFill>
                <a:srgbClr val="FF0000"/>
              </a:solidFill>
            </a:rPr>
            <a:t>Training</a:t>
          </a:r>
          <a:r>
            <a:rPr lang="en-GB" sz="1300" kern="1200" dirty="0">
              <a:solidFill>
                <a:srgbClr val="FF0000"/>
              </a:solidFill>
            </a:rPr>
            <a:t> or refreshers</a:t>
          </a:r>
          <a:r>
            <a:rPr lang="en-GB" sz="1300" kern="1200" dirty="0"/>
            <a:t>.</a:t>
          </a:r>
        </a:p>
      </dsp:txBody>
      <dsp:txXfrm>
        <a:off x="2666911" y="4748821"/>
        <a:ext cx="1387091" cy="672619"/>
      </dsp:txXfrm>
    </dsp:sp>
    <dsp:sp modelId="{03D3A8B4-4ACB-4D22-A1D7-8AC255DC6400}">
      <dsp:nvSpPr>
        <dsp:cNvPr id="0" name=""/>
        <dsp:cNvSpPr/>
      </dsp:nvSpPr>
      <dsp:spPr>
        <a:xfrm rot="12600000">
          <a:off x="1963977" y="4369454"/>
          <a:ext cx="746906" cy="25006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2038996" y="4419467"/>
        <a:ext cx="596867" cy="150039"/>
      </dsp:txXfrm>
    </dsp:sp>
    <dsp:sp modelId="{CACE9EBC-7EB9-4ED8-A56A-A6A9D66CD5DA}">
      <dsp:nvSpPr>
        <dsp:cNvPr id="0" name=""/>
        <dsp:cNvSpPr/>
      </dsp:nvSpPr>
      <dsp:spPr>
        <a:xfrm>
          <a:off x="599933" y="3546606"/>
          <a:ext cx="1428943" cy="714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0000"/>
              </a:solidFill>
            </a:rPr>
            <a:t>Incorrect use of PPE</a:t>
          </a:r>
        </a:p>
      </dsp:txBody>
      <dsp:txXfrm>
        <a:off x="620859" y="3567532"/>
        <a:ext cx="1387091" cy="672619"/>
      </dsp:txXfrm>
    </dsp:sp>
    <dsp:sp modelId="{4B2C4228-99D5-4855-8127-DA4EF877104F}">
      <dsp:nvSpPr>
        <dsp:cNvPr id="0" name=""/>
        <dsp:cNvSpPr/>
      </dsp:nvSpPr>
      <dsp:spPr>
        <a:xfrm rot="16200000">
          <a:off x="940951" y="2597521"/>
          <a:ext cx="746906" cy="25006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015971" y="2647534"/>
        <a:ext cx="596867" cy="150039"/>
      </dsp:txXfrm>
    </dsp:sp>
    <dsp:sp modelId="{B490B877-4642-40C6-A714-1F4F0CAECCED}">
      <dsp:nvSpPr>
        <dsp:cNvPr id="0" name=""/>
        <dsp:cNvSpPr/>
      </dsp:nvSpPr>
      <dsp:spPr>
        <a:xfrm>
          <a:off x="575762" y="1184029"/>
          <a:ext cx="1477285" cy="714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0000"/>
              </a:solidFill>
            </a:rPr>
            <a:t>Dirty environment. Toilet/bathrooms </a:t>
          </a:r>
        </a:p>
      </dsp:txBody>
      <dsp:txXfrm>
        <a:off x="596688" y="1204955"/>
        <a:ext cx="1435433" cy="672619"/>
      </dsp:txXfrm>
    </dsp:sp>
    <dsp:sp modelId="{E70EF336-093C-4C00-B0CF-ACB78DA81556}">
      <dsp:nvSpPr>
        <dsp:cNvPr id="0" name=""/>
        <dsp:cNvSpPr/>
      </dsp:nvSpPr>
      <dsp:spPr>
        <a:xfrm rot="19800000">
          <a:off x="1963977" y="825588"/>
          <a:ext cx="746906" cy="25006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038997" y="875601"/>
        <a:ext cx="596867" cy="150039"/>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62D29C-5041-4F13-9531-DD70DC3F4EE1}" type="datetimeFigureOut">
              <a:rPr lang="en-GB" smtClean="0"/>
              <a:t>09/06/2023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B2684-1A6E-4D26-9561-F14E5D712489}" type="slidenum">
              <a:rPr lang="en-GB" smtClean="0"/>
              <a:t>‹#›</a:t>
            </a:fld>
            <a:endParaRPr lang="en-GB"/>
          </a:p>
        </p:txBody>
      </p:sp>
    </p:spTree>
    <p:extLst>
      <p:ext uri="{BB962C8B-B14F-4D97-AF65-F5344CB8AC3E}">
        <p14:creationId xmlns:p14="http://schemas.microsoft.com/office/powerpoint/2010/main" val="1309438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se.gov.uk/skin/employ/latex-gloves.ht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hse.gov.uk/skin/employ/gloves.ht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afetyculture.com/topics/waste-management-syste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unglobal.com.au/resources/knowledge-base/hand-hygiene/best-hand-hygiene-practice-in-aged-car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munglobal.com.au/resources/knowledge-base/pathogens/aseptic-technique-procedures/" TargetMode="External"/><Relationship Id="rId4" Type="http://schemas.openxmlformats.org/officeDocument/2006/relationships/hyperlink" Target="https://munglobal.com.au/resources/knowledge-base/personal-protective-equipmen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ice.org.uk/guidance/cg13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4A2B9E5D-2DCC-B041-36EC-C85D2C5C7755}"/>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87D0EEFC-0034-20B1-8518-DDD3AE1029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
        <p:nvSpPr>
          <p:cNvPr id="5124" name="Slide Number Placeholder 3">
            <a:extLst>
              <a:ext uri="{FF2B5EF4-FFF2-40B4-BE49-F238E27FC236}">
                <a16:creationId xmlns:a16="http://schemas.microsoft.com/office/drawing/2014/main" id="{94D3873C-3F55-8F97-29BA-9FBFCE0D4A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F9FF6BC-FF98-4D10-A599-8B74F17F9492}" type="slidenum">
              <a:rPr lang="en-US" altLang="en-US" sz="1200" smtClean="0"/>
              <a:pPr/>
              <a:t>2</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19670B36-E0C3-F259-5A26-2F12BFEBB0B3}"/>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A9FD3C4F-0C4A-5C95-6686-6AB697A006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Increase in use over recent  months/years.   Having sufficient supply and access to gloves and other PPE across the home. </a:t>
            </a:r>
          </a:p>
          <a:p>
            <a:endParaRPr lang="en-GB" altLang="en-US">
              <a:latin typeface="Arial" panose="020B0604020202020204" pitchFamily="34" charset="0"/>
              <a:ea typeface="ＭＳ Ｐゴシック" panose="020B0600070205080204" pitchFamily="34" charset="-128"/>
              <a:cs typeface="Arial" panose="020B0604020202020204" pitchFamily="34" charset="0"/>
            </a:endParaRPr>
          </a:p>
          <a:p>
            <a:r>
              <a:rPr lang="en-GB" altLang="en-US">
                <a:latin typeface="Arial" panose="020B0604020202020204" pitchFamily="34" charset="0"/>
                <a:ea typeface="ＭＳ Ｐゴシック" panose="020B0600070205080204" pitchFamily="34" charset="-128"/>
              </a:rPr>
              <a:t>The type of glove used should be based on a risk assessment of the task being carried out. There are a number of different types of gloves: vinyl, nitrile and natural rubber latex.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Employers should consider carefully the risks when selecting gloves for use in the health and social care sector. HSE has provided specific guidance on </a:t>
            </a:r>
            <a:r>
              <a:rPr lang="en-GB" altLang="en-US">
                <a:latin typeface="Arial" panose="020B0604020202020204" pitchFamily="34" charset="0"/>
                <a:ea typeface="ＭＳ Ｐゴシック" panose="020B0600070205080204" pitchFamily="34" charset="-128"/>
                <a:hlinkClick r:id="rId3"/>
              </a:rPr>
              <a:t>selecting latex gloves</a:t>
            </a:r>
            <a:r>
              <a:rPr lang="en-GB" altLang="en-US">
                <a:latin typeface="Arial" panose="020B0604020202020204" pitchFamily="34" charset="0"/>
                <a:ea typeface="ＭＳ Ｐゴシック" panose="020B0600070205080204" pitchFamily="34" charset="-128"/>
              </a:rPr>
              <a:t> and recommends following HSE’s </a:t>
            </a:r>
            <a:r>
              <a:rPr lang="en-GB" altLang="en-US">
                <a:latin typeface="Arial" panose="020B0604020202020204" pitchFamily="34" charset="0"/>
                <a:ea typeface="ＭＳ Ｐゴシック" panose="020B0600070205080204" pitchFamily="34" charset="-128"/>
                <a:hlinkClick r:id="rId4"/>
              </a:rPr>
              <a:t>glove selection guidance</a:t>
            </a:r>
            <a:r>
              <a:rPr lang="en-GB" altLang="en-US">
                <a:latin typeface="Arial" panose="020B0604020202020204" pitchFamily="34" charset="0"/>
                <a:ea typeface="ＭＳ Ｐゴシック" panose="020B0600070205080204" pitchFamily="34" charset="-128"/>
              </a:rPr>
              <a:t> when considering glove use in the workplace (latex or otherwise).</a:t>
            </a:r>
          </a:p>
        </p:txBody>
      </p:sp>
      <p:sp>
        <p:nvSpPr>
          <p:cNvPr id="24580" name="Slide Number Placeholder 3">
            <a:extLst>
              <a:ext uri="{FF2B5EF4-FFF2-40B4-BE49-F238E27FC236}">
                <a16:creationId xmlns:a16="http://schemas.microsoft.com/office/drawing/2014/main" id="{2EE8B114-FC12-DCFF-7EA5-01D56C7226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0486BCD-BD1E-4F1D-BD0E-F127A73D11DD}" type="slidenum">
              <a:rPr lang="en-US" altLang="en-US" sz="1200" smtClean="0"/>
              <a:pPr/>
              <a:t>12</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1B347B54-73C8-B4E3-DF0F-2A780FE27882}"/>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A3BDA8E2-77BD-4167-84B3-70BA7DEE7A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Make sure single use of equipment – e.g medicine pots etc.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Staff should carry out monthly audits using a audit tool to assess the standard of cleanliness of equipment. CQC recommends that there should be documented evidence that stored equipment has been decontaminated and is within one month of the date when it was cleaned, e.g. ‘I am clean’ indicator tape.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In the event of non-compliance, action plans should be produced and review regularly. Completed audit tools should be kept locally for good practice assurance and as evidence for CQC inspections.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Link to the audit tool is added to the reference section. </a:t>
            </a:r>
          </a:p>
        </p:txBody>
      </p:sp>
      <p:sp>
        <p:nvSpPr>
          <p:cNvPr id="26628" name="Slide Number Placeholder 3">
            <a:extLst>
              <a:ext uri="{FF2B5EF4-FFF2-40B4-BE49-F238E27FC236}">
                <a16:creationId xmlns:a16="http://schemas.microsoft.com/office/drawing/2014/main" id="{D9C6037A-0C6C-602E-BEB2-7FF9F7F609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0B1A103-BB56-4D54-96F1-7F3FCCD1A834}" type="slidenum">
              <a:rPr lang="en-US" altLang="en-US" sz="1200" smtClean="0"/>
              <a:pPr/>
              <a:t>13</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19F8D14F-ACE6-DE8D-53E6-B08DE822DA38}"/>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4BE41DAD-820D-6F52-0EDB-01605121AD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The cleanliness of the environment is important to support infection prevention and control, help reduce the incidence of healthcare associated infections and ensure resident’s confidence.</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Staff play an important role in improving the quality of the environment and maintaining standards.</a:t>
            </a:r>
          </a:p>
          <a:p>
            <a:endParaRPr lang="en-GB" altLang="en-US">
              <a:latin typeface="Arial" panose="020B0604020202020204" pitchFamily="34" charset="0"/>
              <a:ea typeface="ＭＳ Ｐゴシック" panose="020B0600070205080204" pitchFamily="34" charset="-128"/>
            </a:endParaRPr>
          </a:p>
        </p:txBody>
      </p:sp>
      <p:sp>
        <p:nvSpPr>
          <p:cNvPr id="28676" name="Slide Number Placeholder 3">
            <a:extLst>
              <a:ext uri="{FF2B5EF4-FFF2-40B4-BE49-F238E27FC236}">
                <a16:creationId xmlns:a16="http://schemas.microsoft.com/office/drawing/2014/main" id="{FB446D7C-15D2-8598-3CA6-ECC4C9E7AD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07223F-59CD-453A-840A-3F7C9F6506E2}" type="slidenum">
              <a:rPr lang="en-US" altLang="en-US" sz="1200" smtClean="0"/>
              <a:pPr/>
              <a:t>14</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F83DC7CE-69CD-086E-AC79-9A21E3A9914A}"/>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1506FD90-1783-109F-9F48-254B52C450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Talk about the photo.</a:t>
            </a:r>
          </a:p>
          <a:p>
            <a:r>
              <a:rPr lang="en-GB" altLang="en-US">
                <a:latin typeface="Arial" panose="020B0604020202020204" pitchFamily="34" charset="0"/>
                <a:ea typeface="ＭＳ Ｐゴシック" panose="020B0600070205080204" pitchFamily="34" charset="-128"/>
              </a:rPr>
              <a:t>Machine not working – what could they do as an alternative?</a:t>
            </a:r>
          </a:p>
          <a:p>
            <a:r>
              <a:rPr lang="en-GB" altLang="en-US">
                <a:latin typeface="Arial" panose="020B0604020202020204" pitchFamily="34" charset="0"/>
                <a:ea typeface="ＭＳ Ｐゴシック" panose="020B0600070205080204" pitchFamily="34" charset="-128"/>
              </a:rPr>
              <a:t>Washing piled up.</a:t>
            </a:r>
          </a:p>
          <a:p>
            <a:r>
              <a:rPr lang="en-GB" altLang="en-US">
                <a:latin typeface="Arial" panose="020B0604020202020204" pitchFamily="34" charset="0"/>
                <a:ea typeface="ＭＳ Ｐゴシック" panose="020B0600070205080204" pitchFamily="34" charset="-128"/>
              </a:rPr>
              <a:t>HH sink not accessible.</a:t>
            </a:r>
          </a:p>
          <a:p>
            <a:endParaRPr lang="en-GB" altLang="en-US">
              <a:latin typeface="Arial" panose="020B0604020202020204" pitchFamily="34" charset="0"/>
              <a:ea typeface="ＭＳ Ｐゴシック" panose="020B0600070205080204" pitchFamily="34" charset="-128"/>
            </a:endParaRPr>
          </a:p>
        </p:txBody>
      </p:sp>
      <p:sp>
        <p:nvSpPr>
          <p:cNvPr id="31748" name="Slide Number Placeholder 3">
            <a:extLst>
              <a:ext uri="{FF2B5EF4-FFF2-40B4-BE49-F238E27FC236}">
                <a16:creationId xmlns:a16="http://schemas.microsoft.com/office/drawing/2014/main" id="{2F08D7D8-294D-8CCF-D198-0A1F823D34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26678C0-E6BA-48B0-8CAB-BF821EA164CA}" type="slidenum">
              <a:rPr lang="en-US" altLang="en-US" sz="1200" smtClean="0"/>
              <a:pPr/>
              <a:t>16</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998605E7-6300-9FF3-C0EE-8B81BD09E144}"/>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F435BA74-5AAE-869B-9C38-C33D664984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Sluice room</a:t>
            </a:r>
          </a:p>
          <a:p>
            <a:r>
              <a:rPr lang="en-GB" altLang="en-US">
                <a:latin typeface="Arial" panose="020B0604020202020204" pitchFamily="34" charset="0"/>
                <a:ea typeface="ＭＳ Ｐゴシック" panose="020B0600070205080204" pitchFamily="34" charset="-128"/>
              </a:rPr>
              <a:t>Toilet brush for washing commode pans</a:t>
            </a:r>
          </a:p>
          <a:p>
            <a:r>
              <a:rPr lang="en-GB" altLang="en-US">
                <a:latin typeface="Arial" panose="020B0604020202020204" pitchFamily="34" charset="0"/>
                <a:ea typeface="ＭＳ Ｐゴシック" panose="020B0600070205080204" pitchFamily="34" charset="-128"/>
              </a:rPr>
              <a:t>Clean laundry trolley with bed sheets etc which obstructed the hand hygiene sink</a:t>
            </a:r>
          </a:p>
        </p:txBody>
      </p:sp>
      <p:sp>
        <p:nvSpPr>
          <p:cNvPr id="34820" name="Slide Number Placeholder 3">
            <a:extLst>
              <a:ext uri="{FF2B5EF4-FFF2-40B4-BE49-F238E27FC236}">
                <a16:creationId xmlns:a16="http://schemas.microsoft.com/office/drawing/2014/main" id="{54C81D65-F93D-F257-D3C2-09C7B76AFB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E89768-6DC6-486F-99C9-FF09D34C5B64}" type="slidenum">
              <a:rPr lang="en-US" altLang="en-US" sz="1200" smtClean="0"/>
              <a:pPr/>
              <a:t>17</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7910BECE-80AE-AC5A-3230-7E3594F2193B}"/>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F30D2580-975C-DE2D-D6D2-619E714BD9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The golden rule for cleaning is to always work from the cleanest area toward the dirtiest area, and from top to bottom, covering all surfaces using a ‘S’ shaped pattern, taking care not to go over the same area twice.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This will greatly reduce the risk of cross contamination. PPE should always be worn, e.g. disposable gloves, apron, mask and eye protection.</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Maintaining a clean environment is crucial to prevent the spread of infection. </a:t>
            </a:r>
          </a:p>
          <a:p>
            <a:endParaRPr lang="en-GB" altLang="en-US">
              <a:latin typeface="Arial" panose="020B0604020202020204" pitchFamily="34" charset="0"/>
              <a:ea typeface="ＭＳ Ｐゴシック" panose="020B0600070205080204" pitchFamily="34" charset="-128"/>
            </a:endParaRPr>
          </a:p>
        </p:txBody>
      </p:sp>
      <p:sp>
        <p:nvSpPr>
          <p:cNvPr id="36868" name="Slide Number Placeholder 3">
            <a:extLst>
              <a:ext uri="{FF2B5EF4-FFF2-40B4-BE49-F238E27FC236}">
                <a16:creationId xmlns:a16="http://schemas.microsoft.com/office/drawing/2014/main" id="{9963E614-BDD1-1B33-5C6E-E5368BF662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9B601F8-064E-4D27-AA41-4945FFCBB0ED}" type="slidenum">
              <a:rPr lang="en-US" altLang="en-US" sz="1200" smtClean="0"/>
              <a:pPr/>
              <a:t>18</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165232F4-D645-CC09-F401-C096ACC21F60}"/>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601A5AD7-F1DA-70F0-4B78-B3A10CD837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Precautions to prevent inoculation of blood and certain body fluids will prevent transmission of these viruses. In a care home setting these include:</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Intervention when care staff come into contact with blood or bodily fluids – all should be treated as potentially infected.</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 • Standard infection control precautions</a:t>
            </a:r>
          </a:p>
          <a:p>
            <a:r>
              <a:rPr lang="en-GB" altLang="en-US">
                <a:latin typeface="Arial" panose="020B0604020202020204" pitchFamily="34" charset="0"/>
                <a:ea typeface="ＭＳ Ｐゴシック" panose="020B0600070205080204" pitchFamily="34" charset="-128"/>
              </a:rPr>
              <a:t> • Use of safety sharps where assessment indicates they will provide safe systems of working for staff</a:t>
            </a:r>
          </a:p>
          <a:p>
            <a:r>
              <a:rPr lang="en-GB" altLang="en-US">
                <a:latin typeface="Arial" panose="020B0604020202020204" pitchFamily="34" charset="0"/>
                <a:ea typeface="ＭＳ Ｐゴシック" panose="020B0600070205080204" pitchFamily="34" charset="-128"/>
              </a:rPr>
              <a:t> • Protection of clinical and other relevant staff with hepatitis B vaccination</a:t>
            </a:r>
          </a:p>
          <a:p>
            <a:endParaRPr lang="en-GB" altLang="en-US">
              <a:latin typeface="Arial" panose="020B0604020202020204" pitchFamily="34" charset="0"/>
              <a:ea typeface="ＭＳ Ｐゴシック" panose="020B0600070205080204" pitchFamily="34" charset="-128"/>
            </a:endParaRPr>
          </a:p>
        </p:txBody>
      </p:sp>
      <p:sp>
        <p:nvSpPr>
          <p:cNvPr id="40964" name="Slide Number Placeholder 3">
            <a:extLst>
              <a:ext uri="{FF2B5EF4-FFF2-40B4-BE49-F238E27FC236}">
                <a16:creationId xmlns:a16="http://schemas.microsoft.com/office/drawing/2014/main" id="{6A6EFE22-739F-F528-61E6-6A80884B8F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1DE553B-7298-4715-BAFA-EC7A4DD265C5}" type="slidenum">
              <a:rPr lang="en-US" altLang="en-US" sz="1200" smtClean="0"/>
              <a:pPr/>
              <a:t>21</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32A5F3B0-110F-8F93-5F09-4B1BBE5741E8}"/>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4696CAD2-F438-AE5B-AAEA-553E02F97E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Spillages of blood or body fluids Urine, faeces, sputum, tears, sweat and vomit are not considered to pose a risk of BBV infection unless they are contaminated with blood.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Spillages must be decontaminated immediately by staff trained to undertake this safely.</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Responsibilities for the decontamination of blood and body fluid spillages should be clear within each area/care setting.</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It is good practice to ensure access to a dedicated blood/bodily fluid spillage kit.</a:t>
            </a:r>
          </a:p>
          <a:p>
            <a:endParaRPr lang="en-GB" altLang="en-US">
              <a:latin typeface="Arial" panose="020B0604020202020204" pitchFamily="34" charset="0"/>
              <a:ea typeface="ＭＳ Ｐゴシック" panose="020B0600070205080204" pitchFamily="34" charset="-128"/>
            </a:endParaRPr>
          </a:p>
        </p:txBody>
      </p:sp>
      <p:sp>
        <p:nvSpPr>
          <p:cNvPr id="43012" name="Slide Number Placeholder 3">
            <a:extLst>
              <a:ext uri="{FF2B5EF4-FFF2-40B4-BE49-F238E27FC236}">
                <a16:creationId xmlns:a16="http://schemas.microsoft.com/office/drawing/2014/main" id="{1B2B5AF6-4DD4-ACED-5F62-F43A0F8E24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BD4BDFB-DD65-4EB2-B2D1-8AF2E5BEFD04}" type="slidenum">
              <a:rPr lang="en-US" altLang="en-US" sz="1200" smtClean="0"/>
              <a:pPr/>
              <a:t>22</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C188250-8736-3563-CFC7-71D205FB3798}"/>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3449CE3C-2C11-DF21-FC72-1E2ADB8C16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Sharps include needles, lancets, razors, nail clippers, scissors and any other sharp instrument which may prick, scratch or cut you and which has been contaminated with blood from a client or an unknown source. Sharps can also include bites and scratches from humans and animals. Injuries from sharps are a cause of exposure to blood borne viruses and other infections.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Sharps can also include bites and scratches from humans and animals. Injuries from sharps are a cause of exposure to blood borne viruses and other infections.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Those working with some client groups and in certain work areas may be at a greater risk from sharp injuries and exposure to blood borne viruses and will therefore need to take extra caution. Services must have procedures in place for post exposure to disease in the event an injury occurs.  Care staff must be trained in the safe handling and disposal of sharps.</a:t>
            </a:r>
          </a:p>
          <a:p>
            <a:endParaRPr lang="en-GB" altLang="en-US">
              <a:latin typeface="Arial" panose="020B0604020202020204" pitchFamily="34" charset="0"/>
              <a:ea typeface="ＭＳ Ｐゴシック" panose="020B0600070205080204" pitchFamily="34" charset="-128"/>
            </a:endParaRPr>
          </a:p>
          <a:p>
            <a:r>
              <a:rPr lang="en-GB" altLang="en-US" b="1">
                <a:latin typeface="Arial" panose="020B0604020202020204" pitchFamily="34" charset="0"/>
                <a:ea typeface="ＭＳ Ｐゴシック" panose="020B0600070205080204" pitchFamily="34" charset="-128"/>
              </a:rPr>
              <a:t>Refer to LCC website on more information of Sharp Safety. </a:t>
            </a:r>
          </a:p>
        </p:txBody>
      </p:sp>
      <p:sp>
        <p:nvSpPr>
          <p:cNvPr id="45060" name="Slide Number Placeholder 3">
            <a:extLst>
              <a:ext uri="{FF2B5EF4-FFF2-40B4-BE49-F238E27FC236}">
                <a16:creationId xmlns:a16="http://schemas.microsoft.com/office/drawing/2014/main" id="{6AB47BAA-B4FF-3A5D-2C78-98B1D9092D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C0CF80-E0CA-45A0-A2AF-A28E520478CB}" type="slidenum">
              <a:rPr lang="en-US" altLang="en-US" sz="1200" smtClean="0"/>
              <a:pPr/>
              <a:t>23</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02AEEBA6-D1FF-363D-C30B-E484B903C753}"/>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224A5D91-9EAD-E574-B76F-0554E2588B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Measure the success of your </a:t>
            </a:r>
            <a:r>
              <a:rPr lang="en-GB" altLang="en-US">
                <a:solidFill>
                  <a:srgbClr val="00B050"/>
                </a:solidFill>
                <a:latin typeface="Arial" panose="020B0604020202020204" pitchFamily="34" charset="0"/>
                <a:ea typeface="ＭＳ Ｐゴシック" panose="020B0600070205080204" pitchFamily="34" charset="-128"/>
                <a:hlinkClick r:id="rId3" tooltip="Waste Management System"/>
              </a:rPr>
              <a:t>waste management system</a:t>
            </a:r>
            <a:r>
              <a:rPr lang="en-GB" altLang="en-US">
                <a:solidFill>
                  <a:srgbClr val="00B050"/>
                </a:solidFill>
                <a:latin typeface="Arial" panose="020B0604020202020204" pitchFamily="34" charset="0"/>
                <a:ea typeface="ＭＳ Ｐゴシック" panose="020B0600070205080204" pitchFamily="34" charset="-128"/>
              </a:rPr>
              <a:t> </a:t>
            </a:r>
            <a:r>
              <a:rPr lang="en-GB" altLang="en-US">
                <a:latin typeface="Arial" panose="020B0604020202020204" pitchFamily="34" charset="0"/>
                <a:ea typeface="ＭＳ Ｐゴシック" panose="020B0600070205080204" pitchFamily="34" charset="-128"/>
              </a:rPr>
              <a:t>with a monitoring tool that easily integrates into your workflow. Conduct regular inspections of your waste management process from segregation and collection to storage, transportation, and disposal. An example of a monitoring tool you could use are checklists.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These are easy to use and they help get more things done in a shorter period of time. Monitoring checklists also help ensure that people get their daily, weekly, and monthly tasks done on time.</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These are just some of the practices you can do to ensure proper waste management in your setting. .</a:t>
            </a:r>
          </a:p>
          <a:p>
            <a:endParaRPr lang="en-GB" altLang="en-US">
              <a:latin typeface="Arial" panose="020B0604020202020204" pitchFamily="34" charset="0"/>
              <a:ea typeface="ＭＳ Ｐゴシック" panose="020B0600070205080204" pitchFamily="34" charset="-128"/>
            </a:endParaRPr>
          </a:p>
        </p:txBody>
      </p:sp>
      <p:sp>
        <p:nvSpPr>
          <p:cNvPr id="47108" name="Slide Number Placeholder 3">
            <a:extLst>
              <a:ext uri="{FF2B5EF4-FFF2-40B4-BE49-F238E27FC236}">
                <a16:creationId xmlns:a16="http://schemas.microsoft.com/office/drawing/2014/main" id="{BCEA41BB-D8DE-1B9C-158A-6E70E9AF4C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F2B585-357D-4300-8ED3-80C261D51961}" type="slidenum">
              <a:rPr lang="en-US" altLang="en-US" sz="1200" smtClean="0"/>
              <a:pPr/>
              <a:t>24</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302E190-4DCB-8D75-7CC8-AEFBB097A10D}"/>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43B4351C-1F27-EE4E-2909-F06B625299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solidFill>
                  <a:srgbClr val="0070C0"/>
                </a:solidFill>
                <a:latin typeface="Arial" panose="020B0604020202020204" pitchFamily="34" charset="0"/>
                <a:ea typeface="ＭＳ Ｐゴシック" panose="020B0600070205080204" pitchFamily="34" charset="-128"/>
              </a:rPr>
              <a:t>Talk about the standard precautions………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Manager has the responsibility to ensure the right equipment is in place and the correct storage facilities are available. </a:t>
            </a:r>
          </a:p>
          <a:p>
            <a:endParaRPr lang="en-GB" altLang="en-US">
              <a:latin typeface="Arial" panose="020B0604020202020204" pitchFamily="34" charset="0"/>
              <a:ea typeface="ＭＳ Ｐゴシック" panose="020B0600070205080204" pitchFamily="34" charset="-128"/>
            </a:endParaRP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Should be ingrained in practice.</a:t>
            </a:r>
          </a:p>
          <a:p>
            <a:endParaRPr lang="en-GB" altLang="en-US">
              <a:latin typeface="Arial" panose="020B0604020202020204" pitchFamily="34" charset="0"/>
              <a:ea typeface="ＭＳ Ｐゴシック" panose="020B0600070205080204" pitchFamily="34" charset="-128"/>
            </a:endParaRPr>
          </a:p>
        </p:txBody>
      </p:sp>
      <p:sp>
        <p:nvSpPr>
          <p:cNvPr id="7172" name="Slide Number Placeholder 3">
            <a:extLst>
              <a:ext uri="{FF2B5EF4-FFF2-40B4-BE49-F238E27FC236}">
                <a16:creationId xmlns:a16="http://schemas.microsoft.com/office/drawing/2014/main" id="{556DACC4-9D00-3522-4178-ADB03D62BE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0CB418-30E4-46DD-AAFA-837081772435}" type="slidenum">
              <a:rPr lang="en-US" altLang="en-US" sz="1200" smtClean="0"/>
              <a:pPr/>
              <a:t>3</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A90A972D-F349-7DFD-6850-37A77E0804B6}"/>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8EDCF82A-6252-C3F2-0EFE-EC523FEA50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All staff are responsible for the safe management and disposal of waste and should understand how waste should be segregated and stored prior to collection or disposal. This is driven by the need to reduce environmental impact, comply with waste regulations and other national guidance such as The Health and Social Care Act 2008: Code of Practice on the prevention and control of infections and related guidance, and reduce costs associated with waste management.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When handling waste, appropriate personal protective equipment (PPE) should be worn, and hands cleaned after removing each item of PPE, e.g. pair of gloves, apron.</a:t>
            </a:r>
          </a:p>
          <a:p>
            <a:endParaRPr lang="en-GB" altLang="en-US">
              <a:latin typeface="Arial" panose="020B0604020202020204" pitchFamily="34" charset="0"/>
              <a:ea typeface="ＭＳ Ｐゴシック" panose="020B0600070205080204" pitchFamily="34" charset="-128"/>
            </a:endParaRPr>
          </a:p>
          <a:p>
            <a:endParaRPr lang="en-GB" altLang="en-US">
              <a:latin typeface="Arial" panose="020B0604020202020204" pitchFamily="34" charset="0"/>
              <a:ea typeface="ＭＳ Ｐゴシック" panose="020B0600070205080204" pitchFamily="34" charset="-128"/>
            </a:endParaRPr>
          </a:p>
        </p:txBody>
      </p:sp>
      <p:sp>
        <p:nvSpPr>
          <p:cNvPr id="49156" name="Slide Number Placeholder 3">
            <a:extLst>
              <a:ext uri="{FF2B5EF4-FFF2-40B4-BE49-F238E27FC236}">
                <a16:creationId xmlns:a16="http://schemas.microsoft.com/office/drawing/2014/main" id="{292E2E94-10AC-F1EE-5648-21A711B41F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942CEAC-78E9-45A5-B9D0-003C95E5ACB6}" type="slidenum">
              <a:rPr lang="en-US" altLang="en-US" sz="1200" smtClean="0"/>
              <a:pPr/>
              <a:t>25</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D9BB2DBB-816D-11ED-6A16-C9B8D06D20B3}"/>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3F277257-5D70-64DE-74BF-43EE55B564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Staff in care homes have a responsibility for ensuring that waste is dealt with appropriately from the point of generation to the point of final disposal. All staff should be trained and aware of waste procedures. It remains the legal responsibility of the care home, not the waste contractor, to ensure full compliance with environmental waste regulations.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Clinical waste bins next to sinks are likely to be used for paper hand towels. In most cases, hand towels are general waste.   Mixing with clinical waste is prohibited as well as 5-8 times more expensive than general wate.</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Waste bins in clinical areas, resident’s rooms and toilets should be lined and foot pedal operated with a lid. Always use the foot operated mechanism to open the lid to prevent hand contamination. If this is used by the resident, a risk assessment should be undertaken.</a:t>
            </a:r>
          </a:p>
        </p:txBody>
      </p:sp>
      <p:sp>
        <p:nvSpPr>
          <p:cNvPr id="51204" name="Slide Number Placeholder 3">
            <a:extLst>
              <a:ext uri="{FF2B5EF4-FFF2-40B4-BE49-F238E27FC236}">
                <a16:creationId xmlns:a16="http://schemas.microsoft.com/office/drawing/2014/main" id="{FFEA1A03-F152-F4EE-C6A3-C0FFE6F81F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3E37A69-673D-4D5E-9B03-E7C86E24A75B}" type="slidenum">
              <a:rPr lang="en-US" altLang="en-US" sz="1200" smtClean="0"/>
              <a:pPr/>
              <a:t>26</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241C5DAE-1007-08B2-018F-AD017C6F3E7D}"/>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898DEE94-EDA0-9E80-2A55-F51962314E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Healthcare waste, such as dressings and disposable clothing, can spread infection. To reduce the risk of this: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  Put waste immediately into the right colour storage, bag or container.</a:t>
            </a:r>
          </a:p>
          <a:p>
            <a:r>
              <a:rPr lang="en-GB" altLang="en-US">
                <a:latin typeface="Arial" panose="020B0604020202020204" pitchFamily="34" charset="0"/>
                <a:ea typeface="ＭＳ Ｐゴシック" panose="020B0600070205080204" pitchFamily="34" charset="-128"/>
              </a:rPr>
              <a:t>  Make sure you know how healthcare waste must be labelled and stored.</a:t>
            </a:r>
          </a:p>
          <a:p>
            <a:r>
              <a:rPr lang="en-GB" altLang="en-US">
                <a:latin typeface="Arial" panose="020B0604020202020204" pitchFamily="34" charset="0"/>
                <a:ea typeface="ＭＳ Ｐゴシック" panose="020B0600070205080204" pitchFamily="34" charset="-128"/>
              </a:rPr>
              <a:t>  Make sure residents and their friends and family understand how waste must be handled, stored and disposed of.</a:t>
            </a:r>
          </a:p>
          <a:p>
            <a:endParaRPr lang="en-GB" altLang="en-US">
              <a:latin typeface="Arial" panose="020B0604020202020204" pitchFamily="34" charset="0"/>
              <a:ea typeface="ＭＳ Ｐゴシック" panose="020B0600070205080204" pitchFamily="34" charset="-128"/>
            </a:endParaRPr>
          </a:p>
          <a:p>
            <a:endParaRPr lang="en-GB" altLang="en-US">
              <a:latin typeface="Arial" panose="020B0604020202020204" pitchFamily="34" charset="0"/>
              <a:ea typeface="ＭＳ Ｐゴシック" panose="020B0600070205080204" pitchFamily="34" charset="-128"/>
            </a:endParaRPr>
          </a:p>
          <a:p>
            <a:endParaRPr lang="en-GB" altLang="en-US">
              <a:latin typeface="Arial" panose="020B0604020202020204" pitchFamily="34" charset="0"/>
              <a:ea typeface="ＭＳ Ｐゴシック" panose="020B0600070205080204" pitchFamily="34" charset="-128"/>
            </a:endParaRPr>
          </a:p>
          <a:p>
            <a:endParaRPr lang="en-GB" altLang="en-US">
              <a:latin typeface="Arial" panose="020B0604020202020204" pitchFamily="34" charset="0"/>
              <a:ea typeface="ＭＳ Ｐゴシック" panose="020B0600070205080204" pitchFamily="34" charset="-128"/>
            </a:endParaRPr>
          </a:p>
          <a:p>
            <a:endParaRPr lang="en-GB" altLang="en-US">
              <a:latin typeface="Arial" panose="020B0604020202020204" pitchFamily="34" charset="0"/>
              <a:ea typeface="ＭＳ Ｐゴシック" panose="020B0600070205080204" pitchFamily="34" charset="-128"/>
            </a:endParaRPr>
          </a:p>
        </p:txBody>
      </p:sp>
      <p:sp>
        <p:nvSpPr>
          <p:cNvPr id="53252" name="Slide Number Placeholder 3">
            <a:extLst>
              <a:ext uri="{FF2B5EF4-FFF2-40B4-BE49-F238E27FC236}">
                <a16:creationId xmlns:a16="http://schemas.microsoft.com/office/drawing/2014/main" id="{B17E9D23-4441-6639-E9B4-DACBE1548D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F582D24-1789-4899-89BA-77B27F01D3CE}" type="slidenum">
              <a:rPr lang="en-US" altLang="en-US" sz="1200" smtClean="0"/>
              <a:pPr/>
              <a:t>27</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0CF8F60E-4082-535E-AA64-A1A8F4642CF6}"/>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216D67F4-D84B-1C99-3747-8146504E52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Waste should be assessed by the member of staff at the time the waste is produced and segregated in the correct colour waste stream identified.</a:t>
            </a:r>
          </a:p>
          <a:p>
            <a:endParaRPr lang="en-GB" altLang="en-US">
              <a:latin typeface="Arial" panose="020B0604020202020204" pitchFamily="34" charset="0"/>
              <a:ea typeface="ＭＳ Ｐゴシック" panose="020B0600070205080204" pitchFamily="34" charset="-128"/>
            </a:endParaRPr>
          </a:p>
        </p:txBody>
      </p:sp>
      <p:sp>
        <p:nvSpPr>
          <p:cNvPr id="55300" name="Slide Number Placeholder 3">
            <a:extLst>
              <a:ext uri="{FF2B5EF4-FFF2-40B4-BE49-F238E27FC236}">
                <a16:creationId xmlns:a16="http://schemas.microsoft.com/office/drawing/2014/main" id="{D2AFCE06-4388-8FE1-2ED6-FFE5EBC74F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C5DA31-1186-4B94-B9AE-9313A9D7818D}" type="slidenum">
              <a:rPr lang="en-US" altLang="en-US" sz="1200" smtClean="0"/>
              <a:pPr/>
              <a:t>28</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BEEA4AD-22A5-7CDD-48E3-36DCF0D26B4D}"/>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86B02CE5-9067-F642-075E-7AE7EE9BBE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Colour waste streams may vary depending on waste contractors – check with your local contractor before implementing the waste stream guidance.</a:t>
            </a:r>
          </a:p>
          <a:p>
            <a:endParaRPr lang="en-GB" altLang="en-US">
              <a:latin typeface="Arial" panose="020B0604020202020204" pitchFamily="34" charset="0"/>
              <a:ea typeface="ＭＳ Ｐゴシック" panose="020B0600070205080204" pitchFamily="34" charset="-128"/>
            </a:endParaRPr>
          </a:p>
        </p:txBody>
      </p:sp>
      <p:sp>
        <p:nvSpPr>
          <p:cNvPr id="57348" name="Slide Number Placeholder 3">
            <a:extLst>
              <a:ext uri="{FF2B5EF4-FFF2-40B4-BE49-F238E27FC236}">
                <a16:creationId xmlns:a16="http://schemas.microsoft.com/office/drawing/2014/main" id="{CC897270-BBCC-8686-60CA-B10EA08A33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A1B7BDE-3276-4481-9842-E5B27067D2E2}" type="slidenum">
              <a:rPr lang="en-US" altLang="en-US" sz="1200" smtClean="0"/>
              <a:pPr/>
              <a:t>29</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8C0B435F-D669-5372-148A-1FB9E0E3D838}"/>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95ED162E-39D7-DB67-D035-C96E39DAF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All care home facilities are recommended to adopt the national colour coding scheme for cleaning materials . All cleaning items, e.g. cloths, mops, buckets, aprons, should be colour coded.</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Each establishment/service must have in place cleaning schedules, this will include the cleaning of equipment, furniture, floors, curtains, etc.</a:t>
            </a:r>
          </a:p>
          <a:p>
            <a:endParaRPr lang="en-GB" altLang="en-US">
              <a:latin typeface="Arial" panose="020B0604020202020204" pitchFamily="34" charset="0"/>
              <a:ea typeface="ＭＳ Ｐゴシック" panose="020B0600070205080204" pitchFamily="34" charset="-128"/>
            </a:endParaRPr>
          </a:p>
          <a:p>
            <a:r>
              <a:rPr lang="en-GB" altLang="en-US" b="1">
                <a:latin typeface="Arial" panose="020B0604020202020204" pitchFamily="34" charset="0"/>
                <a:ea typeface="ＭＳ Ｐゴシック" panose="020B0600070205080204" pitchFamily="34" charset="-128"/>
              </a:rPr>
              <a:t>Refer to the LCC IPC website for further information on cleaning spillages. </a:t>
            </a:r>
          </a:p>
          <a:p>
            <a:endParaRPr lang="en-GB" altLang="en-US">
              <a:latin typeface="Arial" panose="020B0604020202020204" pitchFamily="34" charset="0"/>
              <a:ea typeface="ＭＳ Ｐゴシック" panose="020B0600070205080204" pitchFamily="34" charset="-128"/>
            </a:endParaRPr>
          </a:p>
        </p:txBody>
      </p:sp>
      <p:sp>
        <p:nvSpPr>
          <p:cNvPr id="59396" name="Slide Number Placeholder 3">
            <a:extLst>
              <a:ext uri="{FF2B5EF4-FFF2-40B4-BE49-F238E27FC236}">
                <a16:creationId xmlns:a16="http://schemas.microsoft.com/office/drawing/2014/main" id="{A7808B9A-A52F-63D3-6488-1E0C98EFEC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7EDD8C-2880-405D-870E-CB0B770A7F12}" type="slidenum">
              <a:rPr lang="en-US" altLang="en-US" sz="1200" smtClean="0"/>
              <a:pPr/>
              <a:t>30</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700EC9B-6A36-FB7D-8DF5-B2E85B013B9A}"/>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4E309AC0-48B0-67EE-D804-8093BB55EA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People are getting back to some normality.  However Hand Hygiene should not be forgotten and it’s the most important measure in preventing the spread of infection.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IPC is essential and relevant in all health and social care settings, care homes, domiciliary, supported living etc.  All service users are susceptible to acquiring infections. We need to work together to understand the risk factors and implement the measures required to prevent infections. </a:t>
            </a:r>
          </a:p>
          <a:p>
            <a:endParaRPr lang="en-GB" altLang="en-US">
              <a:latin typeface="Arial" panose="020B0604020202020204" pitchFamily="34" charset="0"/>
              <a:ea typeface="ＭＳ Ｐゴシック" panose="020B0600070205080204" pitchFamily="34" charset="-128"/>
            </a:endParaRPr>
          </a:p>
          <a:p>
            <a:r>
              <a:rPr lang="en-GB" altLang="en-US" b="1">
                <a:latin typeface="Arial" panose="020B0604020202020204" pitchFamily="34" charset="0"/>
                <a:ea typeface="ＭＳ Ｐゴシック" panose="020B0600070205080204" pitchFamily="34" charset="-128"/>
              </a:rPr>
              <a:t>We need to strengthen our engagement across health and social care to prevent and control infections more effectively. Practicing hand hygiene is a simple, but effective way to prevent infections.</a:t>
            </a:r>
          </a:p>
          <a:p>
            <a:endParaRPr lang="en-GB" altLang="en-US">
              <a:latin typeface="Arial" panose="020B0604020202020204" pitchFamily="34" charset="0"/>
              <a:ea typeface="ＭＳ Ｐゴシック" panose="020B0600070205080204" pitchFamily="34" charset="-128"/>
            </a:endParaRPr>
          </a:p>
        </p:txBody>
      </p:sp>
      <p:sp>
        <p:nvSpPr>
          <p:cNvPr id="61444" name="Slide Number Placeholder 3">
            <a:extLst>
              <a:ext uri="{FF2B5EF4-FFF2-40B4-BE49-F238E27FC236}">
                <a16:creationId xmlns:a16="http://schemas.microsoft.com/office/drawing/2014/main" id="{1176ABE2-DEE4-0DD1-C9FF-79037C5FC8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D1798EB-8714-43C6-8918-D5E213987169}" type="slidenum">
              <a:rPr lang="en-US" altLang="en-US" sz="1200" smtClean="0"/>
              <a:pPr/>
              <a:t>31</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81B5F2AA-32AD-A23C-2489-F4AEFBD3CFCF}"/>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DBAC04C4-21B8-E491-4778-4BA3EDC80A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Areas we often miss:  Left Palm of Hand, Right back of hand, also the dominant hand that tends to get parts missed and also thumbs.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Hand gel should be used on hands that look clean and not physically dirty, then it should be soap and water.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If toileting you should use soap and water if available. It's also not effective against Norovirus (unless you are using a specific viricidal) then you should use soap and water again.</a:t>
            </a:r>
          </a:p>
        </p:txBody>
      </p:sp>
      <p:sp>
        <p:nvSpPr>
          <p:cNvPr id="63492" name="Slide Number Placeholder 3">
            <a:extLst>
              <a:ext uri="{FF2B5EF4-FFF2-40B4-BE49-F238E27FC236}">
                <a16:creationId xmlns:a16="http://schemas.microsoft.com/office/drawing/2014/main" id="{045DF1E2-CB4C-AD8A-5053-04AADA9DBB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878DF25-EE6D-4814-84D7-8FEB5436769C}" type="slidenum">
              <a:rPr lang="en-US" altLang="en-US" sz="1200" smtClean="0"/>
              <a:pPr/>
              <a:t>32</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FBE4D7A2-A6E2-EC26-B0AD-0DAD1C5B88CF}"/>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1915EF20-30C3-3E4D-CCC0-E0E23A9B0B6A}"/>
              </a:ext>
            </a:extLst>
          </p:cNvPr>
          <p:cNvSpPr>
            <a:spLocks noGrp="1" noChangeArrowheads="1"/>
          </p:cNvSpPr>
          <p:nvPr>
            <p:ph type="body" idx="1"/>
          </p:nvPr>
        </p:nvSpPr>
        <p:spPr>
          <a:ln/>
        </p:spPr>
        <p:txBody>
          <a:bodyPr/>
          <a:lstStyle/>
          <a:p>
            <a:pPr>
              <a:defRPr/>
            </a:pPr>
            <a:r>
              <a:rPr lang="en-GB" altLang="en-US" dirty="0">
                <a:latin typeface="Arial" panose="020B0604020202020204" pitchFamily="34" charset="0"/>
                <a:ea typeface="ＭＳ Ｐゴシック" panose="020B0600070205080204" pitchFamily="34" charset="-128"/>
              </a:rPr>
              <a:t>Your setting will have these posters to remind us.  </a:t>
            </a:r>
            <a:r>
              <a:rPr lang="en-GB" altLang="en-US" b="1" dirty="0">
                <a:latin typeface="Arial" panose="020B0604020202020204" pitchFamily="34" charset="0"/>
                <a:ea typeface="ＭＳ Ｐゴシック" panose="020B0600070205080204" pitchFamily="34" charset="-128"/>
              </a:rPr>
              <a:t>Always laminate and replace worn out posters.  </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altLang="en-US" dirty="0">
                <a:latin typeface="Arial" panose="020B0604020202020204" pitchFamily="34" charset="0"/>
                <a:ea typeface="ＭＳ Ｐゴシック" panose="020B0600070205080204" pitchFamily="34" charset="-128"/>
              </a:rPr>
              <a:t>Your 5 Moments for Hand Hygiene at the point of Care:  (1) Before service user contact. (2) Before clean/aseptic Task. (3) After Body Fluid Exposure Risk (4) After patient contact. (5) After contact with service user surroundings. </a:t>
            </a:r>
          </a:p>
          <a:p>
            <a:pPr>
              <a:defRPr/>
            </a:pPr>
            <a:endParaRPr lang="en-GB" altLang="en-US" dirty="0">
              <a:latin typeface="Arial" panose="020B0604020202020204" pitchFamily="34" charset="0"/>
              <a:ea typeface="ＭＳ Ｐゴシック" panose="020B0600070205080204" pitchFamily="34" charset="-128"/>
            </a:endParaRPr>
          </a:p>
          <a:p>
            <a:pPr marL="171741" indent="-171741">
              <a:buFont typeface="Arial" panose="020B0604020202020204" pitchFamily="34" charset="0"/>
              <a:buChar char="•"/>
              <a:defRPr/>
            </a:pPr>
            <a:r>
              <a:rPr lang="en-GB" dirty="0"/>
              <a:t>Remember when arriving and leaving the setting to perform hand hygiene effectively </a:t>
            </a:r>
          </a:p>
          <a:p>
            <a:pPr marL="171741" indent="-171741">
              <a:buFont typeface="Arial" panose="020B0604020202020204" pitchFamily="34" charset="0"/>
              <a:buChar char="•"/>
              <a:defRPr/>
            </a:pPr>
            <a:r>
              <a:rPr lang="en-GB" dirty="0"/>
              <a:t>The setting should prompt you to the nearest handwashing facility</a:t>
            </a:r>
            <a:endParaRPr lang="en-GB" altLang="en-US" dirty="0">
              <a:latin typeface="Arial" panose="020B0604020202020204" pitchFamily="34" charset="0"/>
              <a:ea typeface="ＭＳ Ｐゴシック" panose="020B0600070205080204" pitchFamily="34" charset="-128"/>
            </a:endParaRPr>
          </a:p>
          <a:p>
            <a:pPr>
              <a:defRPr/>
            </a:pPr>
            <a:endParaRPr lang="en-GB" altLang="en-US" dirty="0">
              <a:latin typeface="Arial" panose="020B0604020202020204" pitchFamily="34" charset="0"/>
              <a:ea typeface="ＭＳ Ｐゴシック" panose="020B0600070205080204" pitchFamily="34" charset="-128"/>
            </a:endParaRPr>
          </a:p>
          <a:p>
            <a:pPr>
              <a:defRPr/>
            </a:pPr>
            <a:r>
              <a:rPr lang="en-GB" altLang="en-US" dirty="0">
                <a:latin typeface="Arial" panose="020B0604020202020204" pitchFamily="34" charset="0"/>
                <a:ea typeface="ＭＳ Ｐゴシック" panose="020B0600070205080204" pitchFamily="34" charset="-128"/>
              </a:rPr>
              <a:t>Staff take hand hygiene seriously but sometimes when they are really busy they might not clean their hands as often as they should. So if you are worried that they have forgotten it’s OK to remind them. We all welcome your help in keeping you safe.</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altLang="en-US" b="1" dirty="0">
                <a:latin typeface="Arial" panose="020B0604020202020204" pitchFamily="34" charset="0"/>
                <a:ea typeface="ＭＳ Ｐゴシック" panose="020B0600070205080204" pitchFamily="34" charset="-128"/>
              </a:rPr>
              <a:t>Remember to have IPC in your workplace Induction and Team meetings agenda. Know your IPC Champion. </a:t>
            </a:r>
          </a:p>
          <a:p>
            <a:pPr>
              <a:defRPr/>
            </a:pPr>
            <a:endParaRPr lang="en-GB" altLang="en-US" dirty="0">
              <a:latin typeface="Arial" panose="020B0604020202020204" pitchFamily="34" charset="0"/>
              <a:ea typeface="ＭＳ Ｐゴシック" panose="020B0600070205080204" pitchFamily="34" charset="-128"/>
            </a:endParaRPr>
          </a:p>
        </p:txBody>
      </p:sp>
      <p:sp>
        <p:nvSpPr>
          <p:cNvPr id="65540" name="Slide Number Placeholder 3">
            <a:extLst>
              <a:ext uri="{FF2B5EF4-FFF2-40B4-BE49-F238E27FC236}">
                <a16:creationId xmlns:a16="http://schemas.microsoft.com/office/drawing/2014/main" id="{DA1C8866-3F5C-8082-48A1-A29E88A709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82088C-74F6-409C-8DF0-F16E7B300001}" type="slidenum">
              <a:rPr lang="en-US" altLang="en-US" sz="1200" smtClean="0"/>
              <a:pPr/>
              <a:t>33</a:t>
            </a:fld>
            <a:endParaRPr lang="en-US"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E03784DD-6DEF-582D-C9C8-B5B266841D27}"/>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536001FE-8236-EC48-361A-932A1ECDF3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The most important thing you can do to ensure clean safe care is good hand hygiene.</a:t>
            </a:r>
          </a:p>
          <a:p>
            <a:r>
              <a:rPr lang="en-GB" altLang="en-US">
                <a:latin typeface="Arial" panose="020B0604020202020204" pitchFamily="34" charset="0"/>
                <a:ea typeface="ＭＳ Ｐゴシック" panose="020B0600070205080204" pitchFamily="34" charset="-128"/>
              </a:rPr>
              <a:t>Evidence shows that artificial nails harbour micro-organisms and have been proven to have spread infection.</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Cracks in varnish can harbour micro-organisms. The World Health Organization guidelines on hand hygiene state that wearing artificial acrylic nails can contribute to hands remaining contaminated with pathogens after use of soap or alcohol-based hand gels.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Perform hand hygiene immediately before every episode of care and after any activity or contact that potentially results in your hands becoming contaminated. This includes the removal of PPE, equipment decontamination and waste handling.</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Follow your organisation’s policy and procedures on hand hygiene and hand maintenance (for example, keeping nails short, using moisturiser to keep skin on hands intact and not wearing false nails or nail varnish).</a:t>
            </a:r>
          </a:p>
          <a:p>
            <a:endParaRPr lang="en-GB" altLang="en-US">
              <a:latin typeface="Arial" panose="020B0604020202020204" pitchFamily="34" charset="0"/>
              <a:ea typeface="ＭＳ Ｐゴシック" panose="020B0600070205080204" pitchFamily="34" charset="-128"/>
            </a:endParaRPr>
          </a:p>
          <a:p>
            <a:endParaRPr lang="en-GB" altLang="en-US">
              <a:latin typeface="Arial" panose="020B0604020202020204" pitchFamily="34" charset="0"/>
              <a:ea typeface="ＭＳ Ｐゴシック" panose="020B0600070205080204" pitchFamily="34" charset="-128"/>
            </a:endParaRPr>
          </a:p>
        </p:txBody>
      </p:sp>
      <p:sp>
        <p:nvSpPr>
          <p:cNvPr id="67588" name="Slide Number Placeholder 3">
            <a:extLst>
              <a:ext uri="{FF2B5EF4-FFF2-40B4-BE49-F238E27FC236}">
                <a16:creationId xmlns:a16="http://schemas.microsoft.com/office/drawing/2014/main" id="{193B6C27-3976-2A95-A62F-0BE3451765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A36F26-C2FD-4FFA-8C16-DAB59C176ADB}" type="slidenum">
              <a:rPr lang="en-US" altLang="en-US" sz="1200" smtClean="0"/>
              <a:pPr/>
              <a:t>34</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2247992-9A35-D1DA-580B-65AF0DD7B65B}"/>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80964A47-63F3-C423-AA70-59FE26E124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ea typeface="ＭＳ Ｐゴシック" panose="020B0600070205080204" pitchFamily="34" charset="-128"/>
              </a:rPr>
              <a:t>Talk about some Common Problems in Care homes – other settings. </a:t>
            </a:r>
          </a:p>
          <a:p>
            <a:endParaRPr lang="en-GB" altLang="en-US" b="1">
              <a:latin typeface="Arial" panose="020B0604020202020204" pitchFamily="34" charset="0"/>
              <a:ea typeface="ＭＳ Ｐゴシック" panose="020B0600070205080204" pitchFamily="34" charset="-128"/>
            </a:endParaRPr>
          </a:p>
          <a:p>
            <a:r>
              <a:rPr lang="en-GB" altLang="en-US" b="1">
                <a:latin typeface="Arial" panose="020B0604020202020204" pitchFamily="34" charset="0"/>
                <a:ea typeface="ＭＳ Ｐゴシック" panose="020B0600070205080204" pitchFamily="34" charset="-128"/>
              </a:rPr>
              <a:t>Which can also to contribute to Common infections spreading….</a:t>
            </a:r>
          </a:p>
          <a:p>
            <a:endParaRPr lang="en-GB" altLang="en-US" b="1">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 Urinary tract infections • Skin/soft tissue • Chest • CDI (causes diarrhoea).</a:t>
            </a:r>
          </a:p>
          <a:p>
            <a:endParaRPr lang="en-GB" altLang="en-US" b="1">
              <a:latin typeface="Arial" panose="020B0604020202020204" pitchFamily="34" charset="0"/>
              <a:ea typeface="ＭＳ Ｐゴシック" panose="020B0600070205080204" pitchFamily="34" charset="-128"/>
            </a:endParaRPr>
          </a:p>
          <a:p>
            <a:r>
              <a:rPr lang="en-GB" altLang="en-US" b="1">
                <a:latin typeface="Arial" panose="020B0604020202020204" pitchFamily="34" charset="0"/>
                <a:ea typeface="ＭＳ Ｐゴシック" panose="020B0600070205080204" pitchFamily="34" charset="-128"/>
              </a:rPr>
              <a:t>Can lead to outbreaks. </a:t>
            </a:r>
          </a:p>
        </p:txBody>
      </p:sp>
      <p:sp>
        <p:nvSpPr>
          <p:cNvPr id="10244" name="Slide Number Placeholder 3">
            <a:extLst>
              <a:ext uri="{FF2B5EF4-FFF2-40B4-BE49-F238E27FC236}">
                <a16:creationId xmlns:a16="http://schemas.microsoft.com/office/drawing/2014/main" id="{67F5110C-1906-27EA-F5E5-7FFA0CB7DA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FB695F4-4030-4D3B-B0A0-A8D374E41453}" type="slidenum">
              <a:rPr lang="en-US" altLang="en-US" sz="1200" smtClean="0"/>
              <a:pPr/>
              <a:t>5</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B63FB4D5-B539-E22B-0665-A563076EE357}"/>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225BD5B5-6854-CDF5-D713-3F91F080B0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Having an IPC Champion at your place of work, enables you to discuss and put forward your ideas and any concerns you may have.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They can take this to senior management to discuss further and improve the standards at your workplace which will increase standards for yourself and for your residents/service users.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It is recommended to have IPC on your team meetings agenda to document, discuss and give updates on IPC. </a:t>
            </a:r>
          </a:p>
        </p:txBody>
      </p:sp>
      <p:sp>
        <p:nvSpPr>
          <p:cNvPr id="69636" name="Slide Number Placeholder 3">
            <a:extLst>
              <a:ext uri="{FF2B5EF4-FFF2-40B4-BE49-F238E27FC236}">
                <a16:creationId xmlns:a16="http://schemas.microsoft.com/office/drawing/2014/main" id="{661A7C6D-83A2-11EB-ECDC-DB49747B0B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3DF107-0851-4877-86DD-242317756E9D}" type="slidenum">
              <a:rPr lang="en-US" altLang="en-US" sz="1200" smtClean="0"/>
              <a:pPr/>
              <a:t>35</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326FE21D-B20C-87CA-D59C-E4E3E55F2803}"/>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id="{9D383DB6-85FF-7A09-639D-BE0D433450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4CA12781-D211-4457-ED6C-B34B3BB54D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49E7D5-D9F8-4A1F-89AB-B1999B89BD51}" type="slidenum">
              <a:rPr lang="en-US" altLang="en-US" sz="1200" smtClean="0"/>
              <a:pPr/>
              <a:t>37</a:t>
            </a:fld>
            <a:endParaRPr lang="en-US"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A4B5A4AA-3978-3B36-2E6D-04579FC4765E}"/>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49CC4287-52DE-4C58-E5EE-71D691B813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Care quality audits are one way that providers can find areas for improvement to ensure they meet CQC guidelines on issues such as governance, staffing and safety. Rather than ongoing performance monitoring, audits are focused on </a:t>
            </a:r>
            <a:r>
              <a:rPr lang="en-GB" altLang="en-US" b="1">
                <a:latin typeface="Arial" panose="020B0604020202020204" pitchFamily="34" charset="0"/>
                <a:ea typeface="ＭＳ Ｐゴシック" panose="020B0600070205080204" pitchFamily="34" charset="-128"/>
              </a:rPr>
              <a:t>making improvements</a:t>
            </a:r>
            <a:r>
              <a:rPr lang="en-GB" altLang="en-US">
                <a:latin typeface="Arial" panose="020B0604020202020204" pitchFamily="34" charset="0"/>
                <a:ea typeface="ＭＳ Ｐゴシック" panose="020B0600070205080204" pitchFamily="34" charset="-128"/>
              </a:rPr>
              <a:t> to the service and can be undertaken by existing staff.</a:t>
            </a:r>
          </a:p>
        </p:txBody>
      </p:sp>
      <p:sp>
        <p:nvSpPr>
          <p:cNvPr id="74756" name="Slide Number Placeholder 3">
            <a:extLst>
              <a:ext uri="{FF2B5EF4-FFF2-40B4-BE49-F238E27FC236}">
                <a16:creationId xmlns:a16="http://schemas.microsoft.com/office/drawing/2014/main" id="{73BBE7D0-67A5-98F6-3C4A-A28A3C4BF8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80459C-E63B-4975-92EF-B8D6ED76E113}" type="slidenum">
              <a:rPr lang="en-US" altLang="en-US" sz="1200" smtClean="0"/>
              <a:pPr/>
              <a:t>38</a:t>
            </a:fld>
            <a:endParaRPr lang="en-US"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EF1B334D-7A23-F72F-F54D-CA8382774095}"/>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AB2FBA13-EDDD-0272-573E-0856E5FA59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S5 = Key Lines of Enquiry. - The questions help gather information about the service's strengths. They also help to understand if there are any gaps or concerns about infection prevention and control.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Although the questions are written for care homes, they plan to adapt them to other types of service.</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What they look for after the visit???</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Is IPC policy up to date and implemented effectively to prevent and control infection?</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Are infection risks to people thoroughly assessed and managed? </a:t>
            </a:r>
          </a:p>
          <a:p>
            <a:r>
              <a:rPr lang="en-GB" altLang="en-US">
                <a:latin typeface="Arial" panose="020B0604020202020204" pitchFamily="34" charset="0"/>
                <a:ea typeface="ＭＳ Ｐゴシック" panose="020B0600070205080204" pitchFamily="34" charset="-128"/>
              </a:rPr>
              <a:t>What action has been taken to consider and reduce any impact to people/staff who may be disproportionately at risk of COVID-19? (BAME, learning disabilities, dementia)</a:t>
            </a:r>
          </a:p>
          <a:p>
            <a:r>
              <a:rPr lang="en-GB" altLang="en-US">
                <a:latin typeface="Arial" panose="020B0604020202020204" pitchFamily="34" charset="0"/>
                <a:ea typeface="ＭＳ Ｐゴシック" panose="020B0600070205080204" pitchFamily="34" charset="-128"/>
              </a:rPr>
              <a:t>What changes have been made following the most recent audit?</a:t>
            </a:r>
          </a:p>
          <a:p>
            <a:r>
              <a:rPr lang="en-GB" altLang="en-US">
                <a:latin typeface="Arial" panose="020B0604020202020204" pitchFamily="34" charset="0"/>
                <a:ea typeface="ＭＳ Ｐゴシック" panose="020B0600070205080204" pitchFamily="34" charset="-128"/>
              </a:rPr>
              <a:t>What contingency planning is in place to address future coronavirus and other infection outbreaks and winter pressures?</a:t>
            </a:r>
          </a:p>
          <a:p>
            <a:endParaRPr lang="en-GB" altLang="en-US">
              <a:latin typeface="Arial" panose="020B0604020202020204" pitchFamily="34" charset="0"/>
              <a:ea typeface="ＭＳ Ｐゴシック" panose="020B0600070205080204" pitchFamily="34" charset="-128"/>
            </a:endParaRPr>
          </a:p>
          <a:p>
            <a:endParaRPr lang="en-GB" altLang="en-US">
              <a:latin typeface="Arial" panose="020B0604020202020204" pitchFamily="34" charset="0"/>
              <a:ea typeface="ＭＳ Ｐゴシック" panose="020B0600070205080204" pitchFamily="34" charset="-128"/>
            </a:endParaRPr>
          </a:p>
          <a:p>
            <a:endParaRPr lang="en-GB" altLang="en-US">
              <a:latin typeface="Arial" panose="020B0604020202020204" pitchFamily="34" charset="0"/>
              <a:ea typeface="ＭＳ Ｐゴシック" panose="020B0600070205080204" pitchFamily="34" charset="-128"/>
            </a:endParaRPr>
          </a:p>
        </p:txBody>
      </p:sp>
      <p:sp>
        <p:nvSpPr>
          <p:cNvPr id="76804" name="Slide Number Placeholder 3">
            <a:extLst>
              <a:ext uri="{FF2B5EF4-FFF2-40B4-BE49-F238E27FC236}">
                <a16:creationId xmlns:a16="http://schemas.microsoft.com/office/drawing/2014/main" id="{EAAC12ED-E023-3133-4F66-F9DD0E6390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C377E36-F7CF-4CD2-97E5-2CD3EBB1E141}" type="slidenum">
              <a:rPr lang="en-US" altLang="en-US" sz="1200" smtClean="0"/>
              <a:pPr/>
              <a:t>39</a:t>
            </a:fld>
            <a:endParaRPr lang="en-US"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CDD0DB3C-BD25-C822-FD15-AD1659E84375}"/>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904E828A-10E3-C096-BEFC-0D21AEFE8240}"/>
              </a:ext>
            </a:extLst>
          </p:cNvPr>
          <p:cNvSpPr>
            <a:spLocks noGrp="1"/>
          </p:cNvSpPr>
          <p:nvPr>
            <p:ph type="body" idx="1"/>
          </p:nvPr>
        </p:nvSpPr>
        <p:spPr/>
        <p:txBody>
          <a:bodyPr/>
          <a:lstStyle/>
          <a:p>
            <a:pPr>
              <a:defRPr/>
            </a:pPr>
            <a:r>
              <a:rPr lang="en-GB" b="1" dirty="0"/>
              <a:t>Empowering the IPC Champion in your workplace. </a:t>
            </a:r>
          </a:p>
          <a:p>
            <a:pPr>
              <a:defRPr/>
            </a:pPr>
            <a:endParaRPr lang="en-GB" dirty="0"/>
          </a:p>
          <a:p>
            <a:pPr marL="228989" indent="-228989">
              <a:buFontTx/>
              <a:buAutoNum type="arabicPeriod"/>
              <a:defRPr/>
            </a:pPr>
            <a:r>
              <a:rPr lang="en-GB" dirty="0"/>
              <a:t>To support the service in ensuring good Infection Prevention and Control (IPC) practices are adopted </a:t>
            </a:r>
            <a:r>
              <a:rPr lang="en-GB" dirty="0">
                <a:latin typeface="Arial" panose="020B0604020202020204" pitchFamily="34" charset="0"/>
                <a:cs typeface="Arial" panose="020B0604020202020204" pitchFamily="34" charset="0"/>
              </a:rPr>
              <a:t>and</a:t>
            </a:r>
            <a:r>
              <a:rPr lang="en-GB" dirty="0"/>
              <a:t> maintained in all clinical and non-clinical areas.</a:t>
            </a:r>
          </a:p>
          <a:p>
            <a:pPr marL="228989" indent="-228989">
              <a:buFontTx/>
              <a:buAutoNum type="arabicPeriod"/>
              <a:defRPr/>
            </a:pPr>
            <a:r>
              <a:rPr lang="en-GB" dirty="0"/>
              <a:t>To help create and maintain an environment which will reduce the risk of infection to service users/residents, their relatives, social care workers and healthcare workers. This will be achieved by using IPC knowledge, communication skills, nursing and teaching skills.</a:t>
            </a:r>
          </a:p>
          <a:p>
            <a:pPr marL="228989" indent="-228989">
              <a:buFontTx/>
              <a:buAutoNum type="arabicPeriod"/>
              <a:defRPr/>
            </a:pPr>
            <a:r>
              <a:rPr lang="en-GB" dirty="0">
                <a:latin typeface="Arial" panose="020B0604020202020204" pitchFamily="34" charset="0"/>
                <a:cs typeface="Arial" panose="020B0604020202020204" pitchFamily="34" charset="0"/>
              </a:rPr>
              <a:t>The IPCCC will support all staff (including trained, non-trained, cleaners/caretakers, activity coordinators, administrative and reception) on matters concerned with IPC and become a role model initiating best practice in IPC issues within their working area. </a:t>
            </a:r>
          </a:p>
          <a:p>
            <a:pPr marL="228989" indent="-228989">
              <a:buFontTx/>
              <a:buAutoNum type="arabicPeriod"/>
              <a:defRPr/>
            </a:pPr>
            <a:endParaRPr lang="en-GB" dirty="0"/>
          </a:p>
        </p:txBody>
      </p:sp>
      <p:sp>
        <p:nvSpPr>
          <p:cNvPr id="78852" name="Slide Number Placeholder 3">
            <a:extLst>
              <a:ext uri="{FF2B5EF4-FFF2-40B4-BE49-F238E27FC236}">
                <a16:creationId xmlns:a16="http://schemas.microsoft.com/office/drawing/2014/main" id="{578E67C1-C989-128B-8421-4AEE12F116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8938E75-8422-4B7D-82FE-7A48A9CD3591}" type="slidenum">
              <a:rPr lang="en-US" altLang="en-US" sz="1200" smtClean="0"/>
              <a:pPr/>
              <a:t>40</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0F0B1D9E-9DE9-2874-978C-C89D8EEB9DE9}"/>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E9F35745-BF36-9DBD-EF91-CAD5586FA5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a typeface="ＭＳ Ｐゴシック" panose="020B0600070205080204" pitchFamily="34" charset="-128"/>
            </a:endParaRPr>
          </a:p>
        </p:txBody>
      </p:sp>
      <p:sp>
        <p:nvSpPr>
          <p:cNvPr id="82948" name="Slide Number Placeholder 3">
            <a:extLst>
              <a:ext uri="{FF2B5EF4-FFF2-40B4-BE49-F238E27FC236}">
                <a16:creationId xmlns:a16="http://schemas.microsoft.com/office/drawing/2014/main" id="{8A762087-7009-FBA4-D7EF-1584E33642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8A9BA2-6903-41F2-B71F-D45D0B9A0BC8}" type="slidenum">
              <a:rPr lang="en-US" altLang="en-US" sz="1200" smtClean="0"/>
              <a:pPr/>
              <a:t>43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0D43D0BA-F927-772B-F48D-E5FC25EE9629}"/>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9C3C1EA4-FE31-4C25-0F48-87D2577324E8}"/>
              </a:ext>
            </a:extLst>
          </p:cNvPr>
          <p:cNvSpPr>
            <a:spLocks noGrp="1" noChangeArrowheads="1"/>
          </p:cNvSpPr>
          <p:nvPr>
            <p:ph type="body" idx="1"/>
          </p:nvPr>
        </p:nvSpPr>
        <p:spPr>
          <a:ln/>
        </p:spPr>
        <p:txBody>
          <a:bodyPr/>
          <a:lstStyle/>
          <a:p>
            <a:pPr>
              <a:defRPr/>
            </a:pPr>
            <a:r>
              <a:rPr lang="en-GB" altLang="en-US" b="1" dirty="0">
                <a:solidFill>
                  <a:srgbClr val="0070C0"/>
                </a:solidFill>
                <a:latin typeface="Arial" panose="020B0604020202020204" pitchFamily="34" charset="0"/>
                <a:ea typeface="ＭＳ Ｐゴシック" panose="020B0600070205080204" pitchFamily="34" charset="-128"/>
              </a:rPr>
              <a:t>The Concept Of Infection: </a:t>
            </a:r>
            <a:r>
              <a:rPr lang="en-GB" altLang="en-US" b="1" dirty="0">
                <a:highlight>
                  <a:srgbClr val="FFFF00"/>
                </a:highlight>
                <a:latin typeface="Arial" panose="020B0604020202020204" pitchFamily="34" charset="0"/>
                <a:ea typeface="ＭＳ Ｐゴシック" panose="020B0600070205080204" pitchFamily="34" charset="-128"/>
              </a:rPr>
              <a:t>The </a:t>
            </a:r>
            <a:r>
              <a:rPr lang="en-GB" altLang="en-US" b="1" dirty="0">
                <a:latin typeface="Arial" panose="020B0604020202020204" pitchFamily="34" charset="0"/>
                <a:ea typeface="ＭＳ Ｐゴシック" panose="020B0600070205080204" pitchFamily="34" charset="-128"/>
              </a:rPr>
              <a:t>goal of Infection Control, for any disease, is to keep people from getting sick</a:t>
            </a:r>
            <a:r>
              <a:rPr lang="en-GB" altLang="en-US" dirty="0">
                <a:latin typeface="Arial" panose="020B0604020202020204" pitchFamily="34" charset="0"/>
                <a:ea typeface="ＭＳ Ｐゴシック" panose="020B0600070205080204" pitchFamily="34" charset="-128"/>
              </a:rPr>
              <a:t>….. </a:t>
            </a:r>
            <a:r>
              <a:rPr lang="en-GB" altLang="en-US" b="1" dirty="0">
                <a:latin typeface="Arial" panose="020B0604020202020204" pitchFamily="34" charset="0"/>
                <a:ea typeface="ＭＳ Ｐゴシック" panose="020B0600070205080204" pitchFamily="34" charset="-128"/>
              </a:rPr>
              <a:t>One of the easiest way’s to prevent an Infection Spreading is by breaking the chain of Infection. </a:t>
            </a:r>
          </a:p>
          <a:p>
            <a:pPr>
              <a:defRPr/>
            </a:pPr>
            <a:endParaRPr lang="en-GB" altLang="en-US" b="1" dirty="0">
              <a:latin typeface="Arial" panose="020B0604020202020204" pitchFamily="34" charset="0"/>
              <a:ea typeface="ＭＳ Ｐゴシック" panose="020B0600070205080204" pitchFamily="34" charset="-128"/>
            </a:endParaRPr>
          </a:p>
          <a:p>
            <a:pPr marL="228989" indent="-228989">
              <a:buFontTx/>
              <a:buAutoNum type="alphaLcParenBoth"/>
              <a:defRPr/>
            </a:pPr>
            <a:r>
              <a:rPr lang="en-GB" b="1" dirty="0"/>
              <a:t>Controlling the Source of Viruses: </a:t>
            </a:r>
            <a:r>
              <a:rPr lang="en-GB" dirty="0"/>
              <a:t>Our breath contains a lot of water that can't usually be seen, called respiratory droplets, and can contain virus particles.</a:t>
            </a:r>
          </a:p>
          <a:p>
            <a:pPr marL="228989" indent="-228989">
              <a:buFontTx/>
              <a:buAutoNum type="alphaLcParenBoth"/>
              <a:defRPr/>
            </a:pPr>
            <a:r>
              <a:rPr lang="en-GB" b="1" dirty="0"/>
              <a:t>The Spread of Viruses from Surfaces to People: </a:t>
            </a:r>
            <a:r>
              <a:rPr lang="en-GB" dirty="0"/>
              <a:t>Viruses can spread in various ways through respiratory droplets on surfaces.</a:t>
            </a:r>
          </a:p>
          <a:p>
            <a:pPr marL="228989" indent="-228989">
              <a:buFontTx/>
              <a:buAutoNum type="alphaLcParenBoth"/>
              <a:defRPr/>
            </a:pPr>
            <a:r>
              <a:rPr lang="en-GB" b="1" dirty="0"/>
              <a:t>Hand Hygiene: </a:t>
            </a:r>
            <a:r>
              <a:rPr lang="en-GB" dirty="0"/>
              <a:t>Practicing hand hygiene is a simple, but effective way to prevent infections.</a:t>
            </a:r>
            <a:endParaRPr lang="en-GB" b="1" dirty="0"/>
          </a:p>
          <a:p>
            <a:pPr>
              <a:defRPr/>
            </a:pPr>
            <a:endParaRPr lang="en-GB" altLang="en-US" dirty="0">
              <a:latin typeface="Arial" panose="020B0604020202020204" pitchFamily="34" charset="0"/>
              <a:ea typeface="ＭＳ Ｐゴシック" panose="020B0600070205080204" pitchFamily="34" charset="-128"/>
            </a:endParaRPr>
          </a:p>
          <a:p>
            <a:pPr>
              <a:defRPr/>
            </a:pPr>
            <a:endParaRPr lang="en-GB" altLang="en-US" dirty="0">
              <a:latin typeface="Arial" panose="020B0604020202020204" pitchFamily="34" charset="0"/>
              <a:ea typeface="ＭＳ Ｐゴシック" panose="020B0600070205080204" pitchFamily="34" charset="-128"/>
            </a:endParaRPr>
          </a:p>
        </p:txBody>
      </p:sp>
      <p:sp>
        <p:nvSpPr>
          <p:cNvPr id="12292" name="Slide Number Placeholder 3">
            <a:extLst>
              <a:ext uri="{FF2B5EF4-FFF2-40B4-BE49-F238E27FC236}">
                <a16:creationId xmlns:a16="http://schemas.microsoft.com/office/drawing/2014/main" id="{741A2B51-5762-ABF8-D651-FCAD33485E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F89AC9F-FEFD-41E1-B153-BDC1A516F95E}" type="slidenum">
              <a:rPr lang="en-US" altLang="en-US" sz="1200" smtClean="0"/>
              <a:pPr/>
              <a:t>6</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6317920B-BF19-3666-9106-FA2F30E37303}"/>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EECEDCBB-5F16-885A-1336-851DE31C0D22}"/>
              </a:ext>
            </a:extLst>
          </p:cNvPr>
          <p:cNvSpPr>
            <a:spLocks noGrp="1" noChangeArrowheads="1"/>
          </p:cNvSpPr>
          <p:nvPr>
            <p:ph type="body" idx="1"/>
          </p:nvPr>
        </p:nvSpPr>
        <p:spPr>
          <a:ln/>
        </p:spPr>
        <p:txBody>
          <a:bodyPr/>
          <a:lstStyle/>
          <a:p>
            <a:pPr>
              <a:defRPr/>
            </a:pPr>
            <a:r>
              <a:rPr lang="en-GB" altLang="en-US" dirty="0">
                <a:latin typeface="Arial" panose="020B0604020202020204" pitchFamily="34" charset="0"/>
                <a:ea typeface="ＭＳ Ｐゴシック" panose="020B0600070205080204" pitchFamily="34" charset="-128"/>
              </a:rPr>
              <a:t>For people living in care homes, infections can be serious, and in some cases, life-threatening. They can also make existing medical conditions worse. Regular contact with staff, other residents, family and friends and the shared living space all mean infection can easily be passed around. It is therefore vital to take the steps that can help prevent infection occurring.</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dirty="0"/>
              <a:t>The way to stop germs from spreading is by interrupting this chain at any link. Break the chain by cleaning your hands frequently, staying up to date on your vaccines (including the flu shot), covering coughs and sneezes and staying home when sick, following the rules for standard and contact isolation, using personal protective equipment the right way, cleaning and disinfecting the environment, sterilizing medical instruments and equipment, following safe injection practices, and using antibiotics wisely to prevent antibiotic resistance.</a:t>
            </a:r>
            <a:endParaRPr lang="en-GB" altLang="en-US" dirty="0">
              <a:latin typeface="Arial" panose="020B0604020202020204" pitchFamily="34" charset="0"/>
              <a:ea typeface="ＭＳ Ｐゴシック" panose="020B0600070205080204" pitchFamily="34" charset="-128"/>
            </a:endParaRPr>
          </a:p>
          <a:p>
            <a:pPr>
              <a:defRPr/>
            </a:pPr>
            <a:endParaRPr lang="en-GB" altLang="en-US" dirty="0">
              <a:latin typeface="Arial" panose="020B0604020202020204" pitchFamily="34" charset="0"/>
              <a:ea typeface="ＭＳ Ｐゴシック" panose="020B0600070205080204" pitchFamily="34" charset="-128"/>
            </a:endParaRPr>
          </a:p>
          <a:p>
            <a:pPr>
              <a:defRPr/>
            </a:pPr>
            <a:r>
              <a:rPr lang="en-GB" altLang="en-US" dirty="0">
                <a:latin typeface="Arial" panose="020B0604020202020204" pitchFamily="34" charset="0"/>
                <a:ea typeface="ＭＳ Ｐゴシック" panose="020B0600070205080204" pitchFamily="34" charset="-128"/>
              </a:rPr>
              <a:t>It is important that clear information on the standards of infection prevention and control in care homes is available to allow informed choice and promote confidence in the quality of care provided. Families and carers will want to be assured that the care their relatives and dependants receive is provided in a clean and safe environment.</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dirty="0"/>
              <a:t>Prevention Strategies. </a:t>
            </a:r>
          </a:p>
          <a:p>
            <a:pPr>
              <a:defRPr/>
            </a:pPr>
            <a:endParaRPr lang="en-GB" dirty="0"/>
          </a:p>
          <a:p>
            <a:pPr>
              <a:defRPr/>
            </a:pPr>
            <a:r>
              <a:rPr lang="en-GB" dirty="0"/>
              <a:t>To prevent and of viruses, WHO recommends employing basic hygiene principles through standard and transmission-based precaution.</a:t>
            </a:r>
          </a:p>
          <a:p>
            <a:pPr>
              <a:defRPr/>
            </a:pPr>
            <a:r>
              <a:rPr lang="en-GB" dirty="0"/>
              <a:t>Standard precautions include:</a:t>
            </a:r>
          </a:p>
          <a:p>
            <a:pPr>
              <a:defRPr/>
            </a:pPr>
            <a:r>
              <a:rPr lang="en-GB" dirty="0"/>
              <a:t>hand hygiene (</a:t>
            </a:r>
            <a:r>
              <a:rPr lang="en-GB" dirty="0">
                <a:hlinkClick r:id="rId3"/>
              </a:rPr>
              <a:t>5 Moments for Hand Hygiene</a:t>
            </a:r>
            <a:r>
              <a:rPr lang="en-GB" dirty="0"/>
              <a:t>);</a:t>
            </a:r>
          </a:p>
          <a:p>
            <a:pPr>
              <a:defRPr/>
            </a:pPr>
            <a:r>
              <a:rPr lang="en-GB" dirty="0"/>
              <a:t>use of personal </a:t>
            </a:r>
            <a:r>
              <a:rPr lang="en-GB" dirty="0">
                <a:hlinkClick r:id="rId4"/>
              </a:rPr>
              <a:t>protective equipment (PPE</a:t>
            </a:r>
            <a:r>
              <a:rPr lang="en-GB" dirty="0"/>
              <a:t>)</a:t>
            </a:r>
          </a:p>
          <a:p>
            <a:pPr>
              <a:defRPr/>
            </a:pPr>
            <a:r>
              <a:rPr lang="en-GB" dirty="0"/>
              <a:t>routine environment cleaning;</a:t>
            </a:r>
          </a:p>
          <a:p>
            <a:pPr>
              <a:defRPr/>
            </a:pPr>
            <a:r>
              <a:rPr lang="en-GB" dirty="0"/>
              <a:t>cough etiquette</a:t>
            </a:r>
          </a:p>
          <a:p>
            <a:pPr>
              <a:defRPr/>
            </a:pPr>
            <a:r>
              <a:rPr lang="en-GB" dirty="0">
                <a:hlinkClick r:id="rId5"/>
              </a:rPr>
              <a:t>aseptic technique</a:t>
            </a:r>
            <a:endParaRPr lang="en-GB" dirty="0"/>
          </a:p>
          <a:p>
            <a:pPr>
              <a:defRPr/>
            </a:pPr>
            <a:endParaRPr lang="en-GB" b="1" dirty="0"/>
          </a:p>
          <a:p>
            <a:pPr marL="228989" indent="-228989">
              <a:buFontTx/>
              <a:buAutoNum type="alphaLcParenBoth"/>
              <a:defRPr/>
            </a:pPr>
            <a:endParaRPr lang="en-GB" b="1" dirty="0"/>
          </a:p>
          <a:p>
            <a:pPr>
              <a:defRPr/>
            </a:pPr>
            <a:endParaRPr lang="en-GB" altLang="en-US" b="1" dirty="0">
              <a:latin typeface="Arial" panose="020B0604020202020204" pitchFamily="34" charset="0"/>
              <a:ea typeface="ＭＳ Ｐゴシック" panose="020B0600070205080204" pitchFamily="34" charset="-128"/>
            </a:endParaRPr>
          </a:p>
        </p:txBody>
      </p:sp>
      <p:sp>
        <p:nvSpPr>
          <p:cNvPr id="14340" name="Slide Number Placeholder 3">
            <a:extLst>
              <a:ext uri="{FF2B5EF4-FFF2-40B4-BE49-F238E27FC236}">
                <a16:creationId xmlns:a16="http://schemas.microsoft.com/office/drawing/2014/main" id="{7D7772FF-B502-C7D2-BF74-362D0F3915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216FD17-8A69-4B9C-847A-B8BF2A15DAA2}" type="slidenum">
              <a:rPr lang="en-US" altLang="en-US" sz="1200" smtClean="0"/>
              <a:pPr/>
              <a:t>7</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18FA8221-211A-D7FA-F8AC-74614798D632}"/>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178BF2A2-3F18-6222-9904-A18E7AFDC2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rPr>
              <a:t>Respiratory and cough hygiene can help reduce the risk of spreading respiratory (related to breathing) infections, protecting those in contact with the infected person, e.g. residents, visitors and staff.</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Staff should adopt good respiratory and cough hygiene practices themselves and promote them to residents.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When caring for residents in relation to COVID-19 or any other new emerging infections, staff should refer to national infection prevention and control guidance.</a:t>
            </a:r>
          </a:p>
        </p:txBody>
      </p:sp>
      <p:sp>
        <p:nvSpPr>
          <p:cNvPr id="16388" name="Slide Number Placeholder 3">
            <a:extLst>
              <a:ext uri="{FF2B5EF4-FFF2-40B4-BE49-F238E27FC236}">
                <a16:creationId xmlns:a16="http://schemas.microsoft.com/office/drawing/2014/main" id="{F458C2C7-E656-805D-7641-4099DD67F9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98C984B-F133-4321-967C-CFBFB1BF8216}" type="slidenum">
              <a:rPr lang="en-US" altLang="en-US" sz="1200" smtClean="0"/>
              <a:pPr/>
              <a:t>8</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6C455955-7CBA-4FF0-DE3D-F3A36AB5661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34C7BF59-53BB-99E1-B15C-09508CF6352C}"/>
              </a:ext>
            </a:extLst>
          </p:cNvPr>
          <p:cNvSpPr>
            <a:spLocks noGrp="1" noChangeArrowheads="1"/>
          </p:cNvSpPr>
          <p:nvPr>
            <p:ph type="body" idx="1"/>
          </p:nvPr>
        </p:nvSpPr>
        <p:spPr>
          <a:ln/>
        </p:spPr>
        <p:txBody>
          <a:bodyPr/>
          <a:lstStyle/>
          <a:p>
            <a:pPr>
              <a:defRPr/>
            </a:pPr>
            <a:r>
              <a:rPr lang="en-GB" dirty="0"/>
              <a:t>PPE is used to prevent or reduce the spread of infection.</a:t>
            </a:r>
            <a:r>
              <a:rPr lang="en-GB" dirty="0">
                <a:latin typeface="Arial" panose="020B0604020202020204" pitchFamily="34" charset="0"/>
                <a:ea typeface="ＭＳ Ｐゴシック" panose="020B0600070205080204" pitchFamily="34" charset="-128"/>
              </a:rPr>
              <a:t>  </a:t>
            </a:r>
            <a:r>
              <a:rPr lang="en-GB" altLang="en-US" dirty="0">
                <a:latin typeface="Arial" panose="020B0604020202020204" pitchFamily="34" charset="0"/>
                <a:ea typeface="ＭＳ Ｐゴシック" panose="020B0600070205080204" pitchFamily="34" charset="-128"/>
              </a:rPr>
              <a:t>Effective and appropriate use of PPE is one of several actions to reduce the spread of Infections.  </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dirty="0"/>
              <a:t>You should be assessing your likely exposure to the infection and ensure PPE is worn that provides enough protection to you from the risks.</a:t>
            </a:r>
          </a:p>
          <a:p>
            <a:pPr>
              <a:defRPr/>
            </a:pPr>
            <a:endParaRPr lang="en-GB" dirty="0"/>
          </a:p>
          <a:p>
            <a:pPr>
              <a:defRPr/>
            </a:pPr>
            <a:r>
              <a:rPr lang="en-GB" dirty="0"/>
              <a:t>Just like you would protect yourself from exposure to the sun by wearing sunscreen and a hat, the same applies to IPC and PPE.  PPE includes, gloves, aprons, eye protection and facemasks.</a:t>
            </a:r>
            <a:endParaRPr lang="en-GB" altLang="en-US" dirty="0">
              <a:latin typeface="Arial" panose="020B0604020202020204" pitchFamily="34" charset="0"/>
              <a:ea typeface="ＭＳ Ｐゴシック" panose="020B0600070205080204" pitchFamily="34" charset="-128"/>
            </a:endParaRPr>
          </a:p>
          <a:p>
            <a:pPr>
              <a:defRPr/>
            </a:pPr>
            <a:endParaRPr lang="en-GB" altLang="en-US" dirty="0">
              <a:latin typeface="Arial" panose="020B0604020202020204" pitchFamily="34" charset="0"/>
              <a:ea typeface="ＭＳ Ｐゴシック" panose="020B0600070205080204" pitchFamily="34" charset="-128"/>
            </a:endParaRPr>
          </a:p>
          <a:p>
            <a:pPr marL="228989" indent="-228989">
              <a:buFontTx/>
              <a:buAutoNum type="alphaLcParenBoth"/>
              <a:defRPr/>
            </a:pPr>
            <a:r>
              <a:rPr lang="en-GB" altLang="en-US" dirty="0">
                <a:latin typeface="Arial" panose="020B0604020202020204" pitchFamily="34" charset="0"/>
                <a:ea typeface="ＭＳ Ｐゴシック" panose="020B0600070205080204" pitchFamily="34" charset="-128"/>
              </a:rPr>
              <a:t>PPE should be used correctly and is only effective when combined with, cleaning your hands regularly and appropriately, as with other measures. </a:t>
            </a:r>
          </a:p>
          <a:p>
            <a:pPr marL="228989" indent="-228989">
              <a:buFontTx/>
              <a:buAutoNum type="alphaLcParenBoth"/>
              <a:defRPr/>
            </a:pPr>
            <a:r>
              <a:rPr lang="en-GB" altLang="en-US" dirty="0">
                <a:latin typeface="Arial" panose="020B0604020202020204" pitchFamily="34" charset="0"/>
                <a:ea typeface="ＭＳ Ｐゴシック" panose="020B0600070205080204" pitchFamily="34" charset="-128"/>
              </a:rPr>
              <a:t>Following standard </a:t>
            </a:r>
            <a:r>
              <a:rPr lang="en-GB" altLang="en-US" dirty="0">
                <a:latin typeface="Arial" panose="020B0604020202020204" pitchFamily="34" charset="0"/>
                <a:ea typeface="ＭＳ Ｐゴシック" panose="020B0600070205080204" pitchFamily="34" charset="-128"/>
                <a:hlinkClick r:id="rId3"/>
              </a:rPr>
              <a:t>infection prevention and control precautions</a:t>
            </a:r>
            <a:r>
              <a:rPr lang="en-GB" altLang="en-US" dirty="0">
                <a:latin typeface="Arial" panose="020B0604020202020204" pitchFamily="34" charset="0"/>
                <a:ea typeface="ＭＳ Ｐゴシック" panose="020B0600070205080204" pitchFamily="34" charset="-128"/>
              </a:rPr>
              <a:t>.</a:t>
            </a:r>
          </a:p>
          <a:p>
            <a:pPr marL="228989" indent="-228989">
              <a:buFontTx/>
              <a:buAutoNum type="alphaLcParenBoth"/>
              <a:defRPr/>
            </a:pPr>
            <a:r>
              <a:rPr lang="en-GB" altLang="en-US" dirty="0">
                <a:latin typeface="Arial" panose="020B0604020202020204" pitchFamily="34" charset="0"/>
                <a:ea typeface="ＭＳ Ｐゴシック" panose="020B0600070205080204" pitchFamily="34" charset="-128"/>
              </a:rPr>
              <a:t>Following the correct technique for putting on and taking off PPE.</a:t>
            </a:r>
          </a:p>
          <a:p>
            <a:pPr marL="228989" indent="-228989">
              <a:buFontTx/>
              <a:buAutoNum type="alphaLcParenBoth"/>
              <a:defRPr/>
            </a:pPr>
            <a:r>
              <a:rPr lang="en-GB" altLang="en-US" dirty="0">
                <a:latin typeface="Arial" panose="020B0604020202020204" pitchFamily="34" charset="0"/>
                <a:ea typeface="ＭＳ Ｐゴシック" panose="020B0600070205080204" pitchFamily="34" charset="-128"/>
              </a:rPr>
              <a:t>Safe disposal of used PPE.</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altLang="en-US" dirty="0">
                <a:latin typeface="Arial" panose="020B0604020202020204" pitchFamily="34" charset="0"/>
                <a:ea typeface="ＭＳ Ｐゴシック" panose="020B0600070205080204" pitchFamily="34" charset="-128"/>
              </a:rPr>
              <a:t>Perform hand hygiene immediately before every episode of care and after any activity or contact that potentially results in your hands becoming contaminated. This includes the removal of PPE. </a:t>
            </a:r>
          </a:p>
        </p:txBody>
      </p:sp>
      <p:sp>
        <p:nvSpPr>
          <p:cNvPr id="18436" name="Slide Number Placeholder 3">
            <a:extLst>
              <a:ext uri="{FF2B5EF4-FFF2-40B4-BE49-F238E27FC236}">
                <a16:creationId xmlns:a16="http://schemas.microsoft.com/office/drawing/2014/main" id="{6AB634FD-EF71-D7B7-3B9C-8FB4F260FC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4D432D9-6B85-4346-9378-D4AA5A720C14}" type="slidenum">
              <a:rPr lang="en-US" altLang="en-US" sz="1200" smtClean="0"/>
              <a:pPr/>
              <a:t>9</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55FCEDAB-1927-CBAE-DE29-E91DBD2353FA}"/>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FFF5F6EB-08F7-6B5D-FCDE-1BC98B3B07FB}"/>
              </a:ext>
            </a:extLst>
          </p:cNvPr>
          <p:cNvSpPr>
            <a:spLocks noGrp="1" noChangeArrowheads="1"/>
          </p:cNvSpPr>
          <p:nvPr>
            <p:ph type="body" idx="1"/>
          </p:nvPr>
        </p:nvSpPr>
        <p:spPr>
          <a:ln/>
        </p:spPr>
        <p:txBody>
          <a:bodyPr/>
          <a:lstStyle/>
          <a:p>
            <a:pPr>
              <a:defRPr/>
            </a:pPr>
            <a:r>
              <a:rPr lang="en-GB" altLang="en-US" dirty="0">
                <a:latin typeface="Arial" panose="020B0604020202020204" pitchFamily="34" charset="0"/>
                <a:ea typeface="ＭＳ Ｐゴシック" panose="020B0600070205080204" pitchFamily="34" charset="-128"/>
              </a:rPr>
              <a:t>Pre Donning Instructions.: (1)  Ensure care worker is hydrated (2) Tie Hair Back. (3) Remove Jewellery including watches. (4) Ensure Bare Below Elbows (BBE). (5) Check PPE is the correct size available. </a:t>
            </a:r>
          </a:p>
          <a:p>
            <a:pPr>
              <a:defRPr/>
            </a:pPr>
            <a:endParaRPr lang="en-GB" altLang="en-US" dirty="0">
              <a:latin typeface="Arial" panose="020B0604020202020204" pitchFamily="34" charset="0"/>
              <a:ea typeface="ＭＳ Ｐゴシック" panose="020B0600070205080204" pitchFamily="34" charset="-128"/>
            </a:endParaRPr>
          </a:p>
          <a:p>
            <a:pPr marL="343483" indent="-343483">
              <a:buFont typeface="Arial" panose="020B0604020202020204" pitchFamily="34" charset="0"/>
              <a:buChar char="•"/>
              <a:defRPr/>
            </a:pPr>
            <a:r>
              <a:rPr lang="en-GB" dirty="0"/>
              <a:t>Keep hands away from face </a:t>
            </a:r>
          </a:p>
          <a:p>
            <a:pPr marL="343483" indent="-343483">
              <a:buFont typeface="Arial" panose="020B0604020202020204" pitchFamily="34" charset="0"/>
              <a:buChar char="•"/>
              <a:defRPr/>
            </a:pPr>
            <a:r>
              <a:rPr lang="en-GB" dirty="0"/>
              <a:t>Limit surfaces touched </a:t>
            </a:r>
          </a:p>
          <a:p>
            <a:pPr marL="343483" indent="-343483">
              <a:buFont typeface="Arial" panose="020B0604020202020204" pitchFamily="34" charset="0"/>
              <a:buChar char="•"/>
              <a:defRPr/>
            </a:pPr>
            <a:r>
              <a:rPr lang="en-GB" dirty="0"/>
              <a:t>Change when torn or heavily contaminated </a:t>
            </a:r>
          </a:p>
          <a:p>
            <a:pPr marL="343483" indent="-343483">
              <a:buFont typeface="Arial" panose="020B0604020202020204" pitchFamily="34" charset="0"/>
              <a:buChar char="•"/>
              <a:defRPr/>
            </a:pPr>
            <a:r>
              <a:rPr lang="en-GB" dirty="0"/>
              <a:t>Work from clean to dirty</a:t>
            </a:r>
          </a:p>
          <a:p>
            <a:pPr>
              <a:defRPr/>
            </a:pPr>
            <a:endParaRPr lang="en-GB" altLang="en-US" dirty="0">
              <a:latin typeface="Arial" panose="020B0604020202020204" pitchFamily="34" charset="0"/>
              <a:ea typeface="ＭＳ Ｐゴシック" panose="020B0600070205080204" pitchFamily="34" charset="-128"/>
            </a:endParaRPr>
          </a:p>
        </p:txBody>
      </p:sp>
      <p:sp>
        <p:nvSpPr>
          <p:cNvPr id="20484" name="Slide Number Placeholder 3">
            <a:extLst>
              <a:ext uri="{FF2B5EF4-FFF2-40B4-BE49-F238E27FC236}">
                <a16:creationId xmlns:a16="http://schemas.microsoft.com/office/drawing/2014/main" id="{DE1123E9-BC52-C3BE-D5C0-A51DAF0E20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DDB24BE-A900-40E2-90C9-D305460D4E4C}" type="slidenum">
              <a:rPr lang="en-US" altLang="en-US" sz="1200" smtClean="0"/>
              <a:pPr/>
              <a:t>10</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205F4464-49C3-E5A6-004E-7CFBE7F54CFB}"/>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69C67E1B-D037-F0AA-8E9C-D4C1DAE0ECFF}"/>
              </a:ext>
            </a:extLst>
          </p:cNvPr>
          <p:cNvSpPr>
            <a:spLocks noGrp="1" noChangeArrowheads="1"/>
          </p:cNvSpPr>
          <p:nvPr>
            <p:ph type="body" idx="1"/>
          </p:nvPr>
        </p:nvSpPr>
        <p:spPr>
          <a:ln/>
        </p:spPr>
        <p:txBody>
          <a:bodyPr/>
          <a:lstStyle/>
          <a:p>
            <a:pPr marL="343483" indent="-343483">
              <a:buFont typeface="Arial" panose="020B0604020202020204" pitchFamily="34" charset="0"/>
              <a:buChar char="•"/>
              <a:defRPr/>
            </a:pPr>
            <a:r>
              <a:rPr lang="en-GB" dirty="0"/>
              <a:t>PPE should be removed in an order that minimises the potential of self contamination. </a:t>
            </a:r>
          </a:p>
          <a:p>
            <a:pPr marL="343483" indent="-343483">
              <a:buFont typeface="Arial" panose="020B0604020202020204" pitchFamily="34" charset="0"/>
              <a:buChar char="•"/>
              <a:defRPr/>
            </a:pPr>
            <a:r>
              <a:rPr lang="en-GB" dirty="0"/>
              <a:t>Before leaving the room or cohort area where service users/residents are being cared for, remove gloves and apron. </a:t>
            </a:r>
          </a:p>
          <a:p>
            <a:pPr marL="343483" indent="-343483">
              <a:buFont typeface="Arial" panose="020B0604020202020204" pitchFamily="34" charset="0"/>
              <a:buChar char="•"/>
              <a:defRPr/>
            </a:pPr>
            <a:r>
              <a:rPr lang="en-GB" dirty="0"/>
              <a:t>Once outside the room remove face mask and dispose of them as infectious clinical waste. </a:t>
            </a:r>
          </a:p>
          <a:p>
            <a:pPr marL="343483" indent="-343483">
              <a:buFont typeface="Arial" panose="020B0604020202020204" pitchFamily="34" charset="0"/>
              <a:buChar char="•"/>
              <a:defRPr/>
            </a:pPr>
            <a:endParaRPr lang="en-GB" dirty="0"/>
          </a:p>
          <a:p>
            <a:pPr marL="457977" indent="-457977">
              <a:buFont typeface="+mj-lt"/>
              <a:buAutoNum type="arabicPeriod"/>
              <a:defRPr/>
            </a:pPr>
            <a:r>
              <a:rPr lang="en-GB" dirty="0"/>
              <a:t>Gloves</a:t>
            </a:r>
          </a:p>
          <a:p>
            <a:pPr marL="457977" indent="-457977">
              <a:buFont typeface="+mj-lt"/>
              <a:buAutoNum type="arabicPeriod"/>
              <a:defRPr/>
            </a:pPr>
            <a:r>
              <a:rPr lang="en-GB" dirty="0"/>
              <a:t>Hand hygiene</a:t>
            </a:r>
          </a:p>
          <a:p>
            <a:pPr marL="457977" indent="-457977">
              <a:buFont typeface="+mj-lt"/>
              <a:buAutoNum type="arabicPeriod"/>
              <a:defRPr/>
            </a:pPr>
            <a:r>
              <a:rPr lang="en-GB" dirty="0"/>
              <a:t>Gown/Apron </a:t>
            </a:r>
          </a:p>
          <a:p>
            <a:pPr marL="457977" indent="-457977">
              <a:buFont typeface="+mj-lt"/>
              <a:buAutoNum type="arabicPeriod"/>
              <a:defRPr/>
            </a:pPr>
            <a:r>
              <a:rPr lang="en-GB" dirty="0"/>
              <a:t>Eye protection</a:t>
            </a:r>
          </a:p>
          <a:p>
            <a:pPr marL="457977" indent="-457977">
              <a:buFont typeface="+mj-lt"/>
              <a:buAutoNum type="arabicPeriod"/>
              <a:defRPr/>
            </a:pPr>
            <a:r>
              <a:rPr lang="en-GB" dirty="0"/>
              <a:t>Hand hygiene </a:t>
            </a:r>
          </a:p>
          <a:p>
            <a:pPr marL="457977" indent="-457977">
              <a:buFont typeface="+mj-lt"/>
              <a:buAutoNum type="arabicPeriod"/>
              <a:defRPr/>
            </a:pPr>
            <a:r>
              <a:rPr lang="en-GB" dirty="0"/>
              <a:t>Mask or respirator</a:t>
            </a:r>
          </a:p>
          <a:p>
            <a:pPr marL="457977" indent="-457977">
              <a:buFont typeface="+mj-lt"/>
              <a:buAutoNum type="arabicPeriod"/>
              <a:defRPr/>
            </a:pPr>
            <a:r>
              <a:rPr lang="en-GB" dirty="0"/>
              <a:t>Hand hygiene</a:t>
            </a:r>
          </a:p>
          <a:p>
            <a:pPr marL="343483" indent="-343483">
              <a:buFont typeface="Arial" panose="020B0604020202020204" pitchFamily="34" charset="0"/>
              <a:buChar char="•"/>
              <a:defRPr/>
            </a:pPr>
            <a:endParaRPr lang="en-GB" dirty="0"/>
          </a:p>
          <a:p>
            <a:pPr>
              <a:defRPr/>
            </a:pPr>
            <a:endParaRPr lang="en-GB" altLang="en-US" dirty="0">
              <a:latin typeface="Arial" panose="020B0604020202020204" pitchFamily="34" charset="0"/>
              <a:ea typeface="ＭＳ Ｐゴシック" panose="020B0600070205080204" pitchFamily="34" charset="-128"/>
            </a:endParaRPr>
          </a:p>
        </p:txBody>
      </p:sp>
      <p:sp>
        <p:nvSpPr>
          <p:cNvPr id="22532" name="Slide Number Placeholder 3">
            <a:extLst>
              <a:ext uri="{FF2B5EF4-FFF2-40B4-BE49-F238E27FC236}">
                <a16:creationId xmlns:a16="http://schemas.microsoft.com/office/drawing/2014/main" id="{BBFFAE86-F8AA-4102-F5DC-AB432D73F9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4588" indent="-228600">
              <a:defRPr sz="2400">
                <a:solidFill>
                  <a:schemeClr val="tx1"/>
                </a:solidFill>
                <a:latin typeface="Arial" panose="020B0604020202020204" pitchFamily="34" charset="0"/>
                <a:ea typeface="ＭＳ Ｐゴシック" panose="020B0600070205080204" pitchFamily="34" charset="-128"/>
              </a:defRPr>
            </a:lvl3pPr>
            <a:lvl4pPr marL="1601788" indent="-228600">
              <a:defRPr sz="2400">
                <a:solidFill>
                  <a:schemeClr val="tx1"/>
                </a:solidFill>
                <a:latin typeface="Arial" panose="020B0604020202020204" pitchFamily="34" charset="0"/>
                <a:ea typeface="ＭＳ Ｐゴシック" panose="020B0600070205080204" pitchFamily="34" charset="-128"/>
              </a:defRPr>
            </a:lvl4pPr>
            <a:lvl5pPr marL="2060575" indent="-228600">
              <a:defRPr sz="2400">
                <a:solidFill>
                  <a:schemeClr val="tx1"/>
                </a:solidFill>
                <a:latin typeface="Arial" panose="020B0604020202020204" pitchFamily="34" charset="0"/>
                <a:ea typeface="ＭＳ Ｐゴシック" panose="020B0600070205080204" pitchFamily="34" charset="-128"/>
              </a:defRPr>
            </a:lvl5pPr>
            <a:lvl6pPr marL="25177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49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321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9375"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3747B7C-7E6D-4FA5-8E26-C258E6F487F4}" type="slidenum">
              <a:rPr lang="en-US" altLang="en-US" sz="1200" smtClean="0"/>
              <a:pPr/>
              <a:t>11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B753F5F7-D778-6843-831A-ED5C9217C83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D695B1-00CC-6640-AB8F-A7E4E7A985AC}"/>
              </a:ext>
            </a:extLst>
          </p:cNvPr>
          <p:cNvSpPr>
            <a:spLocks noGrp="1"/>
          </p:cNvSpPr>
          <p:nvPr>
            <p:ph type="ctrTitle"/>
          </p:nvPr>
        </p:nvSpPr>
        <p:spPr>
          <a:xfrm>
            <a:off x="1524000" y="1418696"/>
            <a:ext cx="5926667" cy="2281237"/>
          </a:xfrm>
        </p:spPr>
        <p:txBody>
          <a:bodyPr anchor="b"/>
          <a:lstStyle>
            <a:lvl1pPr algn="l">
              <a:defRPr sz="6000">
                <a:latin typeface="+mn-lt"/>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7042A01D-2CA2-6749-ABCB-BF3761AFE5D9}"/>
              </a:ext>
            </a:extLst>
          </p:cNvPr>
          <p:cNvSpPr>
            <a:spLocks noGrp="1"/>
          </p:cNvSpPr>
          <p:nvPr>
            <p:ph type="subTitle" idx="1"/>
          </p:nvPr>
        </p:nvSpPr>
        <p:spPr>
          <a:xfrm>
            <a:off x="1524000" y="4114800"/>
            <a:ext cx="5926667" cy="71966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691844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A84593F3-AE23-7F47-8739-2D8D69A373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A676F9-F57A-A349-A742-74A85D9A77BF}"/>
              </a:ext>
            </a:extLst>
          </p:cNvPr>
          <p:cNvSpPr>
            <a:spLocks noGrp="1"/>
          </p:cNvSpPr>
          <p:nvPr>
            <p:ph type="title"/>
          </p:nvPr>
        </p:nvSpPr>
        <p:spPr/>
        <p:txBody>
          <a:bodyPr/>
          <a:lstStyle>
            <a:lvl1pPr>
              <a:defRPr>
                <a:latin typeface="+mn-lt"/>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151BA71-9911-4547-A981-667AD7529587}"/>
              </a:ext>
            </a:extLst>
          </p:cNvPr>
          <p:cNvSpPr>
            <a:spLocks noGrp="1"/>
          </p:cNvSpPr>
          <p:nvPr>
            <p:ph idx="1"/>
          </p:nvPr>
        </p:nvSpPr>
        <p:spPr>
          <a:xfrm>
            <a:off x="838200" y="1825625"/>
            <a:ext cx="10515600" cy="39401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442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628800"/>
            <a:ext cx="5638800" cy="3933800"/>
          </a:xfrm>
        </p:spPr>
        <p:txBody>
          <a:bodyPr/>
          <a:lstStyle>
            <a:lvl1pPr>
              <a:defRPr sz="2800">
                <a:latin typeface="Corbel" pitchFamily="34" charset="0"/>
              </a:defRPr>
            </a:lvl1pPr>
            <a:lvl2pPr>
              <a:defRPr sz="2400">
                <a:latin typeface="Corbel" pitchFamily="34" charset="0"/>
              </a:defRPr>
            </a:lvl2pPr>
            <a:lvl3pPr>
              <a:defRPr sz="2000">
                <a:latin typeface="Corbel" pitchFamily="34" charset="0"/>
              </a:defRPr>
            </a:lvl3pPr>
            <a:lvl4pPr>
              <a:defRPr sz="1800">
                <a:latin typeface="Corbel" pitchFamily="34" charset="0"/>
              </a:defRPr>
            </a:lvl4pPr>
            <a:lvl5pPr>
              <a:defRPr sz="1800">
                <a:latin typeface="Corbe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46800" y="1628800"/>
            <a:ext cx="5638800" cy="3933800"/>
          </a:xfrm>
        </p:spPr>
        <p:txBody>
          <a:bodyPr/>
          <a:lstStyle>
            <a:lvl1pPr>
              <a:defRPr sz="2800">
                <a:latin typeface="Corbel" pitchFamily="34" charset="0"/>
              </a:defRPr>
            </a:lvl1pPr>
            <a:lvl2pPr>
              <a:defRPr sz="2400">
                <a:latin typeface="Corbel" pitchFamily="34" charset="0"/>
              </a:defRPr>
            </a:lvl2pPr>
            <a:lvl3pPr>
              <a:defRPr sz="2000">
                <a:latin typeface="Corbel" pitchFamily="34" charset="0"/>
              </a:defRPr>
            </a:lvl3pPr>
            <a:lvl4pPr>
              <a:defRPr sz="1800">
                <a:latin typeface="Corbel" pitchFamily="34" charset="0"/>
              </a:defRPr>
            </a:lvl4pPr>
            <a:lvl5pPr>
              <a:defRPr sz="1800">
                <a:latin typeface="Corbe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57C3A062-36C0-5CF8-2247-84D3EB1160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2A4B78-6004-3170-2220-989E56D7DAAF}"/>
              </a:ext>
            </a:extLst>
          </p:cNvPr>
          <p:cNvSpPr>
            <a:spLocks noGrp="1" noChangeArrowheads="1"/>
          </p:cNvSpPr>
          <p:nvPr>
            <p:ph type="sldNum" sz="quarter" idx="11"/>
          </p:nvPr>
        </p:nvSpPr>
        <p:spPr>
          <a:ln/>
        </p:spPr>
        <p:txBody>
          <a:bodyPr/>
          <a:lstStyle>
            <a:lvl1pPr>
              <a:defRPr/>
            </a:lvl1pPr>
          </a:lstStyle>
          <a:p>
            <a:pPr>
              <a:defRPr/>
            </a:pPr>
            <a:fld id="{DD5486F6-958F-4E09-8908-36D908C0CF41}" type="slidenum">
              <a:rPr lang="en-US" altLang="en-US"/>
              <a:pPr>
                <a:defRPr/>
              </a:pPr>
              <a:t>‹#›</a:t>
            </a:fld>
            <a:endParaRPr lang="en-US" altLang="en-US"/>
          </a:p>
        </p:txBody>
      </p:sp>
    </p:spTree>
    <p:extLst>
      <p:ext uri="{BB962C8B-B14F-4D97-AF65-F5344CB8AC3E}">
        <p14:creationId xmlns:p14="http://schemas.microsoft.com/office/powerpoint/2010/main" val="1018891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B6C683-37DE-00B2-A244-D89553888A1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DA7B2B25-1C01-A455-360D-53FDE66AE226}"/>
              </a:ext>
            </a:extLst>
          </p:cNvPr>
          <p:cNvSpPr>
            <a:spLocks noGrp="1" noChangeArrowheads="1"/>
          </p:cNvSpPr>
          <p:nvPr>
            <p:ph type="sldNum" sz="quarter" idx="11"/>
          </p:nvPr>
        </p:nvSpPr>
        <p:spPr>
          <a:ln/>
        </p:spPr>
        <p:txBody>
          <a:bodyPr/>
          <a:lstStyle>
            <a:lvl1pPr>
              <a:defRPr/>
            </a:lvl1pPr>
          </a:lstStyle>
          <a:p>
            <a:pPr>
              <a:defRPr/>
            </a:pPr>
            <a:fld id="{5903FD04-5F9A-41D4-ADF6-FAB7BC2544CB}" type="slidenum">
              <a:rPr lang="en-US" altLang="en-US"/>
              <a:pPr>
                <a:defRPr/>
              </a:pPr>
              <a:t>‹#›</a:t>
            </a:fld>
            <a:endParaRPr lang="en-US" altLang="en-US"/>
          </a:p>
        </p:txBody>
      </p:sp>
    </p:spTree>
    <p:extLst>
      <p:ext uri="{BB962C8B-B14F-4D97-AF65-F5344CB8AC3E}">
        <p14:creationId xmlns:p14="http://schemas.microsoft.com/office/powerpoint/2010/main" val="1033906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725144"/>
            <a:ext cx="7315200" cy="49817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01208"/>
            <a:ext cx="7315200" cy="432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C2BF93-1511-ABAD-CEBE-025B33BF64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860FAC-8597-5E15-AFD0-928C954426C0}"/>
              </a:ext>
            </a:extLst>
          </p:cNvPr>
          <p:cNvSpPr>
            <a:spLocks noGrp="1" noChangeArrowheads="1"/>
          </p:cNvSpPr>
          <p:nvPr>
            <p:ph type="sldNum" sz="quarter" idx="11"/>
          </p:nvPr>
        </p:nvSpPr>
        <p:spPr>
          <a:ln/>
        </p:spPr>
        <p:txBody>
          <a:bodyPr/>
          <a:lstStyle>
            <a:lvl1pPr>
              <a:defRPr/>
            </a:lvl1pPr>
          </a:lstStyle>
          <a:p>
            <a:pPr>
              <a:defRPr/>
            </a:pPr>
            <a:fld id="{9866C464-291A-4E0B-9F91-A0F75C6AF2CA}" type="slidenum">
              <a:rPr lang="en-US" altLang="en-US"/>
              <a:pPr>
                <a:defRPr/>
              </a:pPr>
              <a:t>‹#›</a:t>
            </a:fld>
            <a:endParaRPr lang="en-US" altLang="en-US"/>
          </a:p>
        </p:txBody>
      </p:sp>
    </p:spTree>
    <p:extLst>
      <p:ext uri="{BB962C8B-B14F-4D97-AF65-F5344CB8AC3E}">
        <p14:creationId xmlns:p14="http://schemas.microsoft.com/office/powerpoint/2010/main" val="2905900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960438"/>
          </a:xfrm>
        </p:spPr>
        <p:txBody>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609600" y="1676400"/>
            <a:ext cx="5386917" cy="639762"/>
          </a:xfrm>
        </p:spPr>
        <p:txBody>
          <a:bodyPr anchor="b"/>
          <a:lstStyle>
            <a:lvl1pPr marL="0" indent="0">
              <a:buNone/>
              <a:defRPr sz="2200" b="1">
                <a:latin typeface="Corbe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14600"/>
            <a:ext cx="5386917" cy="3200401"/>
          </a:xfrm>
        </p:spPr>
        <p:txBody>
          <a:bodyPr/>
          <a:lstStyle>
            <a:lvl1pPr>
              <a:defRPr sz="2400">
                <a:latin typeface="Corbel" pitchFamily="34" charset="0"/>
              </a:defRPr>
            </a:lvl1pPr>
            <a:lvl2pPr>
              <a:defRPr sz="2000">
                <a:latin typeface="Corbel" pitchFamily="34" charset="0"/>
              </a:defRPr>
            </a:lvl2pPr>
            <a:lvl3pPr>
              <a:defRPr sz="1800">
                <a:latin typeface="Corbel" pitchFamily="34" charset="0"/>
              </a:defRPr>
            </a:lvl3pPr>
            <a:lvl4pPr>
              <a:defRPr sz="1600">
                <a:latin typeface="Corbel" pitchFamily="34" charset="0"/>
              </a:defRPr>
            </a:lvl4pPr>
            <a:lvl5pPr>
              <a:defRPr sz="1600">
                <a:latin typeface="Corbe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676400"/>
            <a:ext cx="5389033" cy="639762"/>
          </a:xfrm>
        </p:spPr>
        <p:txBody>
          <a:bodyPr anchor="b"/>
          <a:lstStyle>
            <a:lvl1pPr marL="0" indent="0">
              <a:buNone/>
              <a:defRPr sz="2200" b="1">
                <a:latin typeface="Corbe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514600"/>
            <a:ext cx="5389033" cy="3200401"/>
          </a:xfrm>
        </p:spPr>
        <p:txBody>
          <a:bodyPr/>
          <a:lstStyle>
            <a:lvl1pPr>
              <a:defRPr sz="2400">
                <a:latin typeface="Corbel" pitchFamily="34" charset="0"/>
              </a:defRPr>
            </a:lvl1pPr>
            <a:lvl2pPr>
              <a:defRPr sz="2000">
                <a:latin typeface="Corbel" pitchFamily="34" charset="0"/>
              </a:defRPr>
            </a:lvl2pPr>
            <a:lvl3pPr>
              <a:defRPr sz="1800">
                <a:latin typeface="Corbel" pitchFamily="34" charset="0"/>
              </a:defRPr>
            </a:lvl3pPr>
            <a:lvl4pPr>
              <a:defRPr sz="1600">
                <a:latin typeface="Corbel" pitchFamily="34" charset="0"/>
              </a:defRPr>
            </a:lvl4pPr>
            <a:lvl5pPr>
              <a:defRPr sz="1600">
                <a:latin typeface="Corbe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A4CED38F-D10F-625F-B074-C1F6ACB3FE5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F3502A5-B143-96DC-61CC-344642D995E6}"/>
              </a:ext>
            </a:extLst>
          </p:cNvPr>
          <p:cNvSpPr>
            <a:spLocks noGrp="1" noChangeArrowheads="1"/>
          </p:cNvSpPr>
          <p:nvPr>
            <p:ph type="sldNum" sz="quarter" idx="11"/>
          </p:nvPr>
        </p:nvSpPr>
        <p:spPr>
          <a:ln/>
        </p:spPr>
        <p:txBody>
          <a:bodyPr/>
          <a:lstStyle>
            <a:lvl1pPr>
              <a:defRPr/>
            </a:lvl1pPr>
          </a:lstStyle>
          <a:p>
            <a:pPr>
              <a:defRPr/>
            </a:pPr>
            <a:fld id="{C4880B9C-1F54-440A-8916-5BAA2001CCFD}" type="slidenum">
              <a:rPr lang="en-US" altLang="en-US"/>
              <a:pPr>
                <a:defRPr/>
              </a:pPr>
              <a:t>‹#›</a:t>
            </a:fld>
            <a:endParaRPr lang="en-US" altLang="en-US"/>
          </a:p>
        </p:txBody>
      </p:sp>
    </p:spTree>
    <p:extLst>
      <p:ext uri="{BB962C8B-B14F-4D97-AF65-F5344CB8AC3E}">
        <p14:creationId xmlns:p14="http://schemas.microsoft.com/office/powerpoint/2010/main" val="4065531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548680"/>
            <a:ext cx="4011084" cy="88642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548681"/>
            <a:ext cx="6815667" cy="51125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2261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2D1AACF-852A-71F6-83AE-8ED7D38B30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196505-732D-E83D-151B-FAC8FD597A75}"/>
              </a:ext>
            </a:extLst>
          </p:cNvPr>
          <p:cNvSpPr>
            <a:spLocks noGrp="1" noChangeArrowheads="1"/>
          </p:cNvSpPr>
          <p:nvPr>
            <p:ph type="sldNum" sz="quarter" idx="11"/>
          </p:nvPr>
        </p:nvSpPr>
        <p:spPr>
          <a:ln/>
        </p:spPr>
        <p:txBody>
          <a:bodyPr/>
          <a:lstStyle>
            <a:lvl1pPr>
              <a:defRPr/>
            </a:lvl1pPr>
          </a:lstStyle>
          <a:p>
            <a:pPr>
              <a:defRPr/>
            </a:pPr>
            <a:fld id="{9BE9CDC3-4DC7-45F1-9629-D712AD7DA929}" type="slidenum">
              <a:rPr lang="en-US" altLang="en-US"/>
              <a:pPr>
                <a:defRPr/>
              </a:pPr>
              <a:t>‹#›</a:t>
            </a:fld>
            <a:endParaRPr lang="en-US" altLang="en-US"/>
          </a:p>
        </p:txBody>
      </p:sp>
    </p:spTree>
    <p:extLst>
      <p:ext uri="{BB962C8B-B14F-4D97-AF65-F5344CB8AC3E}">
        <p14:creationId xmlns:p14="http://schemas.microsoft.com/office/powerpoint/2010/main" val="3049642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431894-2BBB-864B-BB1D-D7F9A0C233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8261731-432F-8743-A453-F69FB236F2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698FB6-6922-A34C-A1CC-4D741A8EC0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51DFA-7B3A-8049-BB09-57C98F640145}" type="datetimeFigureOut">
              <a:rPr lang="en-US" smtClean="0"/>
              <a:t>6/9/2023</a:t>
            </a:fld>
            <a:endParaRPr lang="en-US"/>
          </a:p>
        </p:txBody>
      </p:sp>
      <p:sp>
        <p:nvSpPr>
          <p:cNvPr id="5" name="Footer Placeholder 4">
            <a:extLst>
              <a:ext uri="{FF2B5EF4-FFF2-40B4-BE49-F238E27FC236}">
                <a16:creationId xmlns:a16="http://schemas.microsoft.com/office/drawing/2014/main" id="{08D5B2C7-7E38-1340-9B9C-E0C530844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8640B7-887B-4749-8861-626CD2810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C5140-C4D8-AB42-98BB-1331D72A7245}" type="slidenum">
              <a:rPr lang="en-US" smtClean="0"/>
              <a:t>‹#›</a:t>
            </a:fld>
            <a:endParaRPr lang="en-US"/>
          </a:p>
        </p:txBody>
      </p:sp>
    </p:spTree>
    <p:extLst>
      <p:ext uri="{BB962C8B-B14F-4D97-AF65-F5344CB8AC3E}">
        <p14:creationId xmlns:p14="http://schemas.microsoft.com/office/powerpoint/2010/main" val="3519836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samaritans.org/how-we-can-help/health-and-care/here-listen-support-line-nhs-peopl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nhs.uk/oneyou/every-mind-matters/"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www.infectionpreventioncontrol.co.uk/" TargetMode="External"/><Relationship Id="rId3" Type="http://schemas.openxmlformats.org/officeDocument/2006/relationships/hyperlink" Target="https://www.youtube.com/watch?v=-GncQ_ed-9w" TargetMode="External"/><Relationship Id="rId7" Type="http://schemas.openxmlformats.org/officeDocument/2006/relationships/hyperlink" Target="https://www.infectionpreventioncontrol.co.uk/content/uploads/2020/07/CH-03-Blood-borne-viruses-July-2020-Version-2.00.pdf" TargetMode="External"/><Relationship Id="rId2" Type="http://schemas.openxmlformats.org/officeDocument/2006/relationships/hyperlink" Target="https://www.gov.uk/government/publications/wuhan-novel-coronavirus-infection-prevention-and-control" TargetMode="External"/><Relationship Id="rId1" Type="http://schemas.openxmlformats.org/officeDocument/2006/relationships/slideLayout" Target="../slideLayouts/slideLayout2.xml"/><Relationship Id="rId6" Type="http://schemas.openxmlformats.org/officeDocument/2006/relationships/hyperlink" Target="https://assets.publishing.service.gov.uk/government/uploads/system/uploads/attachment_data/file/449049/Code_of_practice_280715_acc.pdf" TargetMode="External"/><Relationship Id="rId5" Type="http://schemas.openxmlformats.org/officeDocument/2006/relationships/hyperlink" Target="https://assets.publishing.service.gov.uk/government/uploads/system/uploads/attachment_data/file/214929/Care-home-resource-18-February-2013.pdf" TargetMode="External"/><Relationship Id="rId4" Type="http://schemas.openxmlformats.org/officeDocument/2006/relationships/hyperlink" Target="https://www.nice.org.uk/about/nice-communities/social-care/quick-guides/helping-to-prevent-infection"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infectionpreventioncontrol.co.uk/content/uploads/2020/12/Care-Home-IPC-Resource-Booklet-December-2020.pdf" TargetMode="External"/><Relationship Id="rId3" Type="http://schemas.openxmlformats.org/officeDocument/2006/relationships/hyperlink" Target="https://www.nurses.co.uk/blog/your-guide-to-the-10-standard-infection-control-precautions-sicps/#8" TargetMode="External"/><Relationship Id="rId7" Type="http://schemas.openxmlformats.org/officeDocument/2006/relationships/hyperlink" Target="https://www.cqc.org.uk/guidance-providers/residential-adult-social-care/infection-prevention-control-care-homes" TargetMode="External"/><Relationship Id="rId2" Type="http://schemas.openxmlformats.org/officeDocument/2006/relationships/hyperlink" Target="https://www.gov.uk/government/publications/covid-19-how-to-work-safely-in-care-homes/personal-protective-equipment-ppe-resource-for-care-workers-working-in-care-homes-during-sustained-covid-19-transmission-in-england" TargetMode="External"/><Relationship Id="rId1" Type="http://schemas.openxmlformats.org/officeDocument/2006/relationships/slideLayout" Target="../slideLayouts/slideLayout2.xml"/><Relationship Id="rId6" Type="http://schemas.openxmlformats.org/officeDocument/2006/relationships/hyperlink" Target="https://www.infectionpreventioncontrol.co.uk/content/uploads/2020/07/CH-18-Safe-disposal-of-waste-July-2020-Version-2.00.pdf" TargetMode="External"/><Relationship Id="rId5" Type="http://schemas.openxmlformats.org/officeDocument/2006/relationships/hyperlink" Target="https://www.infectionpreventioncontrol.co.uk/content/uploads/2020/12/Safe-management-of-care-equipment-Audit-Tool-for-Care-Homes-v2.00-November-2020.pdf" TargetMode="External"/><Relationship Id="rId4" Type="http://schemas.openxmlformats.org/officeDocument/2006/relationships/hyperlink" Target="https://www.infectionpreventioncontrol.co.uk/content/uploads/2021/03/Bulletin-Care-Homes-No-30-March-2021.pdf"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diagramColors" Target="../diagrams/colors1.xml"/><Relationship Id="rId5" Type="http://schemas.openxmlformats.org/officeDocument/2006/relationships/image" Target="../media/image6.png"/><Relationship Id="rId10" Type="http://schemas.openxmlformats.org/officeDocument/2006/relationships/diagramQuickStyle" Target="../diagrams/quickStyle1.xml"/><Relationship Id="rId4" Type="http://schemas.openxmlformats.org/officeDocument/2006/relationships/image" Target="../media/image5.png"/><Relationship Id="rId9"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C3BB72C-3A82-50CF-E9BB-531B016B6E4B}"/>
              </a:ext>
            </a:extLst>
          </p:cNvPr>
          <p:cNvSpPr txBox="1">
            <a:spLocks noChangeArrowheads="1"/>
          </p:cNvSpPr>
          <p:nvPr/>
        </p:nvSpPr>
        <p:spPr>
          <a:xfrm>
            <a:off x="1611085" y="2249262"/>
            <a:ext cx="4229100" cy="39338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GB" altLang="en-US" dirty="0"/>
              <a:t>Aims of todays session are</a:t>
            </a:r>
          </a:p>
          <a:p>
            <a:pPr>
              <a:defRPr/>
            </a:pPr>
            <a:endParaRPr lang="en-GB" altLang="en-US" dirty="0"/>
          </a:p>
          <a:p>
            <a:pPr>
              <a:defRPr/>
            </a:pPr>
            <a:r>
              <a:rPr lang="en-GB" altLang="en-US" dirty="0"/>
              <a:t>To Improve awareness of ‘the basics’ of infection prevention that are required to stop the spread of infections.</a:t>
            </a:r>
          </a:p>
        </p:txBody>
      </p:sp>
      <p:pic>
        <p:nvPicPr>
          <p:cNvPr id="5" name="Picture 1" descr="cover picture">
            <a:extLst>
              <a:ext uri="{FF2B5EF4-FFF2-40B4-BE49-F238E27FC236}">
                <a16:creationId xmlns:a16="http://schemas.microsoft.com/office/drawing/2014/main" id="{05CE40FE-EB12-0E3F-2C3D-C59249175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134100" y="2852739"/>
            <a:ext cx="4229100" cy="1512887"/>
          </a:xfrm>
          <a:prstGeom prst="rect">
            <a:avLst/>
          </a:prstGeom>
          <a:noFill/>
        </p:spPr>
      </p:pic>
      <p:sp>
        <p:nvSpPr>
          <p:cNvPr id="6" name="Title 1">
            <a:extLst>
              <a:ext uri="{FF2B5EF4-FFF2-40B4-BE49-F238E27FC236}">
                <a16:creationId xmlns:a16="http://schemas.microsoft.com/office/drawing/2014/main" id="{DFEE7599-9DF0-1510-317F-87F34F73125D}"/>
              </a:ext>
            </a:extLst>
          </p:cNvPr>
          <p:cNvSpPr txBox="1">
            <a:spLocks noChangeArrowheads="1"/>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n-lt"/>
                <a:ea typeface="+mj-ea"/>
                <a:cs typeface="+mj-cs"/>
              </a:defRPr>
            </a:lvl1pPr>
          </a:lstStyle>
          <a:p>
            <a:r>
              <a:rPr lang="en-GB" altLang="en-US" sz="3600"/>
              <a:t>Infection Prevention </a:t>
            </a:r>
            <a:r>
              <a:rPr lang="en-GB" altLang="en-US" sz="3600">
                <a:solidFill>
                  <a:srgbClr val="0070C0"/>
                </a:solidFill>
              </a:rPr>
              <a:t>Back To Basics</a:t>
            </a:r>
            <a:endParaRPr lang="en-GB" altLang="en-US" sz="3600" dirty="0">
              <a:solidFill>
                <a:srgbClr val="0070C0"/>
              </a:solidFill>
            </a:endParaRPr>
          </a:p>
        </p:txBody>
      </p:sp>
    </p:spTree>
    <p:extLst>
      <p:ext uri="{BB962C8B-B14F-4D97-AF65-F5344CB8AC3E}">
        <p14:creationId xmlns:p14="http://schemas.microsoft.com/office/powerpoint/2010/main" val="3923704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A7FDF-3DFC-E75E-5291-032453EB623B}"/>
              </a:ext>
            </a:extLst>
          </p:cNvPr>
          <p:cNvSpPr>
            <a:spLocks noGrp="1"/>
          </p:cNvSpPr>
          <p:nvPr>
            <p:ph type="title"/>
          </p:nvPr>
        </p:nvSpPr>
        <p:spPr>
          <a:xfrm>
            <a:off x="1774826" y="188913"/>
            <a:ext cx="8588375" cy="576262"/>
          </a:xfrm>
        </p:spPr>
        <p:txBody>
          <a:bodyPr>
            <a:normAutofit fontScale="90000"/>
          </a:bodyPr>
          <a:lstStyle/>
          <a:p>
            <a:pPr>
              <a:defRPr/>
            </a:pPr>
            <a:r>
              <a:rPr lang="en-GB" sz="3600" b="1" dirty="0">
                <a:solidFill>
                  <a:srgbClr val="00B0F0"/>
                </a:solidFill>
                <a:latin typeface="+mn-lt"/>
              </a:rPr>
              <a:t>Putting on PPE</a:t>
            </a:r>
          </a:p>
        </p:txBody>
      </p:sp>
      <p:sp>
        <p:nvSpPr>
          <p:cNvPr id="19459" name="Content Placeholder 2">
            <a:extLst>
              <a:ext uri="{FF2B5EF4-FFF2-40B4-BE49-F238E27FC236}">
                <a16:creationId xmlns:a16="http://schemas.microsoft.com/office/drawing/2014/main" id="{262E137D-FFF8-EDE0-D8C3-9F2603497057}"/>
              </a:ext>
            </a:extLst>
          </p:cNvPr>
          <p:cNvSpPr>
            <a:spLocks noGrp="1" noChangeArrowheads="1"/>
          </p:cNvSpPr>
          <p:nvPr>
            <p:ph sz="half" idx="1"/>
          </p:nvPr>
        </p:nvSpPr>
        <p:spPr>
          <a:xfrm>
            <a:off x="1774825" y="981076"/>
            <a:ext cx="4229100" cy="4716463"/>
          </a:xfrm>
        </p:spPr>
        <p:txBody>
          <a:bodyPr/>
          <a:lstStyle/>
          <a:p>
            <a:pPr marL="514350" indent="-514350">
              <a:buFontTx/>
              <a:buAutoNum type="arabicParenBoth"/>
            </a:pPr>
            <a:r>
              <a:rPr lang="en-GB" altLang="en-US" sz="2000">
                <a:latin typeface="Arial" panose="020B0604020202020204" pitchFamily="34" charset="0"/>
                <a:cs typeface="Arial" panose="020B0604020202020204" pitchFamily="34" charset="0"/>
              </a:rPr>
              <a:t>Perform Hand Hygiene before putting on PPE.</a:t>
            </a:r>
          </a:p>
          <a:p>
            <a:pPr marL="514350" indent="-514350">
              <a:buFontTx/>
              <a:buAutoNum type="arabicParenBoth"/>
            </a:pPr>
            <a:r>
              <a:rPr lang="en-GB" altLang="en-US" sz="2000">
                <a:latin typeface="Arial" panose="020B0604020202020204" pitchFamily="34" charset="0"/>
                <a:cs typeface="Arial" panose="020B0604020202020204" pitchFamily="34" charset="0"/>
              </a:rPr>
              <a:t>Put on apron and tie the waist.</a:t>
            </a:r>
          </a:p>
          <a:p>
            <a:pPr marL="514350" indent="-514350">
              <a:buFontTx/>
              <a:buAutoNum type="arabicParenBoth"/>
            </a:pPr>
            <a:r>
              <a:rPr lang="en-GB" altLang="en-US" sz="2000">
                <a:latin typeface="Arial" panose="020B0604020202020204" pitchFamily="34" charset="0"/>
                <a:cs typeface="Arial" panose="020B0604020202020204" pitchFamily="34" charset="0"/>
              </a:rPr>
              <a:t>Put on facemask – Position upper straps on the crown of your head, lower strap at nape of neck.</a:t>
            </a:r>
          </a:p>
          <a:p>
            <a:pPr marL="514350" indent="-514350">
              <a:buFontTx/>
              <a:buAutoNum type="arabicParenBoth"/>
            </a:pPr>
            <a:r>
              <a:rPr lang="en-GB" altLang="en-US" sz="2000">
                <a:latin typeface="Arial" panose="020B0604020202020204" pitchFamily="34" charset="0"/>
                <a:cs typeface="Arial" panose="020B0604020202020204" pitchFamily="34" charset="0"/>
              </a:rPr>
              <a:t>With both hands, mould the metal strap over the bridge of your nose. </a:t>
            </a:r>
          </a:p>
          <a:p>
            <a:pPr marL="514350" indent="-514350">
              <a:buFontTx/>
              <a:buAutoNum type="arabicParenBoth"/>
            </a:pPr>
            <a:r>
              <a:rPr lang="en-GB" altLang="en-US" sz="2000">
                <a:latin typeface="Arial" panose="020B0604020202020204" pitchFamily="34" charset="0"/>
                <a:cs typeface="Arial" panose="020B0604020202020204" pitchFamily="34" charset="0"/>
              </a:rPr>
              <a:t>Done Eye protection if required.</a:t>
            </a:r>
          </a:p>
          <a:p>
            <a:pPr marL="514350" indent="-514350">
              <a:buFontTx/>
              <a:buAutoNum type="arabicParenBoth"/>
            </a:pPr>
            <a:r>
              <a:rPr lang="en-GB" altLang="en-US" sz="2000">
                <a:latin typeface="Arial" panose="020B0604020202020204" pitchFamily="34" charset="0"/>
                <a:cs typeface="Arial" panose="020B0604020202020204" pitchFamily="34" charset="0"/>
              </a:rPr>
              <a:t>Put on gloves</a:t>
            </a:r>
            <a:r>
              <a:rPr lang="en-GB" altLang="en-US">
                <a:latin typeface="Arial" panose="020B0604020202020204" pitchFamily="34" charset="0"/>
                <a:cs typeface="Arial" panose="020B0604020202020204" pitchFamily="34" charset="0"/>
              </a:rPr>
              <a:t>. </a:t>
            </a:r>
          </a:p>
        </p:txBody>
      </p:sp>
      <p:pic>
        <p:nvPicPr>
          <p:cNvPr id="19460" name="Content Placeholder 4" descr="Graphical user interface, website&#10;&#10;Description automatically generated">
            <a:extLst>
              <a:ext uri="{FF2B5EF4-FFF2-40B4-BE49-F238E27FC236}">
                <a16:creationId xmlns:a16="http://schemas.microsoft.com/office/drawing/2014/main" id="{B46A3E61-CBC1-B530-5624-E1A9E510849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00826" y="1160464"/>
            <a:ext cx="3598863" cy="4537075"/>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135E-CEA9-4C13-09A3-854930CD81FF}"/>
              </a:ext>
            </a:extLst>
          </p:cNvPr>
          <p:cNvSpPr>
            <a:spLocks noGrp="1"/>
          </p:cNvSpPr>
          <p:nvPr>
            <p:ph type="title"/>
          </p:nvPr>
        </p:nvSpPr>
        <p:spPr>
          <a:xfrm>
            <a:off x="1774826" y="333375"/>
            <a:ext cx="8588375" cy="719138"/>
          </a:xfrm>
        </p:spPr>
        <p:txBody>
          <a:bodyPr/>
          <a:lstStyle/>
          <a:p>
            <a:pPr>
              <a:defRPr/>
            </a:pPr>
            <a:r>
              <a:rPr lang="en-GB" sz="3600" dirty="0">
                <a:solidFill>
                  <a:srgbClr val="00B0F0"/>
                </a:solidFill>
                <a:latin typeface="+mn-lt"/>
              </a:rPr>
              <a:t>Taking off PPE</a:t>
            </a:r>
          </a:p>
        </p:txBody>
      </p:sp>
      <p:pic>
        <p:nvPicPr>
          <p:cNvPr id="21507" name="Content Placeholder 6" descr="A picture containing timeline&#10;&#10;Description automatically generated">
            <a:extLst>
              <a:ext uri="{FF2B5EF4-FFF2-40B4-BE49-F238E27FC236}">
                <a16:creationId xmlns:a16="http://schemas.microsoft.com/office/drawing/2014/main" id="{6386E643-7E8C-D0DE-E7E2-F9CB92EB6D3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92314" y="1106489"/>
            <a:ext cx="3959225" cy="4625975"/>
          </a:xfrm>
        </p:spPr>
      </p:pic>
      <p:sp>
        <p:nvSpPr>
          <p:cNvPr id="21508" name="Content Placeholder 4">
            <a:extLst>
              <a:ext uri="{FF2B5EF4-FFF2-40B4-BE49-F238E27FC236}">
                <a16:creationId xmlns:a16="http://schemas.microsoft.com/office/drawing/2014/main" id="{154EFE1E-8593-2973-1938-F326440563E5}"/>
              </a:ext>
            </a:extLst>
          </p:cNvPr>
          <p:cNvSpPr>
            <a:spLocks noGrp="1" noChangeArrowheads="1"/>
          </p:cNvSpPr>
          <p:nvPr>
            <p:ph sz="half" idx="2"/>
          </p:nvPr>
        </p:nvSpPr>
        <p:spPr>
          <a:xfrm>
            <a:off x="6096000" y="1125538"/>
            <a:ext cx="4267200" cy="4437062"/>
          </a:xfrm>
        </p:spPr>
        <p:txBody>
          <a:bodyPr/>
          <a:lstStyle/>
          <a:p>
            <a:r>
              <a:rPr lang="en-GB" altLang="en-US">
                <a:latin typeface="Arial" panose="020B0604020202020204" pitchFamily="34" charset="0"/>
                <a:cs typeface="Arial" panose="020B0604020202020204" pitchFamily="34" charset="0"/>
              </a:rPr>
              <a:t>Remove all PPE before exiting the residents room except respirator if worn.</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Perform hand hygiene between steps if hands become contaminated and immediately after removing all PPE.</a:t>
            </a:r>
          </a:p>
          <a:p>
            <a:endParaRPr lang="en-GB"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7957A0B6-C8C4-A076-8EF3-B11B3C987BEA}"/>
              </a:ext>
            </a:extLst>
          </p:cNvPr>
          <p:cNvSpPr>
            <a:spLocks noGrp="1" noChangeArrowheads="1"/>
          </p:cNvSpPr>
          <p:nvPr>
            <p:ph type="title"/>
          </p:nvPr>
        </p:nvSpPr>
        <p:spPr>
          <a:xfrm>
            <a:off x="1774826" y="260351"/>
            <a:ext cx="8588375" cy="792163"/>
          </a:xfrm>
        </p:spPr>
        <p:txBody>
          <a:bodyPr/>
          <a:lstStyle/>
          <a:p>
            <a:r>
              <a:rPr lang="en-GB" altLang="en-US" b="1">
                <a:solidFill>
                  <a:srgbClr val="00B050"/>
                </a:solidFill>
                <a:latin typeface="Arial" panose="020B0604020202020204" pitchFamily="34" charset="0"/>
                <a:cs typeface="Arial" panose="020B0604020202020204" pitchFamily="34" charset="0"/>
              </a:rPr>
              <a:t>Use of Gloves</a:t>
            </a:r>
          </a:p>
        </p:txBody>
      </p:sp>
      <p:sp>
        <p:nvSpPr>
          <p:cNvPr id="3" name="Content Placeholder 2">
            <a:extLst>
              <a:ext uri="{FF2B5EF4-FFF2-40B4-BE49-F238E27FC236}">
                <a16:creationId xmlns:a16="http://schemas.microsoft.com/office/drawing/2014/main" id="{B0691A32-CCE0-0A20-577B-4959FA1EE5B8}"/>
              </a:ext>
            </a:extLst>
          </p:cNvPr>
          <p:cNvSpPr>
            <a:spLocks noGrp="1"/>
          </p:cNvSpPr>
          <p:nvPr>
            <p:ph sz="half" idx="1"/>
          </p:nvPr>
        </p:nvSpPr>
        <p:spPr>
          <a:xfrm>
            <a:off x="1752600" y="1052513"/>
            <a:ext cx="4229100" cy="4679950"/>
          </a:xfrm>
        </p:spPr>
        <p:txBody>
          <a:bodyPr/>
          <a:lstStyle/>
          <a:p>
            <a:pPr>
              <a:defRPr/>
            </a:pPr>
            <a:r>
              <a:rPr lang="en-GB" sz="1800" dirty="0">
                <a:latin typeface="Arial" panose="020B0604020202020204" pitchFamily="34" charset="0"/>
                <a:cs typeface="Arial" panose="020B0604020202020204" pitchFamily="34" charset="0"/>
              </a:rPr>
              <a:t>Gloves are not a substitute for handwashing.</a:t>
            </a:r>
          </a:p>
          <a:p>
            <a:pPr>
              <a:defRPr/>
            </a:pPr>
            <a:r>
              <a:rPr lang="en-GB" sz="1800" dirty="0">
                <a:latin typeface="Arial" panose="020B0604020202020204" pitchFamily="34" charset="0"/>
                <a:cs typeface="Arial" panose="020B0604020202020204" pitchFamily="34" charset="0"/>
              </a:rPr>
              <a:t>Hand contamination is possible during glove removal.</a:t>
            </a:r>
          </a:p>
          <a:p>
            <a:pPr>
              <a:defRPr/>
            </a:pPr>
            <a:r>
              <a:rPr lang="en-GB" sz="1800" dirty="0">
                <a:latin typeface="Arial" panose="020B0604020202020204" pitchFamily="34" charset="0"/>
                <a:cs typeface="Arial" panose="020B0604020202020204" pitchFamily="34" charset="0"/>
              </a:rPr>
              <a:t>Hand washing after glove removal is essential and also before sterile glove use.</a:t>
            </a:r>
          </a:p>
          <a:p>
            <a:pPr>
              <a:defRPr/>
            </a:pPr>
            <a:r>
              <a:rPr lang="en-GB" sz="1800" dirty="0">
                <a:latin typeface="Arial" panose="020B0604020202020204" pitchFamily="34" charset="0"/>
                <a:cs typeface="Arial" panose="020B0604020202020204" pitchFamily="34" charset="0"/>
              </a:rPr>
              <a:t>Hypersensitivity to latex is increasing and powder-free gloves should always be used.</a:t>
            </a:r>
          </a:p>
          <a:p>
            <a:pPr>
              <a:defRPr/>
            </a:pPr>
            <a:r>
              <a:rPr lang="en-GB" sz="1800" dirty="0">
                <a:latin typeface="Arial" panose="020B0604020202020204" pitchFamily="34" charset="0"/>
                <a:cs typeface="Arial" panose="020B0604020202020204" pitchFamily="34" charset="0"/>
              </a:rPr>
              <a:t>Gloves must be changed: – between clean and dirty tasks – between service users and residents.</a:t>
            </a:r>
          </a:p>
          <a:p>
            <a:pPr>
              <a:defRPr/>
            </a:pPr>
            <a:endParaRPr lang="en-GB" sz="1800" dirty="0">
              <a:latin typeface="+mn-lt"/>
            </a:endParaRPr>
          </a:p>
        </p:txBody>
      </p:sp>
      <p:pic>
        <p:nvPicPr>
          <p:cNvPr id="23556" name="Picture 2">
            <a:extLst>
              <a:ext uri="{FF2B5EF4-FFF2-40B4-BE49-F238E27FC236}">
                <a16:creationId xmlns:a16="http://schemas.microsoft.com/office/drawing/2014/main" id="{62805106-5EF5-820A-8989-433A9C28C15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81739" y="1628776"/>
            <a:ext cx="3933825" cy="3933825"/>
          </a:xfr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B1E3EE37-44D3-4E5D-86C7-E8FD6549238D}"/>
              </a:ext>
            </a:extLst>
          </p:cNvPr>
          <p:cNvSpPr>
            <a:spLocks noGrp="1" noChangeArrowheads="1"/>
          </p:cNvSpPr>
          <p:nvPr>
            <p:ph type="title"/>
          </p:nvPr>
        </p:nvSpPr>
        <p:spPr>
          <a:xfrm>
            <a:off x="1774826" y="260351"/>
            <a:ext cx="8588375" cy="360363"/>
          </a:xfrm>
        </p:spPr>
        <p:txBody>
          <a:bodyPr>
            <a:normAutofit fontScale="90000"/>
          </a:bodyPr>
          <a:lstStyle/>
          <a:p>
            <a:br>
              <a:rPr lang="en-GB" altLang="en-US" sz="2000" b="1">
                <a:latin typeface="Arial" panose="020B0604020202020204" pitchFamily="34" charset="0"/>
                <a:cs typeface="Arial" panose="020B0604020202020204" pitchFamily="34" charset="0"/>
              </a:rPr>
            </a:br>
            <a:r>
              <a:rPr lang="en-GB" altLang="en-US" sz="2800" b="1">
                <a:solidFill>
                  <a:srgbClr val="0070C0"/>
                </a:solidFill>
                <a:latin typeface="Arial" panose="020B0604020202020204" pitchFamily="34" charset="0"/>
                <a:cs typeface="Arial" panose="020B0604020202020204" pitchFamily="34" charset="0"/>
              </a:rPr>
              <a:t>Safe Management of Equipment</a:t>
            </a:r>
            <a:endParaRPr lang="en-GB" altLang="en-US" sz="2800">
              <a:solidFill>
                <a:srgbClr val="0070C0"/>
              </a:solidFill>
            </a:endParaRPr>
          </a:p>
        </p:txBody>
      </p:sp>
      <p:sp>
        <p:nvSpPr>
          <p:cNvPr id="3" name="Content Placeholder 2">
            <a:extLst>
              <a:ext uri="{FF2B5EF4-FFF2-40B4-BE49-F238E27FC236}">
                <a16:creationId xmlns:a16="http://schemas.microsoft.com/office/drawing/2014/main" id="{8CB3914F-8289-27DC-F5DF-D435803312FF}"/>
              </a:ext>
            </a:extLst>
          </p:cNvPr>
          <p:cNvSpPr>
            <a:spLocks noGrp="1"/>
          </p:cNvSpPr>
          <p:nvPr>
            <p:ph sz="half" idx="1"/>
          </p:nvPr>
        </p:nvSpPr>
        <p:spPr>
          <a:xfrm>
            <a:off x="1752600" y="1052514"/>
            <a:ext cx="4229100" cy="4510087"/>
          </a:xfrm>
        </p:spPr>
        <p:txBody>
          <a:bodyPr/>
          <a:lstStyle/>
          <a:p>
            <a:pPr>
              <a:defRPr/>
            </a:pPr>
            <a:endParaRPr lang="en-GB" sz="1600" dirty="0">
              <a:latin typeface="Arial" panose="020B0604020202020204" pitchFamily="34" charset="0"/>
              <a:cs typeface="Arial" panose="020B0604020202020204" pitchFamily="34" charset="0"/>
            </a:endParaRPr>
          </a:p>
          <a:p>
            <a:pPr>
              <a:defRPr/>
            </a:pPr>
            <a:r>
              <a:rPr lang="en-GB" sz="1600" dirty="0">
                <a:latin typeface="Arial" panose="020B0604020202020204" pitchFamily="34" charset="0"/>
                <a:cs typeface="Arial" panose="020B0604020202020204" pitchFamily="34" charset="0"/>
              </a:rPr>
              <a:t>Any equipment you use for healthcare, must be fit for purpose.</a:t>
            </a:r>
          </a:p>
          <a:p>
            <a:pPr marL="0" indent="0">
              <a:buNone/>
              <a:defRPr/>
            </a:pPr>
            <a:endParaRPr lang="en-GB" sz="1800" dirty="0">
              <a:latin typeface="Arial" panose="020B0604020202020204" pitchFamily="34" charset="0"/>
              <a:cs typeface="Arial" panose="020B0604020202020204" pitchFamily="34" charset="0"/>
            </a:endParaRPr>
          </a:p>
          <a:p>
            <a:pPr>
              <a:defRPr/>
            </a:pPr>
            <a:r>
              <a:rPr lang="en-GB" sz="1600" dirty="0">
                <a:latin typeface="Arial" panose="020B0604020202020204" pitchFamily="34" charset="0"/>
                <a:cs typeface="Arial" panose="020B0604020202020204" pitchFamily="34" charset="0"/>
              </a:rPr>
              <a:t>It is good practice to keep logs of when your equipment was purchased (including manufacturer warranties and quality checks) and any maintenance or servicing documentation that your equipment goes through.</a:t>
            </a:r>
          </a:p>
          <a:p>
            <a:pPr>
              <a:defRPr/>
            </a:pPr>
            <a:endParaRPr lang="en-GB" sz="1600" dirty="0">
              <a:latin typeface="Arial" panose="020B0604020202020204" pitchFamily="34" charset="0"/>
              <a:cs typeface="Arial" panose="020B0604020202020204" pitchFamily="34" charset="0"/>
            </a:endParaRPr>
          </a:p>
          <a:p>
            <a:pPr>
              <a:defRPr/>
            </a:pPr>
            <a:r>
              <a:rPr lang="en-GB" sz="1600" dirty="0">
                <a:latin typeface="Arial" panose="020B0604020202020204" pitchFamily="34" charset="0"/>
                <a:cs typeface="Arial" panose="020B0604020202020204" pitchFamily="34" charset="0"/>
              </a:rPr>
              <a:t>Should anything ever go wrong with your equipment, you have the evidence to prove it has been well maintained and looked after.</a:t>
            </a:r>
          </a:p>
          <a:p>
            <a:pPr marL="0" indent="0">
              <a:buNone/>
              <a:defRPr/>
            </a:pPr>
            <a:endParaRPr lang="en-GB" sz="1600" dirty="0">
              <a:latin typeface="Arial" panose="020B0604020202020204" pitchFamily="34" charset="0"/>
              <a:cs typeface="Arial" panose="020B0604020202020204" pitchFamily="34" charset="0"/>
            </a:endParaRPr>
          </a:p>
          <a:p>
            <a:pPr>
              <a:defRPr/>
            </a:pPr>
            <a:endParaRPr lang="en-GB" sz="1600" dirty="0">
              <a:latin typeface="Arial" panose="020B0604020202020204" pitchFamily="34" charset="0"/>
              <a:cs typeface="Arial" panose="020B0604020202020204" pitchFamily="34" charset="0"/>
            </a:endParaRPr>
          </a:p>
        </p:txBody>
      </p:sp>
      <p:sp>
        <p:nvSpPr>
          <p:cNvPr id="25604" name="Content Placeholder 3">
            <a:extLst>
              <a:ext uri="{FF2B5EF4-FFF2-40B4-BE49-F238E27FC236}">
                <a16:creationId xmlns:a16="http://schemas.microsoft.com/office/drawing/2014/main" id="{FAB5AE6F-732E-D946-1C7E-E856DB82F1B7}"/>
              </a:ext>
            </a:extLst>
          </p:cNvPr>
          <p:cNvSpPr>
            <a:spLocks noGrp="1" noChangeArrowheads="1"/>
          </p:cNvSpPr>
          <p:nvPr>
            <p:ph sz="half" idx="2"/>
          </p:nvPr>
        </p:nvSpPr>
        <p:spPr>
          <a:xfrm>
            <a:off x="6134100" y="1052514"/>
            <a:ext cx="4229100" cy="4510087"/>
          </a:xfrm>
        </p:spPr>
        <p:txBody>
          <a:bodyPr/>
          <a:lstStyle/>
          <a:p>
            <a:r>
              <a:rPr lang="en-GB" altLang="en-US" sz="1800" b="1">
                <a:solidFill>
                  <a:srgbClr val="00B050"/>
                </a:solidFill>
              </a:rPr>
              <a:t>In order to comply with the Health and Social Care Act 2008: Code of Practice on the prevention and control of infections and related guidance, equipment (including medical devices) that comes into contact with the resident, e.g. wheelchairs, blood glucose meters, nebulisers, must be decontaminated appropriately between use on another resident. There should be a designated Infection Prevention lead person who is responsible for infection prevention and control (including cleanliness) management.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4C76BDAF-D30C-AC54-20E5-77C7D50CE53E}"/>
              </a:ext>
            </a:extLst>
          </p:cNvPr>
          <p:cNvSpPr>
            <a:spLocks noGrp="1" noChangeArrowheads="1"/>
          </p:cNvSpPr>
          <p:nvPr>
            <p:ph type="title"/>
          </p:nvPr>
        </p:nvSpPr>
        <p:spPr>
          <a:xfrm>
            <a:off x="1774826" y="620713"/>
            <a:ext cx="8588375" cy="792162"/>
          </a:xfrm>
        </p:spPr>
        <p:txBody>
          <a:bodyPr>
            <a:normAutofit fontScale="90000"/>
          </a:bodyPr>
          <a:lstStyle/>
          <a:p>
            <a:br>
              <a:rPr lang="en-GB" altLang="en-US" sz="2400" b="1">
                <a:solidFill>
                  <a:srgbClr val="0070C0"/>
                </a:solidFill>
                <a:latin typeface="Arial" panose="020B0604020202020204" pitchFamily="34" charset="0"/>
                <a:cs typeface="Arial" panose="020B0604020202020204" pitchFamily="34" charset="0"/>
              </a:rPr>
            </a:br>
            <a:r>
              <a:rPr lang="en-GB" altLang="en-US" sz="2400" b="1">
                <a:solidFill>
                  <a:srgbClr val="0070C0"/>
                </a:solidFill>
                <a:latin typeface="Arial" panose="020B0604020202020204" pitchFamily="34" charset="0"/>
                <a:cs typeface="Arial" panose="020B0604020202020204" pitchFamily="34" charset="0"/>
              </a:rPr>
              <a:t>Safe Management of Environment</a:t>
            </a:r>
            <a:br>
              <a:rPr lang="en-GB" altLang="en-US" b="1"/>
            </a:br>
            <a:endParaRPr lang="en-GB" altLang="en-US"/>
          </a:p>
        </p:txBody>
      </p:sp>
      <p:sp>
        <p:nvSpPr>
          <p:cNvPr id="3" name="Content Placeholder 2">
            <a:extLst>
              <a:ext uri="{FF2B5EF4-FFF2-40B4-BE49-F238E27FC236}">
                <a16:creationId xmlns:a16="http://schemas.microsoft.com/office/drawing/2014/main" id="{543339CE-0DB2-973A-5966-CF79F1F6D2FF}"/>
              </a:ext>
            </a:extLst>
          </p:cNvPr>
          <p:cNvSpPr>
            <a:spLocks noGrp="1"/>
          </p:cNvSpPr>
          <p:nvPr>
            <p:ph sz="half" idx="1"/>
          </p:nvPr>
        </p:nvSpPr>
        <p:spPr>
          <a:xfrm>
            <a:off x="1752600" y="1412876"/>
            <a:ext cx="4229100" cy="4149725"/>
          </a:xfrm>
        </p:spPr>
        <p:txBody>
          <a:bodyPr/>
          <a:lstStyle/>
          <a:p>
            <a:pPr>
              <a:defRPr/>
            </a:pPr>
            <a:r>
              <a:rPr lang="en-GB" sz="1800" dirty="0">
                <a:latin typeface="Arial" panose="020B0604020202020204" pitchFamily="34" charset="0"/>
                <a:cs typeface="Arial" panose="020B0604020202020204" pitchFamily="34" charset="0"/>
              </a:rPr>
              <a:t>To the naked eye, your care environment might look clean.</a:t>
            </a:r>
          </a:p>
          <a:p>
            <a:pPr>
              <a:defRPr/>
            </a:pPr>
            <a:endParaRPr lang="en-GB" sz="1800" dirty="0">
              <a:latin typeface="Arial" panose="020B0604020202020204" pitchFamily="34" charset="0"/>
              <a:cs typeface="Arial" panose="020B0604020202020204" pitchFamily="34" charset="0"/>
            </a:endParaRPr>
          </a:p>
          <a:p>
            <a:pPr>
              <a:defRPr/>
            </a:pPr>
            <a:r>
              <a:rPr lang="en-GB" sz="1800" dirty="0">
                <a:latin typeface="Arial" panose="020B0604020202020204" pitchFamily="34" charset="0"/>
                <a:cs typeface="Arial" panose="020B0604020202020204" pitchFamily="34" charset="0"/>
              </a:rPr>
              <a:t>Floors are polished, windows glisten, rubbish is emptied and there is no obvious dust on the furniture.</a:t>
            </a:r>
          </a:p>
          <a:p>
            <a:pPr marL="0" indent="0">
              <a:buNone/>
              <a:defRPr/>
            </a:pPr>
            <a:endParaRPr lang="en-GB" sz="1800" dirty="0">
              <a:latin typeface="Arial" panose="020B0604020202020204" pitchFamily="34" charset="0"/>
              <a:cs typeface="Arial" panose="020B0604020202020204" pitchFamily="34" charset="0"/>
            </a:endParaRPr>
          </a:p>
          <a:p>
            <a:pPr>
              <a:defRPr/>
            </a:pPr>
            <a:r>
              <a:rPr lang="en-GB" sz="1800" dirty="0">
                <a:latin typeface="Arial" panose="020B0604020202020204" pitchFamily="34" charset="0"/>
                <a:cs typeface="Arial" panose="020B0604020202020204" pitchFamily="34" charset="0"/>
              </a:rPr>
              <a:t>However, there are millions of potentially dangerous micro-organisms on your surfaces such as door handles, toilet seats, rails, linen and tables.</a:t>
            </a:r>
          </a:p>
        </p:txBody>
      </p:sp>
      <p:sp>
        <p:nvSpPr>
          <p:cNvPr id="4" name="Content Placeholder 3">
            <a:extLst>
              <a:ext uri="{FF2B5EF4-FFF2-40B4-BE49-F238E27FC236}">
                <a16:creationId xmlns:a16="http://schemas.microsoft.com/office/drawing/2014/main" id="{874B2E24-7766-7959-2638-61A0D37D87FC}"/>
              </a:ext>
            </a:extLst>
          </p:cNvPr>
          <p:cNvSpPr>
            <a:spLocks noGrp="1"/>
          </p:cNvSpPr>
          <p:nvPr>
            <p:ph sz="half" idx="2"/>
          </p:nvPr>
        </p:nvSpPr>
        <p:spPr>
          <a:xfrm>
            <a:off x="6134100" y="1412876"/>
            <a:ext cx="4229100" cy="4149725"/>
          </a:xfrm>
        </p:spPr>
        <p:txBody>
          <a:bodyPr/>
          <a:lstStyle/>
          <a:p>
            <a:pPr>
              <a:defRPr/>
            </a:pPr>
            <a:r>
              <a:rPr lang="en-GB" sz="1800" dirty="0">
                <a:latin typeface="Arial" panose="020B0604020202020204" pitchFamily="34" charset="0"/>
                <a:cs typeface="Arial" panose="020B0604020202020204" pitchFamily="34" charset="0"/>
              </a:rPr>
              <a:t>In these critical areas, cleaning plays a vital role in reducing the risk of infection to you are your patients.</a:t>
            </a:r>
          </a:p>
          <a:p>
            <a:pPr marL="0" indent="0">
              <a:buNone/>
              <a:defRPr/>
            </a:pPr>
            <a:endParaRPr lang="en-GB" sz="1800" dirty="0">
              <a:latin typeface="Arial" panose="020B0604020202020204" pitchFamily="34" charset="0"/>
              <a:cs typeface="Arial" panose="020B0604020202020204" pitchFamily="34" charset="0"/>
            </a:endParaRPr>
          </a:p>
          <a:p>
            <a:pPr>
              <a:defRPr/>
            </a:pPr>
            <a:r>
              <a:rPr lang="en-GB" sz="1800" dirty="0">
                <a:latin typeface="+mn-lt"/>
              </a:rPr>
              <a:t>The cleaning, disinfection and sterilisation of equipment and surfaces are essential for making it safe.</a:t>
            </a:r>
          </a:p>
          <a:p>
            <a:pPr marL="0" indent="0">
              <a:buNone/>
              <a:defRPr/>
            </a:pPr>
            <a:endParaRPr lang="en-GB" sz="1800" dirty="0">
              <a:latin typeface="+mn-lt"/>
            </a:endParaRPr>
          </a:p>
          <a:p>
            <a:pPr>
              <a:defRPr/>
            </a:pPr>
            <a:r>
              <a:rPr lang="en-GB" sz="1800" dirty="0">
                <a:latin typeface="Arial" panose="020B0604020202020204" pitchFamily="34" charset="0"/>
                <a:cs typeface="Arial" panose="020B0604020202020204" pitchFamily="34" charset="0"/>
              </a:rPr>
              <a:t>Without these steps, microorganisms such viruses can survive and cause infection.</a:t>
            </a:r>
          </a:p>
          <a:p>
            <a:pPr>
              <a:defRPr/>
            </a:pPr>
            <a:endParaRPr lang="en-GB" sz="1800" dirty="0">
              <a:latin typeface="+mn-lt"/>
              <a:cs typeface="Arial" panose="020B0604020202020204" pitchFamily="34" charset="0"/>
            </a:endParaRPr>
          </a:p>
          <a:p>
            <a:pPr>
              <a:defRPr/>
            </a:pPr>
            <a:endParaRPr lang="en-GB" sz="1800"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D62B37BC-176D-9BD6-64D8-A88300B255B8}"/>
              </a:ext>
            </a:extLst>
          </p:cNvPr>
          <p:cNvSpPr>
            <a:spLocks noGrp="1" noChangeArrowheads="1"/>
          </p:cNvSpPr>
          <p:nvPr>
            <p:ph type="title"/>
          </p:nvPr>
        </p:nvSpPr>
        <p:spPr/>
        <p:txBody>
          <a:bodyPr/>
          <a:lstStyle/>
          <a:p>
            <a:r>
              <a:rPr lang="en-GB" altLang="en-US"/>
              <a:t>Activity 1. </a:t>
            </a:r>
          </a:p>
        </p:txBody>
      </p:sp>
      <p:sp>
        <p:nvSpPr>
          <p:cNvPr id="29699" name="Content Placeholder 2">
            <a:extLst>
              <a:ext uri="{FF2B5EF4-FFF2-40B4-BE49-F238E27FC236}">
                <a16:creationId xmlns:a16="http://schemas.microsoft.com/office/drawing/2014/main" id="{E5B7B959-A5BB-E275-2A1E-DC6C835BD0A5}"/>
              </a:ext>
            </a:extLst>
          </p:cNvPr>
          <p:cNvSpPr>
            <a:spLocks noGrp="1" noChangeArrowheads="1"/>
          </p:cNvSpPr>
          <p:nvPr>
            <p:ph sz="half" idx="1"/>
          </p:nvPr>
        </p:nvSpPr>
        <p:spPr>
          <a:xfrm>
            <a:off x="1752600" y="1628776"/>
            <a:ext cx="4229100" cy="3933825"/>
          </a:xfrm>
        </p:spPr>
        <p:txBody>
          <a:bodyPr/>
          <a:lstStyle/>
          <a:p>
            <a:r>
              <a:rPr lang="en-GB" altLang="en-US"/>
              <a:t>Each table to feed back. </a:t>
            </a:r>
          </a:p>
        </p:txBody>
      </p:sp>
      <p:sp>
        <p:nvSpPr>
          <p:cNvPr id="29700" name="Content Placeholder 3">
            <a:extLst>
              <a:ext uri="{FF2B5EF4-FFF2-40B4-BE49-F238E27FC236}">
                <a16:creationId xmlns:a16="http://schemas.microsoft.com/office/drawing/2014/main" id="{6268CD07-7569-ED4B-AAA9-79A859724F7A}"/>
              </a:ext>
            </a:extLst>
          </p:cNvPr>
          <p:cNvSpPr>
            <a:spLocks noGrp="1" noChangeArrowheads="1"/>
          </p:cNvSpPr>
          <p:nvPr>
            <p:ph sz="half" idx="2"/>
          </p:nvPr>
        </p:nvSpPr>
        <p:spPr>
          <a:xfrm>
            <a:off x="6134100" y="1628776"/>
            <a:ext cx="4229100" cy="3933825"/>
          </a:xfrm>
        </p:spPr>
        <p:txBody>
          <a:bodyPr/>
          <a:lstStyle/>
          <a:p>
            <a:r>
              <a:rPr lang="en-GB" altLang="en-US"/>
              <a:t>Picture 1 and Picture 2 and picture 3.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a:extLst>
              <a:ext uri="{FF2B5EF4-FFF2-40B4-BE49-F238E27FC236}">
                <a16:creationId xmlns:a16="http://schemas.microsoft.com/office/drawing/2014/main" id="{24D5D4C9-14D6-F04D-6B1E-07B83B9352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1326" y="188913"/>
            <a:ext cx="8848725"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A40457B4-3989-7EF7-540E-0909BE4778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15889"/>
            <a:ext cx="8713787"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4">
            <a:extLst>
              <a:ext uri="{FF2B5EF4-FFF2-40B4-BE49-F238E27FC236}">
                <a16:creationId xmlns:a16="http://schemas.microsoft.com/office/drawing/2014/main" id="{A3837BD7-7704-22D5-8FB2-F2383B4CC67F}"/>
              </a:ext>
            </a:extLst>
          </p:cNvPr>
          <p:cNvSpPr>
            <a:spLocks noGrp="1" noChangeArrowheads="1"/>
          </p:cNvSpPr>
          <p:nvPr>
            <p:ph type="title"/>
          </p:nvPr>
        </p:nvSpPr>
        <p:spPr>
          <a:xfrm>
            <a:off x="1801814" y="476251"/>
            <a:ext cx="8588375" cy="950913"/>
          </a:xfrm>
        </p:spPr>
        <p:txBody>
          <a:bodyPr/>
          <a:lstStyle/>
          <a:p>
            <a:pPr>
              <a:defRPr/>
            </a:pPr>
            <a:r>
              <a:rPr lang="en-GB" altLang="en-US" dirty="0">
                <a:latin typeface="+mn-lt"/>
              </a:rPr>
              <a:t>The five principles of cleaning</a:t>
            </a:r>
          </a:p>
        </p:txBody>
      </p:sp>
      <p:pic>
        <p:nvPicPr>
          <p:cNvPr id="35843" name="Content Placeholder 6">
            <a:extLst>
              <a:ext uri="{FF2B5EF4-FFF2-40B4-BE49-F238E27FC236}">
                <a16:creationId xmlns:a16="http://schemas.microsoft.com/office/drawing/2014/main" id="{E33298FA-A994-02D8-FD5F-2ED6BCDBA6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63750" y="2276475"/>
            <a:ext cx="8064500" cy="2592388"/>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F4A89753-52E7-DBF1-6AFD-3FF1F4CC28DD}"/>
              </a:ext>
            </a:extLst>
          </p:cNvPr>
          <p:cNvSpPr>
            <a:spLocks noGrp="1" noChangeArrowheads="1"/>
          </p:cNvSpPr>
          <p:nvPr>
            <p:ph type="title"/>
          </p:nvPr>
        </p:nvSpPr>
        <p:spPr/>
        <p:txBody>
          <a:bodyPr/>
          <a:lstStyle/>
          <a:p>
            <a:r>
              <a:rPr lang="en-GB" altLang="en-US">
                <a:solidFill>
                  <a:srgbClr val="00B0F0"/>
                </a:solidFill>
              </a:rPr>
              <a:t>Decontamination of Equipment</a:t>
            </a:r>
          </a:p>
        </p:txBody>
      </p:sp>
      <p:sp>
        <p:nvSpPr>
          <p:cNvPr id="37891" name="Content Placeholder 2">
            <a:extLst>
              <a:ext uri="{FF2B5EF4-FFF2-40B4-BE49-F238E27FC236}">
                <a16:creationId xmlns:a16="http://schemas.microsoft.com/office/drawing/2014/main" id="{AA483B59-66B5-C4DC-0667-7B752F9A1AA0}"/>
              </a:ext>
            </a:extLst>
          </p:cNvPr>
          <p:cNvSpPr>
            <a:spLocks noGrp="1" noChangeArrowheads="1"/>
          </p:cNvSpPr>
          <p:nvPr>
            <p:ph sz="half" idx="1"/>
          </p:nvPr>
        </p:nvSpPr>
        <p:spPr>
          <a:xfrm>
            <a:off x="1752600" y="1628776"/>
            <a:ext cx="4229100" cy="3933825"/>
          </a:xfrm>
        </p:spPr>
        <p:txBody>
          <a:bodyPr>
            <a:normAutofit lnSpcReduction="10000"/>
          </a:bodyPr>
          <a:lstStyle/>
          <a:p>
            <a:r>
              <a:rPr lang="en-GB" altLang="en-US">
                <a:latin typeface="Arial" panose="020B0604020202020204" pitchFamily="34" charset="0"/>
                <a:cs typeface="Arial" panose="020B0604020202020204" pitchFamily="34" charset="0"/>
              </a:rPr>
              <a:t>Between service users/residents.</a:t>
            </a:r>
          </a:p>
          <a:p>
            <a:r>
              <a:rPr lang="en-GB" altLang="en-US">
                <a:latin typeface="Arial" panose="020B0604020202020204" pitchFamily="34" charset="0"/>
                <a:cs typeface="Arial" panose="020B0604020202020204" pitchFamily="34" charset="0"/>
              </a:rPr>
              <a:t>Using the appropriate products and method.</a:t>
            </a:r>
          </a:p>
          <a:p>
            <a:r>
              <a:rPr lang="en-GB" altLang="en-US">
                <a:latin typeface="Arial" panose="020B0604020202020204" pitchFamily="34" charset="0"/>
                <a:cs typeface="Arial" panose="020B0604020202020204" pitchFamily="34" charset="0"/>
              </a:rPr>
              <a:t>Risk level/type of infection.</a:t>
            </a:r>
          </a:p>
          <a:p>
            <a:r>
              <a:rPr lang="en-GB" altLang="en-US">
                <a:latin typeface="Arial" panose="020B0604020202020204" pitchFamily="34" charset="0"/>
                <a:cs typeface="Arial" panose="020B0604020202020204" pitchFamily="34" charset="0"/>
              </a:rPr>
              <a:t>Manufacturers guidance.</a:t>
            </a:r>
          </a:p>
          <a:p>
            <a:r>
              <a:rPr lang="en-GB" altLang="en-US">
                <a:latin typeface="Arial" panose="020B0604020202020204" pitchFamily="34" charset="0"/>
                <a:cs typeface="Arial" panose="020B0604020202020204" pitchFamily="34" charset="0"/>
              </a:rPr>
              <a:t>Single use. </a:t>
            </a:r>
          </a:p>
        </p:txBody>
      </p:sp>
      <p:pic>
        <p:nvPicPr>
          <p:cNvPr id="37892" name="Content Placeholder 4">
            <a:extLst>
              <a:ext uri="{FF2B5EF4-FFF2-40B4-BE49-F238E27FC236}">
                <a16:creationId xmlns:a16="http://schemas.microsoft.com/office/drawing/2014/main" id="{DE885B1E-83FC-F446-2E12-C92C069686B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34100" y="2492375"/>
            <a:ext cx="4229100" cy="23495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3BA7ACBD-F2FA-C408-D5A4-20F300764CC1}"/>
              </a:ext>
            </a:extLst>
          </p:cNvPr>
          <p:cNvSpPr>
            <a:spLocks noGrp="1" noChangeArrowheads="1"/>
          </p:cNvSpPr>
          <p:nvPr>
            <p:ph type="title"/>
          </p:nvPr>
        </p:nvSpPr>
        <p:spPr/>
        <p:txBody>
          <a:bodyPr/>
          <a:lstStyle/>
          <a:p>
            <a:r>
              <a:rPr lang="en-GB" altLang="en-US" sz="3600" dirty="0"/>
              <a:t>Infection Prevention </a:t>
            </a:r>
            <a:r>
              <a:rPr lang="en-GB" altLang="en-US" sz="3600" dirty="0">
                <a:solidFill>
                  <a:srgbClr val="0070C0"/>
                </a:solidFill>
              </a:rPr>
              <a:t>Back To Basics</a:t>
            </a:r>
          </a:p>
        </p:txBody>
      </p:sp>
      <p:sp>
        <p:nvSpPr>
          <p:cNvPr id="4099" name="Content Placeholder 2">
            <a:extLst>
              <a:ext uri="{FF2B5EF4-FFF2-40B4-BE49-F238E27FC236}">
                <a16:creationId xmlns:a16="http://schemas.microsoft.com/office/drawing/2014/main" id="{5491F6F3-DA89-7623-E292-0FBF8B020CCD}"/>
              </a:ext>
            </a:extLst>
          </p:cNvPr>
          <p:cNvSpPr>
            <a:spLocks noGrp="1" noChangeArrowheads="1"/>
          </p:cNvSpPr>
          <p:nvPr>
            <p:ph sz="half" idx="1"/>
          </p:nvPr>
        </p:nvSpPr>
        <p:spPr>
          <a:xfrm>
            <a:off x="1752600" y="1628776"/>
            <a:ext cx="4229100" cy="3933825"/>
          </a:xfrm>
        </p:spPr>
        <p:txBody>
          <a:bodyPr/>
          <a:lstStyle/>
          <a:p>
            <a:pPr marL="0" indent="0">
              <a:buNone/>
              <a:defRPr/>
            </a:pPr>
            <a:r>
              <a:rPr lang="en-GB" altLang="en-US" dirty="0"/>
              <a:t>Aims of todays session are</a:t>
            </a:r>
          </a:p>
          <a:p>
            <a:pPr>
              <a:defRPr/>
            </a:pPr>
            <a:endParaRPr lang="en-GB" altLang="en-US" dirty="0"/>
          </a:p>
          <a:p>
            <a:pPr>
              <a:defRPr/>
            </a:pPr>
            <a:r>
              <a:rPr lang="en-GB" altLang="en-US" dirty="0"/>
              <a:t>To Improve awareness of </a:t>
            </a:r>
            <a:r>
              <a:rPr lang="en-GB" altLang="en-US" dirty="0" err="1"/>
              <a:t>‘the</a:t>
            </a:r>
            <a:r>
              <a:rPr lang="en-GB" altLang="en-US" dirty="0"/>
              <a:t> basics’ of infection prevention that are required to stop the spread of infections.</a:t>
            </a:r>
          </a:p>
        </p:txBody>
      </p:sp>
      <p:pic>
        <p:nvPicPr>
          <p:cNvPr id="4100" name="Picture 1" descr="cover picture">
            <a:extLst>
              <a:ext uri="{FF2B5EF4-FFF2-40B4-BE49-F238E27FC236}">
                <a16:creationId xmlns:a16="http://schemas.microsoft.com/office/drawing/2014/main" id="{15D8320C-0476-BA9B-DC38-BA323CEA845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34100" y="2852739"/>
            <a:ext cx="4229100" cy="1512887"/>
          </a:xfr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0380768-B631-B7A5-B83D-57900543BED9}"/>
              </a:ext>
            </a:extLst>
          </p:cNvPr>
          <p:cNvSpPr>
            <a:spLocks noGrp="1" noChangeArrowheads="1"/>
          </p:cNvSpPr>
          <p:nvPr>
            <p:ph type="title"/>
          </p:nvPr>
        </p:nvSpPr>
        <p:spPr>
          <a:xfrm>
            <a:off x="1774826" y="260351"/>
            <a:ext cx="8588375" cy="504825"/>
          </a:xfrm>
        </p:spPr>
        <p:txBody>
          <a:bodyPr>
            <a:normAutofit fontScale="90000"/>
          </a:bodyPr>
          <a:lstStyle/>
          <a:p>
            <a:br>
              <a:rPr lang="en-GB" altLang="en-US" b="1"/>
            </a:br>
            <a:r>
              <a:rPr lang="en-GB" altLang="en-US" sz="2400" b="1">
                <a:solidFill>
                  <a:srgbClr val="0070C0"/>
                </a:solidFill>
                <a:latin typeface="Arial" panose="020B0604020202020204" pitchFamily="34" charset="0"/>
                <a:cs typeface="Arial" panose="020B0604020202020204" pitchFamily="34" charset="0"/>
              </a:rPr>
              <a:t>Safe Management of Linen</a:t>
            </a:r>
            <a:br>
              <a:rPr lang="en-GB" altLang="en-US" b="1"/>
            </a:br>
            <a:endParaRPr lang="en-GB" altLang="en-US"/>
          </a:p>
        </p:txBody>
      </p:sp>
      <p:sp>
        <p:nvSpPr>
          <p:cNvPr id="24579" name="Content Placeholder 2">
            <a:extLst>
              <a:ext uri="{FF2B5EF4-FFF2-40B4-BE49-F238E27FC236}">
                <a16:creationId xmlns:a16="http://schemas.microsoft.com/office/drawing/2014/main" id="{8BA00EA5-67E0-6245-885B-47C292B73533}"/>
              </a:ext>
            </a:extLst>
          </p:cNvPr>
          <p:cNvSpPr>
            <a:spLocks noGrp="1" noChangeArrowheads="1"/>
          </p:cNvSpPr>
          <p:nvPr>
            <p:ph idx="1"/>
          </p:nvPr>
        </p:nvSpPr>
        <p:spPr>
          <a:xfrm>
            <a:off x="1752600" y="765176"/>
            <a:ext cx="8610600" cy="5040313"/>
          </a:xfrm>
        </p:spPr>
        <p:txBody>
          <a:bodyPr>
            <a:normAutofit lnSpcReduction="10000"/>
          </a:bodyPr>
          <a:lstStyle/>
          <a:p>
            <a:pPr marL="0" indent="0">
              <a:buNone/>
              <a:defRPr/>
            </a:pPr>
            <a:r>
              <a:rPr lang="en-GB" sz="1800" dirty="0">
                <a:solidFill>
                  <a:srgbClr val="00B050"/>
                </a:solidFill>
                <a:latin typeface="Arial" panose="020B0604020202020204" pitchFamily="34" charset="0"/>
                <a:cs typeface="Arial" panose="020B0604020202020204" pitchFamily="34" charset="0"/>
              </a:rPr>
              <a:t>For all infectious linen, that is linen that has been used by a resident/service user who is known or suspected to be infectious and/or linen that is contaminated with blood and/or other body fluids.</a:t>
            </a:r>
          </a:p>
          <a:p>
            <a:pPr marL="0" indent="0">
              <a:buNone/>
              <a:defRPr/>
            </a:pPr>
            <a:endParaRPr lang="en-GB" sz="1800" dirty="0">
              <a:solidFill>
                <a:srgbClr val="00B050"/>
              </a:solidFill>
              <a:latin typeface="Arial" panose="020B0604020202020204" pitchFamily="34" charset="0"/>
              <a:cs typeface="Arial" panose="020B0604020202020204" pitchFamily="34" charset="0"/>
            </a:endParaRPr>
          </a:p>
          <a:p>
            <a:pPr marL="0" indent="0" algn="ctr">
              <a:buNone/>
              <a:defRPr/>
            </a:pPr>
            <a:r>
              <a:rPr lang="en-GB" sz="1800" dirty="0">
                <a:solidFill>
                  <a:srgbClr val="002060"/>
                </a:solidFill>
                <a:latin typeface="Arial" panose="020B0604020202020204" pitchFamily="34" charset="0"/>
                <a:cs typeface="Arial" panose="020B0604020202020204" pitchFamily="34" charset="0"/>
              </a:rPr>
              <a:t>You should follow these simple steps.</a:t>
            </a:r>
          </a:p>
          <a:p>
            <a:pPr marL="0" indent="0" algn="ctr">
              <a:buNone/>
              <a:defRPr/>
            </a:pPr>
            <a:endParaRPr lang="en-GB" altLang="en-US" sz="1800" dirty="0">
              <a:solidFill>
                <a:srgbClr val="002060"/>
              </a:solidFill>
              <a:latin typeface="Arial" panose="020B0604020202020204" pitchFamily="34" charset="0"/>
              <a:cs typeface="Arial" panose="020B0604020202020204" pitchFamily="34" charset="0"/>
            </a:endParaRPr>
          </a:p>
          <a:p>
            <a:pPr>
              <a:defRPr/>
            </a:pPr>
            <a:r>
              <a:rPr lang="en-GB" sz="1800" dirty="0">
                <a:latin typeface="Arial" panose="020B0604020202020204" pitchFamily="34" charset="0"/>
                <a:cs typeface="Arial" panose="020B0604020202020204" pitchFamily="34" charset="0"/>
              </a:rPr>
              <a:t>Place directly into a water-soluble / alginate bag and secure; then place into a plastic bag e.g. clear bag and secure before placing in a laundry receptacle. This applies also to any item(s) heavily soiled and unlikely to be fit for reuse.</a:t>
            </a:r>
          </a:p>
          <a:p>
            <a:pPr>
              <a:defRPr/>
            </a:pPr>
            <a:endParaRPr lang="en-GB" sz="1800" dirty="0">
              <a:latin typeface="Arial" panose="020B0604020202020204" pitchFamily="34" charset="0"/>
              <a:cs typeface="Arial" panose="020B0604020202020204" pitchFamily="34" charset="0"/>
            </a:endParaRPr>
          </a:p>
          <a:p>
            <a:pPr>
              <a:defRPr/>
            </a:pPr>
            <a:r>
              <a:rPr lang="en-GB" sz="1800" dirty="0">
                <a:latin typeface="Arial" panose="020B0604020202020204" pitchFamily="34" charset="0"/>
                <a:cs typeface="Arial" panose="020B0604020202020204" pitchFamily="34" charset="0"/>
              </a:rPr>
              <a:t>Used and infectious linen bags/receptacles must be tagged e.g. ward/care area and date.</a:t>
            </a:r>
          </a:p>
          <a:p>
            <a:pPr>
              <a:defRPr/>
            </a:pPr>
            <a:endParaRPr lang="en-GB" sz="1800" dirty="0">
              <a:latin typeface="Arial" panose="020B0604020202020204" pitchFamily="34" charset="0"/>
              <a:cs typeface="Arial" panose="020B0604020202020204" pitchFamily="34" charset="0"/>
            </a:endParaRPr>
          </a:p>
          <a:p>
            <a:pPr>
              <a:defRPr/>
            </a:pPr>
            <a:r>
              <a:rPr lang="en-GB" sz="1800" dirty="0">
                <a:latin typeface="Arial" panose="020B0604020202020204" pitchFamily="34" charset="0"/>
                <a:cs typeface="Arial" panose="020B0604020202020204" pitchFamily="34" charset="0"/>
              </a:rPr>
              <a:t>Store all used/infectious linen in a designated, safe, lockable area whilst awaiting uplift. Uplift schedules must be acceptable to the care area and there should be no build-up of linen receptacles.</a:t>
            </a:r>
          </a:p>
          <a:p>
            <a:pPr>
              <a:defRPr/>
            </a:pPr>
            <a:endParaRPr lang="en-GB" altLang="en-US" sz="1800"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34899-B343-B004-B13D-C181A22E627F}"/>
              </a:ext>
            </a:extLst>
          </p:cNvPr>
          <p:cNvSpPr>
            <a:spLocks noGrp="1"/>
          </p:cNvSpPr>
          <p:nvPr>
            <p:ph type="title"/>
          </p:nvPr>
        </p:nvSpPr>
        <p:spPr>
          <a:xfrm>
            <a:off x="1774826" y="260351"/>
            <a:ext cx="8588375" cy="576263"/>
          </a:xfrm>
        </p:spPr>
        <p:txBody>
          <a:bodyPr/>
          <a:lstStyle/>
          <a:p>
            <a:pPr>
              <a:defRPr/>
            </a:pPr>
            <a:r>
              <a:rPr lang="en-GB" sz="2800" b="1" dirty="0">
                <a:solidFill>
                  <a:srgbClr val="0070C0"/>
                </a:solidFill>
                <a:latin typeface="+mn-lt"/>
              </a:rPr>
              <a:t>Blood-borne viruses (BBV)</a:t>
            </a:r>
          </a:p>
        </p:txBody>
      </p:sp>
      <p:sp>
        <p:nvSpPr>
          <p:cNvPr id="39939" name="Content Placeholder 2">
            <a:extLst>
              <a:ext uri="{FF2B5EF4-FFF2-40B4-BE49-F238E27FC236}">
                <a16:creationId xmlns:a16="http://schemas.microsoft.com/office/drawing/2014/main" id="{6503BD83-E858-3FA9-C3E6-176BEAFC4EED}"/>
              </a:ext>
            </a:extLst>
          </p:cNvPr>
          <p:cNvSpPr>
            <a:spLocks noGrp="1" noChangeArrowheads="1"/>
          </p:cNvSpPr>
          <p:nvPr>
            <p:ph sz="half" idx="1"/>
          </p:nvPr>
        </p:nvSpPr>
        <p:spPr>
          <a:xfrm>
            <a:off x="1752600" y="836613"/>
            <a:ext cx="4229100" cy="5040312"/>
          </a:xfrm>
        </p:spPr>
        <p:txBody>
          <a:bodyPr/>
          <a:lstStyle/>
          <a:p>
            <a:r>
              <a:rPr lang="en-GB" altLang="en-US" sz="1800">
                <a:latin typeface="Arial" panose="020B0604020202020204" pitchFamily="34" charset="0"/>
                <a:cs typeface="Arial" panose="020B0604020202020204" pitchFamily="34" charset="0"/>
              </a:rPr>
              <a:t>Blood-borne virus (BBV) infections are spread by direct contact with the blood of an infected person. </a:t>
            </a:r>
          </a:p>
          <a:p>
            <a:r>
              <a:rPr lang="en-GB" altLang="en-US" sz="1800" b="1">
                <a:latin typeface="Arial" panose="020B0604020202020204" pitchFamily="34" charset="0"/>
                <a:cs typeface="Arial" panose="020B0604020202020204" pitchFamily="34" charset="0"/>
              </a:rPr>
              <a:t>The main blood-borne viruses of concern are:</a:t>
            </a:r>
          </a:p>
          <a:p>
            <a:r>
              <a:rPr lang="en-GB" altLang="en-US" sz="1800">
                <a:latin typeface="Arial" panose="020B0604020202020204" pitchFamily="34" charset="0"/>
                <a:cs typeface="Arial" panose="020B0604020202020204" pitchFamily="34" charset="0"/>
              </a:rPr>
              <a:t> Human immunodeficiency virus (HIV), which causes acquired immune deficiency syndrome (AIDS), Hepatitis B virus (HBV) and hepatitis C virus (HCV) which cause hepatitis.</a:t>
            </a:r>
          </a:p>
          <a:p>
            <a:r>
              <a:rPr lang="en-GB" altLang="en-US" sz="1800">
                <a:latin typeface="Arial" panose="020B0604020202020204" pitchFamily="34" charset="0"/>
                <a:cs typeface="Arial" panose="020B0604020202020204" pitchFamily="34" charset="0"/>
              </a:rPr>
              <a:t>These three viruses are considered together because infection control requirements are similar due to similarities in their transmission routes.</a:t>
            </a:r>
          </a:p>
        </p:txBody>
      </p:sp>
      <p:sp>
        <p:nvSpPr>
          <p:cNvPr id="4" name="Content Placeholder 3">
            <a:extLst>
              <a:ext uri="{FF2B5EF4-FFF2-40B4-BE49-F238E27FC236}">
                <a16:creationId xmlns:a16="http://schemas.microsoft.com/office/drawing/2014/main" id="{CADE14F5-4903-8150-9516-E466B715FF91}"/>
              </a:ext>
            </a:extLst>
          </p:cNvPr>
          <p:cNvSpPr>
            <a:spLocks noGrp="1"/>
          </p:cNvSpPr>
          <p:nvPr>
            <p:ph sz="half" idx="2"/>
          </p:nvPr>
        </p:nvSpPr>
        <p:spPr>
          <a:xfrm>
            <a:off x="6134100" y="836614"/>
            <a:ext cx="4229100" cy="4725987"/>
          </a:xfrm>
        </p:spPr>
        <p:txBody>
          <a:bodyPr/>
          <a:lstStyle/>
          <a:p>
            <a:pPr>
              <a:defRPr/>
            </a:pPr>
            <a:r>
              <a:rPr lang="en-GB" sz="1600" dirty="0">
                <a:latin typeface="+mn-lt"/>
              </a:rPr>
              <a:t>As a result of the lack of early symptoms in some infected people and the ability of the viruses to persist as chronic infections, many people who carry these blood-borne viruses may not be aware they are infected.</a:t>
            </a:r>
          </a:p>
          <a:p>
            <a:pPr>
              <a:defRPr/>
            </a:pPr>
            <a:endParaRPr lang="en-GB" sz="1600" dirty="0">
              <a:latin typeface="+mn-lt"/>
            </a:endParaRPr>
          </a:p>
          <a:p>
            <a:pPr>
              <a:defRPr/>
            </a:pPr>
            <a:endParaRPr lang="en-GB" sz="1600" dirty="0">
              <a:latin typeface="+mn-lt"/>
            </a:endParaRPr>
          </a:p>
          <a:p>
            <a:pPr>
              <a:defRPr/>
            </a:pPr>
            <a:endParaRPr lang="en-GB" sz="1600" dirty="0">
              <a:latin typeface="+mn-lt"/>
            </a:endParaRPr>
          </a:p>
          <a:p>
            <a:pPr>
              <a:defRPr/>
            </a:pPr>
            <a:endParaRPr lang="en-GB" sz="1600" dirty="0">
              <a:latin typeface="+mn-lt"/>
            </a:endParaRPr>
          </a:p>
        </p:txBody>
      </p:sp>
      <p:pic>
        <p:nvPicPr>
          <p:cNvPr id="39941" name="Picture 5">
            <a:extLst>
              <a:ext uri="{FF2B5EF4-FFF2-40B4-BE49-F238E27FC236}">
                <a16:creationId xmlns:a16="http://schemas.microsoft.com/office/drawing/2014/main" id="{FADF395B-DAF2-B9D2-6B04-B766075A6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726" y="2420938"/>
            <a:ext cx="316706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C2B69-52AC-E4A7-FCFB-A41B79EA803F}"/>
              </a:ext>
            </a:extLst>
          </p:cNvPr>
          <p:cNvSpPr>
            <a:spLocks noGrp="1"/>
          </p:cNvSpPr>
          <p:nvPr>
            <p:ph type="title"/>
          </p:nvPr>
        </p:nvSpPr>
        <p:spPr>
          <a:xfrm>
            <a:off x="1774826" y="260350"/>
            <a:ext cx="8588375" cy="865188"/>
          </a:xfrm>
        </p:spPr>
        <p:txBody>
          <a:bodyPr/>
          <a:lstStyle/>
          <a:p>
            <a:pPr>
              <a:defRPr/>
            </a:pPr>
            <a:r>
              <a:rPr lang="en-GB" sz="1800" b="1" dirty="0">
                <a:solidFill>
                  <a:srgbClr val="0070C0"/>
                </a:solidFill>
                <a:latin typeface="+mn-lt"/>
              </a:rPr>
              <a:t>Standard infection prevention and control precautions for reducing the risk of transmission of BBVs</a:t>
            </a:r>
          </a:p>
        </p:txBody>
      </p:sp>
      <p:sp>
        <p:nvSpPr>
          <p:cNvPr id="3" name="Content Placeholder 2">
            <a:extLst>
              <a:ext uri="{FF2B5EF4-FFF2-40B4-BE49-F238E27FC236}">
                <a16:creationId xmlns:a16="http://schemas.microsoft.com/office/drawing/2014/main" id="{FB1253BA-6688-F651-55CF-57D696B8A7BE}"/>
              </a:ext>
            </a:extLst>
          </p:cNvPr>
          <p:cNvSpPr>
            <a:spLocks noGrp="1"/>
          </p:cNvSpPr>
          <p:nvPr>
            <p:ph sz="half" idx="1"/>
          </p:nvPr>
        </p:nvSpPr>
        <p:spPr>
          <a:xfrm>
            <a:off x="1752600" y="1125538"/>
            <a:ext cx="4229100" cy="4437062"/>
          </a:xfrm>
        </p:spPr>
        <p:txBody>
          <a:bodyPr>
            <a:normAutofit lnSpcReduction="10000"/>
          </a:bodyPr>
          <a:lstStyle/>
          <a:p>
            <a:pPr>
              <a:defRPr/>
            </a:pPr>
            <a:r>
              <a:rPr lang="en-GB" sz="1600" b="1" dirty="0">
                <a:solidFill>
                  <a:srgbClr val="00B050"/>
                </a:solidFill>
                <a:latin typeface="+mn-lt"/>
              </a:rPr>
              <a:t>Always</a:t>
            </a:r>
          </a:p>
          <a:p>
            <a:pPr>
              <a:defRPr/>
            </a:pPr>
            <a:r>
              <a:rPr lang="en-GB" sz="1600" dirty="0">
                <a:latin typeface="+mn-lt"/>
              </a:rPr>
              <a:t>Keep cuts or broken skin covered with waterproof dressings.</a:t>
            </a:r>
          </a:p>
          <a:p>
            <a:pPr>
              <a:defRPr/>
            </a:pPr>
            <a:endParaRPr lang="en-GB" sz="1600" dirty="0">
              <a:latin typeface="+mn-lt"/>
            </a:endParaRPr>
          </a:p>
          <a:p>
            <a:pPr>
              <a:defRPr/>
            </a:pPr>
            <a:r>
              <a:rPr lang="en-GB" sz="1600" dirty="0">
                <a:latin typeface="+mn-lt"/>
              </a:rPr>
              <a:t>Protect eyes, mouth and nose from blood splashes where there is a risk of splashing.</a:t>
            </a:r>
          </a:p>
          <a:p>
            <a:pPr>
              <a:defRPr/>
            </a:pPr>
            <a:endParaRPr lang="en-GB" sz="1600" dirty="0">
              <a:latin typeface="+mn-lt"/>
            </a:endParaRPr>
          </a:p>
          <a:p>
            <a:pPr>
              <a:defRPr/>
            </a:pPr>
            <a:r>
              <a:rPr lang="en-GB" sz="1600" dirty="0">
                <a:latin typeface="+mn-lt"/>
              </a:rPr>
              <a:t>Avoid direct skin contact with blood and blood stained body fluids (if blood/blood stained body fluids are splashed on to the skin, wash off with liquid soap and warm running water).</a:t>
            </a:r>
          </a:p>
          <a:p>
            <a:pPr>
              <a:defRPr/>
            </a:pPr>
            <a:endParaRPr lang="en-GB" sz="1600" dirty="0">
              <a:latin typeface="+mn-lt"/>
            </a:endParaRPr>
          </a:p>
          <a:p>
            <a:pPr>
              <a:defRPr/>
            </a:pPr>
            <a:r>
              <a:rPr lang="en-GB" sz="1600" dirty="0">
                <a:latin typeface="+mn-lt"/>
              </a:rPr>
              <a:t>Wear disposable latex or nitrile gloves when contact with blood or blood stained body fluid is likely (vinyl gloves are not recommended for contact with blood).</a:t>
            </a:r>
            <a:endParaRPr lang="en-GB" sz="1600" b="1" dirty="0">
              <a:solidFill>
                <a:srgbClr val="00B050"/>
              </a:solidFill>
              <a:latin typeface="+mn-lt"/>
            </a:endParaRPr>
          </a:p>
          <a:p>
            <a:pPr marL="0" indent="0">
              <a:buNone/>
              <a:defRPr/>
            </a:pPr>
            <a:endParaRPr lang="en-GB" sz="1600" b="1" dirty="0">
              <a:solidFill>
                <a:srgbClr val="00B050"/>
              </a:solidFill>
              <a:latin typeface="Arial" panose="020B0604020202020204" pitchFamily="34" charset="0"/>
              <a:cs typeface="Arial" panose="020B0604020202020204" pitchFamily="34" charset="0"/>
            </a:endParaRPr>
          </a:p>
        </p:txBody>
      </p:sp>
      <p:sp>
        <p:nvSpPr>
          <p:cNvPr id="41988" name="Content Placeholder 3">
            <a:extLst>
              <a:ext uri="{FF2B5EF4-FFF2-40B4-BE49-F238E27FC236}">
                <a16:creationId xmlns:a16="http://schemas.microsoft.com/office/drawing/2014/main" id="{95E627F6-3ABC-6EBE-EA80-EFCEE530841C}"/>
              </a:ext>
            </a:extLst>
          </p:cNvPr>
          <p:cNvSpPr>
            <a:spLocks noGrp="1" noChangeArrowheads="1"/>
          </p:cNvSpPr>
          <p:nvPr>
            <p:ph sz="half" idx="2"/>
          </p:nvPr>
        </p:nvSpPr>
        <p:spPr>
          <a:xfrm>
            <a:off x="6134100" y="1125538"/>
            <a:ext cx="4229100" cy="4437062"/>
          </a:xfrm>
        </p:spPr>
        <p:txBody>
          <a:bodyPr>
            <a:normAutofit lnSpcReduction="10000"/>
          </a:bodyPr>
          <a:lstStyle/>
          <a:p>
            <a:r>
              <a:rPr lang="en-GB" altLang="en-US" sz="1600">
                <a:latin typeface="Arial" panose="020B0604020202020204" pitchFamily="34" charset="0"/>
                <a:cs typeface="Arial" panose="020B0604020202020204" pitchFamily="34" charset="0"/>
              </a:rPr>
              <a:t>Always clean hands before putting on and after removing gloves.</a:t>
            </a:r>
          </a:p>
          <a:p>
            <a:r>
              <a:rPr lang="en-GB" altLang="en-US" sz="1600">
                <a:latin typeface="Arial" panose="020B0604020202020204" pitchFamily="34" charset="0"/>
                <a:cs typeface="Arial" panose="020B0604020202020204" pitchFamily="34" charset="0"/>
              </a:rPr>
              <a:t>Always clean hands before and after giving first aid.</a:t>
            </a:r>
          </a:p>
          <a:p>
            <a:r>
              <a:rPr lang="en-GB" altLang="en-US" sz="1600">
                <a:latin typeface="Arial" panose="020B0604020202020204" pitchFamily="34" charset="0"/>
                <a:cs typeface="Arial" panose="020B0604020202020204" pitchFamily="34" charset="0"/>
              </a:rPr>
              <a:t>Contain and promptly clean and disinfect surfaces contaminated by spillages of blood and blood stained body fluids.</a:t>
            </a:r>
          </a:p>
          <a:p>
            <a:r>
              <a:rPr lang="en-GB" altLang="en-US" sz="1600">
                <a:latin typeface="Arial" panose="020B0604020202020204" pitchFamily="34" charset="0"/>
                <a:cs typeface="Arial" panose="020B0604020202020204" pitchFamily="34" charset="0"/>
              </a:rPr>
              <a:t>Never share razors or toothbrushes as they can be contaminated.</a:t>
            </a:r>
          </a:p>
          <a:p>
            <a:endParaRPr lang="en-GB" altLang="en-US" sz="1600" b="1">
              <a:solidFill>
                <a:srgbClr val="00B050"/>
              </a:solidFill>
            </a:endParaRPr>
          </a:p>
          <a:p>
            <a:endParaRPr lang="en-GB" altLang="en-US" sz="1600" b="1">
              <a:solidFill>
                <a:srgbClr val="00B050"/>
              </a:solidFill>
            </a:endParaRPr>
          </a:p>
          <a:p>
            <a:endParaRPr lang="en-GB" altLang="en-US" sz="1600"/>
          </a:p>
        </p:txBody>
      </p:sp>
      <p:pic>
        <p:nvPicPr>
          <p:cNvPr id="41989" name="Picture 4">
            <a:extLst>
              <a:ext uri="{FF2B5EF4-FFF2-40B4-BE49-F238E27FC236}">
                <a16:creationId xmlns:a16="http://schemas.microsoft.com/office/drawing/2014/main" id="{2BE04E4B-9162-E016-20F5-14C6E071B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063" y="3644901"/>
            <a:ext cx="273685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a:extLst>
              <a:ext uri="{FF2B5EF4-FFF2-40B4-BE49-F238E27FC236}">
                <a16:creationId xmlns:a16="http://schemas.microsoft.com/office/drawing/2014/main" id="{1F8CC083-D152-82BA-83FC-E57672F14F13}"/>
              </a:ext>
            </a:extLst>
          </p:cNvPr>
          <p:cNvSpPr>
            <a:spLocks noGrp="1" noChangeArrowheads="1"/>
          </p:cNvSpPr>
          <p:nvPr>
            <p:ph sz="half" idx="1"/>
          </p:nvPr>
        </p:nvSpPr>
        <p:spPr>
          <a:xfrm>
            <a:off x="1735138" y="836613"/>
            <a:ext cx="4229100" cy="5040312"/>
          </a:xfrm>
        </p:spPr>
        <p:txBody>
          <a:bodyPr/>
          <a:lstStyle/>
          <a:p>
            <a:pPr marL="0" indent="0">
              <a:buNone/>
              <a:defRPr/>
            </a:pPr>
            <a:r>
              <a:rPr lang="en-GB" sz="1800" b="1" dirty="0">
                <a:solidFill>
                  <a:srgbClr val="00B050"/>
                </a:solidFill>
                <a:latin typeface="Arial" panose="020B0604020202020204" pitchFamily="34" charset="0"/>
                <a:cs typeface="Arial" panose="020B0604020202020204" pitchFamily="34" charset="0"/>
              </a:rPr>
              <a:t>This refers mainly to the use of needles for which staff will need to have the right training and skills. To help prevent infection:</a:t>
            </a:r>
          </a:p>
          <a:p>
            <a:pPr>
              <a:defRPr/>
            </a:pPr>
            <a:r>
              <a:rPr lang="en-GB" sz="1800" dirty="0">
                <a:latin typeface="Arial" panose="020B0604020202020204" pitchFamily="34" charset="0"/>
                <a:cs typeface="Arial" panose="020B0604020202020204" pitchFamily="34" charset="0"/>
              </a:rPr>
              <a:t>Handle sharps as little as possible and don't pass them from hand to hand.</a:t>
            </a:r>
          </a:p>
          <a:p>
            <a:pPr>
              <a:defRPr/>
            </a:pPr>
            <a:r>
              <a:rPr lang="en-GB" sz="1800" dirty="0">
                <a:latin typeface="Arial" panose="020B0604020202020204" pitchFamily="34" charset="0"/>
                <a:cs typeface="Arial" panose="020B0604020202020204" pitchFamily="34" charset="0"/>
              </a:rPr>
              <a:t>Do not bend, break or recap a used needle.</a:t>
            </a:r>
          </a:p>
          <a:p>
            <a:pPr marL="0" indent="0">
              <a:buNone/>
              <a:defRPr/>
            </a:pPr>
            <a:endParaRPr lang="en-GB" sz="1800" b="1" dirty="0">
              <a:solidFill>
                <a:srgbClr val="00B050"/>
              </a:solidFill>
              <a:latin typeface="Arial" panose="020B0604020202020204" pitchFamily="34" charset="0"/>
              <a:cs typeface="Arial" panose="020B0604020202020204" pitchFamily="34" charset="0"/>
            </a:endParaRPr>
          </a:p>
          <a:p>
            <a:pPr marL="0" indent="0">
              <a:buNone/>
              <a:defRPr/>
            </a:pPr>
            <a:endParaRPr lang="en-GB" sz="1800" b="1" dirty="0">
              <a:solidFill>
                <a:srgbClr val="00B050"/>
              </a:solidFill>
              <a:latin typeface="Arial" panose="020B0604020202020204" pitchFamily="34" charset="0"/>
              <a:cs typeface="Arial" panose="020B0604020202020204" pitchFamily="34" charset="0"/>
            </a:endParaRPr>
          </a:p>
          <a:p>
            <a:pPr marL="0" indent="0">
              <a:buNone/>
              <a:defRPr/>
            </a:pPr>
            <a:endParaRPr lang="en-GB" sz="1800" b="1" dirty="0">
              <a:solidFill>
                <a:srgbClr val="00B05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36CB38C-614E-C56A-8816-F2FD54B5A00E}"/>
              </a:ext>
            </a:extLst>
          </p:cNvPr>
          <p:cNvSpPr>
            <a:spLocks noGrp="1"/>
          </p:cNvSpPr>
          <p:nvPr>
            <p:ph type="title"/>
          </p:nvPr>
        </p:nvSpPr>
        <p:spPr>
          <a:xfrm>
            <a:off x="1774826" y="115889"/>
            <a:ext cx="8588375" cy="720725"/>
          </a:xfrm>
        </p:spPr>
        <p:txBody>
          <a:bodyPr/>
          <a:lstStyle/>
          <a:p>
            <a:pPr>
              <a:defRPr/>
            </a:pPr>
            <a:r>
              <a:rPr lang="en-GB" sz="2800" b="1" dirty="0">
                <a:solidFill>
                  <a:srgbClr val="00B0F0"/>
                </a:solidFill>
                <a:latin typeface="+mn-lt"/>
              </a:rPr>
              <a:t>Management of Sharps</a:t>
            </a:r>
          </a:p>
        </p:txBody>
      </p:sp>
      <p:pic>
        <p:nvPicPr>
          <p:cNvPr id="44036" name="Picture 3">
            <a:extLst>
              <a:ext uri="{FF2B5EF4-FFF2-40B4-BE49-F238E27FC236}">
                <a16:creationId xmlns:a16="http://schemas.microsoft.com/office/drawing/2014/main" id="{259AD1E3-2692-48C1-D7E8-A45D1DC0E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064" y="885826"/>
            <a:ext cx="25622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5941A74B-B9FD-5164-8123-41768951BBD5}"/>
              </a:ext>
            </a:extLst>
          </p:cNvPr>
          <p:cNvSpPr>
            <a:spLocks noGrp="1"/>
          </p:cNvSpPr>
          <p:nvPr>
            <p:ph sz="half" idx="2"/>
          </p:nvPr>
        </p:nvSpPr>
        <p:spPr>
          <a:xfrm>
            <a:off x="6134100" y="836614"/>
            <a:ext cx="4229100" cy="4725987"/>
          </a:xfrm>
        </p:spPr>
        <p:txBody>
          <a:bodyPr/>
          <a:lstStyle/>
          <a:p>
            <a:pPr marL="0" indent="0">
              <a:buNone/>
              <a:defRPr/>
            </a:pPr>
            <a:endParaRPr lang="en-GB" dirty="0"/>
          </a:p>
          <a:p>
            <a:pPr marL="0" indent="0">
              <a:buNone/>
              <a:defRPr/>
            </a:pPr>
            <a:endParaRPr lang="en-GB" dirty="0"/>
          </a:p>
          <a:p>
            <a:pPr marL="0" indent="0">
              <a:buNone/>
              <a:defRPr/>
            </a:pPr>
            <a:endParaRPr lang="en-GB" dirty="0"/>
          </a:p>
          <a:p>
            <a:pPr>
              <a:defRPr/>
            </a:pPr>
            <a:r>
              <a:rPr lang="en-GB" sz="1800" dirty="0">
                <a:latin typeface="Arial" panose="020B0604020202020204" pitchFamily="34" charset="0"/>
                <a:cs typeface="Arial" panose="020B0604020202020204" pitchFamily="34" charset="0"/>
              </a:rPr>
              <a:t>Put used sharps in the right container straight away.</a:t>
            </a:r>
          </a:p>
          <a:p>
            <a:pPr>
              <a:defRPr/>
            </a:pPr>
            <a:endParaRPr lang="en-GB" sz="1800" dirty="0">
              <a:latin typeface="Arial" panose="020B0604020202020204" pitchFamily="34" charset="0"/>
              <a:cs typeface="Arial" panose="020B0604020202020204" pitchFamily="34" charset="0"/>
            </a:endParaRPr>
          </a:p>
          <a:p>
            <a:pPr>
              <a:defRPr/>
            </a:pPr>
            <a:r>
              <a:rPr lang="en-GB" sz="1800" dirty="0">
                <a:latin typeface="Arial" panose="020B0604020202020204" pitchFamily="34" charset="0"/>
                <a:cs typeface="Arial" panose="020B0604020202020204" pitchFamily="34" charset="0"/>
              </a:rPr>
              <a:t>Don't use sharps containers for anything else.</a:t>
            </a:r>
          </a:p>
          <a:p>
            <a:pPr>
              <a:defRPr/>
            </a:pPr>
            <a:endParaRPr lang="en-GB" sz="1800" dirty="0">
              <a:latin typeface="Arial" panose="020B0604020202020204" pitchFamily="34" charset="0"/>
              <a:cs typeface="Arial" panose="020B0604020202020204" pitchFamily="34" charset="0"/>
            </a:endParaRPr>
          </a:p>
          <a:p>
            <a:pPr>
              <a:defRPr/>
            </a:pPr>
            <a:r>
              <a:rPr lang="en-GB" sz="1800" dirty="0">
                <a:latin typeface="Arial" panose="020B0604020202020204" pitchFamily="34" charset="0"/>
                <a:cs typeface="Arial" panose="020B0604020202020204" pitchFamily="34" charset="0"/>
              </a:rPr>
              <a:t>Dispose of sharps containers when the fill line is reached, or every 3 months - whichever occurs first.</a:t>
            </a:r>
          </a:p>
          <a:p>
            <a:pPr marL="0" indent="0">
              <a:buNone/>
              <a:defRPr/>
            </a:pPr>
            <a:endParaRPr lang="en-GB" dirty="0"/>
          </a:p>
        </p:txBody>
      </p:sp>
      <p:pic>
        <p:nvPicPr>
          <p:cNvPr id="44038" name="Picture 5">
            <a:extLst>
              <a:ext uri="{FF2B5EF4-FFF2-40B4-BE49-F238E27FC236}">
                <a16:creationId xmlns:a16="http://schemas.microsoft.com/office/drawing/2014/main" id="{A4180EBE-DC2D-396A-2486-F1DA16A64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1" y="3644901"/>
            <a:ext cx="3681413"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34AF8-3FB6-4ACE-0FC7-981DA499E437}"/>
              </a:ext>
            </a:extLst>
          </p:cNvPr>
          <p:cNvSpPr>
            <a:spLocks noGrp="1"/>
          </p:cNvSpPr>
          <p:nvPr>
            <p:ph type="title"/>
          </p:nvPr>
        </p:nvSpPr>
        <p:spPr/>
        <p:txBody>
          <a:bodyPr/>
          <a:lstStyle/>
          <a:p>
            <a:pPr>
              <a:defRPr/>
            </a:pPr>
            <a:r>
              <a:rPr lang="en-GB" sz="3600" b="1" dirty="0">
                <a:solidFill>
                  <a:srgbClr val="00B0F0"/>
                </a:solidFill>
              </a:rPr>
              <a:t>Importance of Waste Management</a:t>
            </a:r>
          </a:p>
        </p:txBody>
      </p:sp>
      <p:pic>
        <p:nvPicPr>
          <p:cNvPr id="46083" name="Picture 2" descr="PHA Infection Control |">
            <a:extLst>
              <a:ext uri="{FF2B5EF4-FFF2-40B4-BE49-F238E27FC236}">
                <a16:creationId xmlns:a16="http://schemas.microsoft.com/office/drawing/2014/main" id="{F8E221EE-50E7-99E6-5F86-20C7BEFECE2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1700213"/>
            <a:ext cx="8610600" cy="3816350"/>
          </a:xfr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3D105C47-2C04-7887-BC56-73970A6C81BA}"/>
              </a:ext>
            </a:extLst>
          </p:cNvPr>
          <p:cNvSpPr>
            <a:spLocks noGrp="1" noChangeArrowheads="1"/>
          </p:cNvSpPr>
          <p:nvPr>
            <p:ph type="title"/>
          </p:nvPr>
        </p:nvSpPr>
        <p:spPr>
          <a:xfrm>
            <a:off x="1774826" y="260351"/>
            <a:ext cx="8588375" cy="576263"/>
          </a:xfrm>
        </p:spPr>
        <p:txBody>
          <a:bodyPr>
            <a:normAutofit fontScale="90000"/>
          </a:bodyPr>
          <a:lstStyle/>
          <a:p>
            <a:br>
              <a:rPr lang="en-GB" altLang="en-US" b="1"/>
            </a:br>
            <a:r>
              <a:rPr lang="en-GB" altLang="en-US" sz="2800" b="1">
                <a:solidFill>
                  <a:srgbClr val="00B050"/>
                </a:solidFill>
                <a:latin typeface="Arial" panose="020B0604020202020204" pitchFamily="34" charset="0"/>
                <a:cs typeface="Arial" panose="020B0604020202020204" pitchFamily="34" charset="0"/>
              </a:rPr>
              <a:t>Safe Disposal of Waste</a:t>
            </a:r>
            <a:br>
              <a:rPr lang="en-GB" altLang="en-US" b="1"/>
            </a:br>
            <a:endParaRPr lang="en-GB" altLang="en-US"/>
          </a:p>
        </p:txBody>
      </p:sp>
      <p:sp>
        <p:nvSpPr>
          <p:cNvPr id="3" name="Content Placeholder 2">
            <a:extLst>
              <a:ext uri="{FF2B5EF4-FFF2-40B4-BE49-F238E27FC236}">
                <a16:creationId xmlns:a16="http://schemas.microsoft.com/office/drawing/2014/main" id="{78EDC866-DC0B-06A8-31B4-10E90F0A14C8}"/>
              </a:ext>
            </a:extLst>
          </p:cNvPr>
          <p:cNvSpPr>
            <a:spLocks noGrp="1"/>
          </p:cNvSpPr>
          <p:nvPr>
            <p:ph sz="half" idx="1"/>
          </p:nvPr>
        </p:nvSpPr>
        <p:spPr>
          <a:xfrm>
            <a:off x="1752600" y="836613"/>
            <a:ext cx="4229100" cy="5040312"/>
          </a:xfrm>
        </p:spPr>
        <p:txBody>
          <a:bodyPr/>
          <a:lstStyle/>
          <a:p>
            <a:pPr>
              <a:defRPr/>
            </a:pPr>
            <a:r>
              <a:rPr lang="en-GB" sz="1800" dirty="0">
                <a:latin typeface="Arial" panose="020B0604020202020204" pitchFamily="34" charset="0"/>
                <a:cs typeface="Arial" panose="020B0604020202020204" pitchFamily="34" charset="0"/>
              </a:rPr>
              <a:t>Any waste your organisation produces that may contain living microorganisms or their toxins and may have the potential to cause harm or infection in humans, is called hazardous waste.</a:t>
            </a:r>
          </a:p>
          <a:p>
            <a:pPr marL="0" indent="0">
              <a:buNone/>
              <a:defRPr/>
            </a:pPr>
            <a:endParaRPr lang="en-GB" sz="1800" dirty="0">
              <a:latin typeface="Arial" panose="020B0604020202020204" pitchFamily="34" charset="0"/>
              <a:cs typeface="Arial" panose="020B0604020202020204" pitchFamily="34" charset="0"/>
            </a:endParaRPr>
          </a:p>
          <a:p>
            <a:pPr>
              <a:defRPr/>
            </a:pPr>
            <a:r>
              <a:rPr lang="en-GB" sz="1800" dirty="0">
                <a:latin typeface="Arial" panose="020B0604020202020204" pitchFamily="34" charset="0"/>
                <a:cs typeface="Arial" panose="020B0604020202020204" pitchFamily="34" charset="0"/>
              </a:rPr>
              <a:t>It is highly likely that you will need to separate and segregate your waste.</a:t>
            </a:r>
          </a:p>
          <a:p>
            <a:pPr marL="0" indent="0">
              <a:buNone/>
              <a:defRPr/>
            </a:pPr>
            <a:endParaRPr lang="en-GB" sz="1800" dirty="0">
              <a:latin typeface="Arial" panose="020B0604020202020204" pitchFamily="34" charset="0"/>
              <a:cs typeface="Arial" panose="020B0604020202020204" pitchFamily="34" charset="0"/>
            </a:endParaRPr>
          </a:p>
          <a:p>
            <a:pPr>
              <a:defRPr/>
            </a:pPr>
            <a:r>
              <a:rPr lang="en-GB" sz="1800" dirty="0">
                <a:latin typeface="Arial" panose="020B0604020202020204" pitchFamily="34" charset="0"/>
                <a:cs typeface="Arial" panose="020B0604020202020204" pitchFamily="34" charset="0"/>
              </a:rPr>
              <a:t>Items like used gloves, aprons, swabs, dressings and other non-sharps that are contaminated with blood and bodily fluids will need segregation, if you are generating it in large amounts.</a:t>
            </a:r>
          </a:p>
          <a:p>
            <a:pPr>
              <a:defRPr/>
            </a:pPr>
            <a:endParaRPr lang="en-GB" sz="1800" dirty="0">
              <a:latin typeface="Arial" panose="020B0604020202020204" pitchFamily="34" charset="0"/>
              <a:cs typeface="Arial" panose="020B0604020202020204" pitchFamily="34" charset="0"/>
            </a:endParaRPr>
          </a:p>
          <a:p>
            <a:pPr>
              <a:defRPr/>
            </a:pPr>
            <a:endParaRPr lang="en-GB" sz="1800" dirty="0">
              <a:latin typeface="Arial" panose="020B0604020202020204" pitchFamily="34" charset="0"/>
              <a:cs typeface="Arial" panose="020B0604020202020204" pitchFamily="34" charset="0"/>
            </a:endParaRPr>
          </a:p>
        </p:txBody>
      </p:sp>
      <p:sp>
        <p:nvSpPr>
          <p:cNvPr id="48132" name="Content Placeholder 3">
            <a:extLst>
              <a:ext uri="{FF2B5EF4-FFF2-40B4-BE49-F238E27FC236}">
                <a16:creationId xmlns:a16="http://schemas.microsoft.com/office/drawing/2014/main" id="{1DFE98E2-4618-146B-EB35-D107346DE93E}"/>
              </a:ext>
            </a:extLst>
          </p:cNvPr>
          <p:cNvSpPr>
            <a:spLocks noGrp="1" noChangeArrowheads="1"/>
          </p:cNvSpPr>
          <p:nvPr>
            <p:ph sz="half" idx="2"/>
          </p:nvPr>
        </p:nvSpPr>
        <p:spPr>
          <a:xfrm>
            <a:off x="6069013" y="1246189"/>
            <a:ext cx="4229100" cy="4365625"/>
          </a:xfrm>
        </p:spPr>
        <p:txBody>
          <a:bodyPr/>
          <a:lstStyle/>
          <a:p>
            <a:pPr marL="0" indent="0">
              <a:buNone/>
            </a:pPr>
            <a:r>
              <a:rPr lang="en-GB" altLang="en-US" sz="1600" b="1">
                <a:solidFill>
                  <a:srgbClr val="0070C0"/>
                </a:solidFill>
                <a:latin typeface="Arial" panose="020B0604020202020204" pitchFamily="34" charset="0"/>
                <a:cs typeface="Arial" panose="020B0604020202020204" pitchFamily="34" charset="0"/>
              </a:rPr>
              <a:t>The way you safely dispose of this waste depends on a number of things:</a:t>
            </a:r>
          </a:p>
          <a:p>
            <a:pPr marL="0" indent="0">
              <a:buNone/>
            </a:pPr>
            <a:endParaRPr lang="en-GB" altLang="en-US" sz="1600" b="1">
              <a:solidFill>
                <a:srgbClr val="0070C0"/>
              </a:solidFill>
              <a:latin typeface="Arial" panose="020B0604020202020204" pitchFamily="34" charset="0"/>
              <a:cs typeface="Arial" panose="020B0604020202020204" pitchFamily="34" charset="0"/>
            </a:endParaRPr>
          </a:p>
          <a:p>
            <a:pPr marL="0" indent="0">
              <a:buNone/>
            </a:pPr>
            <a:r>
              <a:rPr lang="en-GB" altLang="en-US" sz="1600">
                <a:latin typeface="Arial" panose="020B0604020202020204" pitchFamily="34" charset="0"/>
                <a:cs typeface="Arial" panose="020B0604020202020204" pitchFamily="34" charset="0"/>
              </a:rPr>
              <a:t>The type of the waste, whether it is sharp or non-sharp.</a:t>
            </a:r>
          </a:p>
          <a:p>
            <a:pPr marL="0" indent="0">
              <a:buNone/>
            </a:pPr>
            <a:endParaRPr lang="en-GB" altLang="en-US" sz="1600">
              <a:latin typeface="Arial" panose="020B0604020202020204" pitchFamily="34" charset="0"/>
              <a:cs typeface="Arial" panose="020B0604020202020204" pitchFamily="34" charset="0"/>
            </a:endParaRPr>
          </a:p>
          <a:p>
            <a:pPr marL="0" indent="0">
              <a:buNone/>
            </a:pPr>
            <a:r>
              <a:rPr lang="en-GB" altLang="en-US" sz="1600">
                <a:latin typeface="Arial" panose="020B0604020202020204" pitchFamily="34" charset="0"/>
                <a:cs typeface="Arial" panose="020B0604020202020204" pitchFamily="34" charset="0"/>
              </a:rPr>
              <a:t>How likely it is to contain infectious microorganisms.</a:t>
            </a:r>
          </a:p>
          <a:p>
            <a:pPr marL="0" indent="0">
              <a:buNone/>
            </a:pPr>
            <a:endParaRPr lang="en-GB" altLang="en-US" sz="1600">
              <a:latin typeface="Arial" panose="020B0604020202020204" pitchFamily="34" charset="0"/>
              <a:cs typeface="Arial" panose="020B0604020202020204" pitchFamily="34" charset="0"/>
            </a:endParaRPr>
          </a:p>
          <a:p>
            <a:pPr marL="0" indent="0">
              <a:buNone/>
            </a:pPr>
            <a:r>
              <a:rPr lang="en-GB" altLang="en-US" sz="1600">
                <a:latin typeface="Arial" panose="020B0604020202020204" pitchFamily="34" charset="0"/>
                <a:cs typeface="Arial" panose="020B0604020202020204" pitchFamily="34" charset="0"/>
              </a:rPr>
              <a:t>The quantity of the waste you generate.</a:t>
            </a:r>
          </a:p>
          <a:p>
            <a:pPr marL="0" indent="0">
              <a:buNone/>
            </a:pPr>
            <a:endParaRPr lang="en-GB" altLang="en-US" sz="1600">
              <a:latin typeface="Arial" panose="020B0604020202020204" pitchFamily="34" charset="0"/>
              <a:cs typeface="Arial" panose="020B0604020202020204" pitchFamily="34" charset="0"/>
            </a:endParaRPr>
          </a:p>
          <a:p>
            <a:pPr marL="0" indent="0">
              <a:buNone/>
            </a:pPr>
            <a:endParaRPr lang="en-GB" altLang="en-US" sz="1600">
              <a:latin typeface="Arial" panose="020B0604020202020204" pitchFamily="34" charset="0"/>
              <a:cs typeface="Arial" panose="020B0604020202020204" pitchFamily="34" charset="0"/>
            </a:endParaRPr>
          </a:p>
          <a:p>
            <a:pPr marL="0" indent="0">
              <a:buNone/>
            </a:pPr>
            <a:endParaRPr lang="en-GB" altLang="en-US" sz="1600" b="1">
              <a:solidFill>
                <a:srgbClr val="0070C0"/>
              </a:solidFill>
              <a:latin typeface="Arial" panose="020B0604020202020204" pitchFamily="34" charset="0"/>
              <a:cs typeface="Arial" panose="020B0604020202020204" pitchFamily="34" charset="0"/>
            </a:endParaRPr>
          </a:p>
          <a:p>
            <a:pPr marL="0" indent="0">
              <a:buNone/>
            </a:pPr>
            <a:endParaRPr lang="en-GB" altLang="en-US" sz="1600" b="1">
              <a:solidFill>
                <a:srgbClr val="0070C0"/>
              </a:solidFill>
              <a:latin typeface="Arial" panose="020B0604020202020204" pitchFamily="34" charset="0"/>
              <a:cs typeface="Arial" panose="020B0604020202020204" pitchFamily="34" charset="0"/>
            </a:endParaRPr>
          </a:p>
          <a:p>
            <a:pPr marL="0" indent="0">
              <a:buNone/>
            </a:pPr>
            <a:endParaRPr lang="en-GB" altLang="en-US" sz="1600" b="1">
              <a:solidFill>
                <a:srgbClr val="0070C0"/>
              </a:solidFill>
              <a:latin typeface="Arial" panose="020B0604020202020204" pitchFamily="34" charset="0"/>
              <a:cs typeface="Arial" panose="020B0604020202020204" pitchFamily="34" charset="0"/>
            </a:endParaRPr>
          </a:p>
          <a:p>
            <a:pPr marL="0" indent="0">
              <a:buNone/>
            </a:pPr>
            <a:endParaRPr lang="en-GB" altLang="en-US" sz="1600" b="1">
              <a:solidFill>
                <a:srgbClr val="0070C0"/>
              </a:solidFill>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CE48BBFD-9B01-9598-F397-28273EE9CB64}"/>
              </a:ext>
            </a:extLst>
          </p:cNvPr>
          <p:cNvSpPr>
            <a:spLocks noGrp="1" noChangeArrowheads="1"/>
          </p:cNvSpPr>
          <p:nvPr>
            <p:ph type="title"/>
          </p:nvPr>
        </p:nvSpPr>
        <p:spPr>
          <a:xfrm>
            <a:off x="1774826" y="333375"/>
            <a:ext cx="8588375" cy="863600"/>
          </a:xfrm>
        </p:spPr>
        <p:txBody>
          <a:bodyPr/>
          <a:lstStyle/>
          <a:p>
            <a:r>
              <a:rPr lang="en-GB" altLang="en-US" sz="3600">
                <a:solidFill>
                  <a:srgbClr val="00B0F0"/>
                </a:solidFill>
                <a:latin typeface="Arial" panose="020B0604020202020204" pitchFamily="34" charset="0"/>
                <a:cs typeface="Arial" panose="020B0604020202020204" pitchFamily="34" charset="0"/>
              </a:rPr>
              <a:t>Waste Segregation</a:t>
            </a:r>
          </a:p>
        </p:txBody>
      </p:sp>
      <p:sp>
        <p:nvSpPr>
          <p:cNvPr id="50179" name="Content Placeholder 5">
            <a:extLst>
              <a:ext uri="{FF2B5EF4-FFF2-40B4-BE49-F238E27FC236}">
                <a16:creationId xmlns:a16="http://schemas.microsoft.com/office/drawing/2014/main" id="{BA269E7F-10FD-AF04-245D-A730D2C8895E}"/>
              </a:ext>
            </a:extLst>
          </p:cNvPr>
          <p:cNvSpPr>
            <a:spLocks noGrp="1" noChangeArrowheads="1"/>
          </p:cNvSpPr>
          <p:nvPr>
            <p:ph sz="half" idx="1"/>
          </p:nvPr>
        </p:nvSpPr>
        <p:spPr>
          <a:xfrm>
            <a:off x="1828800" y="1162050"/>
            <a:ext cx="4229100" cy="4464050"/>
          </a:xfrm>
        </p:spPr>
        <p:txBody>
          <a:bodyPr/>
          <a:lstStyle/>
          <a:p>
            <a:r>
              <a:rPr lang="en-GB" altLang="en-US" sz="2400">
                <a:latin typeface="Arial" panose="020B0604020202020204" pitchFamily="34" charset="0"/>
                <a:cs typeface="Arial" panose="020B0604020202020204" pitchFamily="34" charset="0"/>
              </a:rPr>
              <a:t>All Waste should be segregated. </a:t>
            </a:r>
          </a:p>
          <a:p>
            <a:endParaRPr lang="en-GB" altLang="en-US" sz="2400">
              <a:latin typeface="Arial" panose="020B0604020202020204" pitchFamily="34" charset="0"/>
              <a:cs typeface="Arial" panose="020B0604020202020204" pitchFamily="34" charset="0"/>
            </a:endParaRPr>
          </a:p>
          <a:p>
            <a:r>
              <a:rPr lang="en-GB" altLang="en-US" sz="2400">
                <a:latin typeface="Arial" panose="020B0604020202020204" pitchFamily="34" charset="0"/>
                <a:cs typeface="Arial" panose="020B0604020202020204" pitchFamily="34" charset="0"/>
              </a:rPr>
              <a:t>Access to pedal bins in the right locations. </a:t>
            </a:r>
          </a:p>
          <a:p>
            <a:endParaRPr lang="en-GB" altLang="en-US" sz="2400">
              <a:latin typeface="Arial" panose="020B0604020202020204" pitchFamily="34" charset="0"/>
              <a:cs typeface="Arial" panose="020B0604020202020204" pitchFamily="34" charset="0"/>
            </a:endParaRPr>
          </a:p>
          <a:p>
            <a:r>
              <a:rPr lang="en-GB" altLang="en-US" sz="2400">
                <a:latin typeface="Arial" panose="020B0604020202020204" pitchFamily="34" charset="0"/>
                <a:cs typeface="Arial" panose="020B0604020202020204" pitchFamily="34" charset="0"/>
              </a:rPr>
              <a:t>Poor Position of Bins encourages incorrect waste streams and Non – Compliance. </a:t>
            </a:r>
          </a:p>
        </p:txBody>
      </p:sp>
      <p:pic>
        <p:nvPicPr>
          <p:cNvPr id="50180" name="Picture 2" descr="Waste and recycling">
            <a:extLst>
              <a:ext uri="{FF2B5EF4-FFF2-40B4-BE49-F238E27FC236}">
                <a16:creationId xmlns:a16="http://schemas.microsoft.com/office/drawing/2014/main" id="{876BB69E-0EE2-F98B-A8A1-7F06A3F70A2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34100" y="2487613"/>
            <a:ext cx="4229100" cy="2216150"/>
          </a:xfr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4">
            <a:extLst>
              <a:ext uri="{FF2B5EF4-FFF2-40B4-BE49-F238E27FC236}">
                <a16:creationId xmlns:a16="http://schemas.microsoft.com/office/drawing/2014/main" id="{9D48CF10-B03E-CF87-E629-2D8DA6B66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555" y="1493157"/>
            <a:ext cx="6902988" cy="487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itle 4">
            <a:extLst>
              <a:ext uri="{FF2B5EF4-FFF2-40B4-BE49-F238E27FC236}">
                <a16:creationId xmlns:a16="http://schemas.microsoft.com/office/drawing/2014/main" id="{0380B811-D054-DFE1-B739-7597D20B7B63}"/>
              </a:ext>
            </a:extLst>
          </p:cNvPr>
          <p:cNvSpPr>
            <a:spLocks noGrp="1" noChangeArrowheads="1"/>
          </p:cNvSpPr>
          <p:nvPr>
            <p:ph type="title"/>
          </p:nvPr>
        </p:nvSpPr>
        <p:spPr>
          <a:xfrm>
            <a:off x="1408112" y="485775"/>
            <a:ext cx="5940426" cy="3816350"/>
          </a:xfrm>
        </p:spPr>
        <p:txBody>
          <a:bodyPr/>
          <a:lstStyle/>
          <a:p>
            <a:r>
              <a:rPr lang="en-GB" altLang="en-US" sz="2000"/>
              <a:t>Know your Colours</a:t>
            </a:r>
          </a:p>
        </p:txBody>
      </p:sp>
      <p:sp>
        <p:nvSpPr>
          <p:cNvPr id="52228" name="Content Placeholder 1">
            <a:extLst>
              <a:ext uri="{FF2B5EF4-FFF2-40B4-BE49-F238E27FC236}">
                <a16:creationId xmlns:a16="http://schemas.microsoft.com/office/drawing/2014/main" id="{4E10A9FC-BD6C-8B38-29D2-B6DC2E62542E}"/>
              </a:ext>
            </a:extLst>
          </p:cNvPr>
          <p:cNvSpPr>
            <a:spLocks noGrp="1" noChangeArrowheads="1"/>
          </p:cNvSpPr>
          <p:nvPr>
            <p:ph idx="1"/>
          </p:nvPr>
        </p:nvSpPr>
        <p:spPr>
          <a:xfrm>
            <a:off x="3854450" y="620713"/>
            <a:ext cx="5684838" cy="1827212"/>
          </a:xfrm>
        </p:spPr>
        <p:txBody>
          <a:bodyPr/>
          <a:lstStyle/>
          <a:p>
            <a:pPr marL="0" indent="0">
              <a:buNone/>
            </a:pPr>
            <a:r>
              <a:rPr lang="en-GB" altLang="en-US"/>
              <a:t> </a:t>
            </a:r>
          </a:p>
        </p:txBody>
      </p:sp>
      <p:pic>
        <p:nvPicPr>
          <p:cNvPr id="52229" name="Picture 6">
            <a:extLst>
              <a:ext uri="{FF2B5EF4-FFF2-40B4-BE49-F238E27FC236}">
                <a16:creationId xmlns:a16="http://schemas.microsoft.com/office/drawing/2014/main" id="{E74D8C4B-0528-A153-EF80-892764F8F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109539"/>
            <a:ext cx="83947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1DE9926B-98A9-69B9-E8DE-8FEB2620CC49}"/>
              </a:ext>
            </a:extLst>
          </p:cNvPr>
          <p:cNvSpPr>
            <a:spLocks noGrp="1" noChangeArrowheads="1"/>
          </p:cNvSpPr>
          <p:nvPr>
            <p:ph type="title"/>
          </p:nvPr>
        </p:nvSpPr>
        <p:spPr>
          <a:xfrm>
            <a:off x="1774826" y="260351"/>
            <a:ext cx="8588375" cy="576263"/>
          </a:xfrm>
        </p:spPr>
        <p:txBody>
          <a:bodyPr/>
          <a:lstStyle/>
          <a:p>
            <a:r>
              <a:rPr lang="en-GB" altLang="en-US" sz="3200">
                <a:solidFill>
                  <a:srgbClr val="00B0F0"/>
                </a:solidFill>
                <a:latin typeface="Arial" panose="020B0604020202020204" pitchFamily="34" charset="0"/>
                <a:cs typeface="Arial" panose="020B0604020202020204" pitchFamily="34" charset="0"/>
              </a:rPr>
              <a:t>Waste stream guide </a:t>
            </a:r>
          </a:p>
        </p:txBody>
      </p:sp>
      <p:pic>
        <p:nvPicPr>
          <p:cNvPr id="54275" name="Content Placeholder 1">
            <a:extLst>
              <a:ext uri="{FF2B5EF4-FFF2-40B4-BE49-F238E27FC236}">
                <a16:creationId xmlns:a16="http://schemas.microsoft.com/office/drawing/2014/main" id="{70A4D294-9801-598C-CB23-9E279D0B240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92314" y="1052513"/>
            <a:ext cx="657225" cy="1371600"/>
          </a:xfrm>
        </p:spPr>
      </p:pic>
      <p:pic>
        <p:nvPicPr>
          <p:cNvPr id="54276" name="Picture 2">
            <a:extLst>
              <a:ext uri="{FF2B5EF4-FFF2-40B4-BE49-F238E27FC236}">
                <a16:creationId xmlns:a16="http://schemas.microsoft.com/office/drawing/2014/main" id="{3CF2D48D-874E-3F85-D1F7-3CCB38FA8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176" y="1052513"/>
            <a:ext cx="56165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3">
            <a:extLst>
              <a:ext uri="{FF2B5EF4-FFF2-40B4-BE49-F238E27FC236}">
                <a16:creationId xmlns:a16="http://schemas.microsoft.com/office/drawing/2014/main" id="{05C249FD-D4AB-5E52-0767-9FFDBC063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3264" y="3068638"/>
            <a:ext cx="6762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4">
            <a:extLst>
              <a:ext uri="{FF2B5EF4-FFF2-40B4-BE49-F238E27FC236}">
                <a16:creationId xmlns:a16="http://schemas.microsoft.com/office/drawing/2014/main" id="{2E8E2489-73C1-1214-0A02-7B09A0044D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7714" y="3068639"/>
            <a:ext cx="57610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7FECED2F-9D6B-A56A-1072-B0FB850E3289}"/>
              </a:ext>
            </a:extLst>
          </p:cNvPr>
          <p:cNvSpPr>
            <a:spLocks noGrp="1" noChangeArrowheads="1"/>
          </p:cNvSpPr>
          <p:nvPr>
            <p:ph type="title"/>
          </p:nvPr>
        </p:nvSpPr>
        <p:spPr>
          <a:xfrm>
            <a:off x="1774826" y="188913"/>
            <a:ext cx="8588375" cy="576262"/>
          </a:xfrm>
        </p:spPr>
        <p:txBody>
          <a:bodyPr/>
          <a:lstStyle/>
          <a:p>
            <a:r>
              <a:rPr lang="en-GB" altLang="en-US" sz="3200">
                <a:solidFill>
                  <a:srgbClr val="00B0F0"/>
                </a:solidFill>
                <a:latin typeface="Arial" panose="020B0604020202020204" pitchFamily="34" charset="0"/>
                <a:cs typeface="Arial" panose="020B0604020202020204" pitchFamily="34" charset="0"/>
              </a:rPr>
              <a:t>Waste stream guide</a:t>
            </a:r>
          </a:p>
        </p:txBody>
      </p:sp>
      <p:pic>
        <p:nvPicPr>
          <p:cNvPr id="56323" name="Content Placeholder 3">
            <a:extLst>
              <a:ext uri="{FF2B5EF4-FFF2-40B4-BE49-F238E27FC236}">
                <a16:creationId xmlns:a16="http://schemas.microsoft.com/office/drawing/2014/main" id="{8F18C82C-83CA-AF8B-EEE9-DE9E7544A3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63751" y="1268413"/>
            <a:ext cx="695325" cy="1439862"/>
          </a:xfrm>
        </p:spPr>
      </p:pic>
      <p:pic>
        <p:nvPicPr>
          <p:cNvPr id="56324" name="Picture 4">
            <a:extLst>
              <a:ext uri="{FF2B5EF4-FFF2-40B4-BE49-F238E27FC236}">
                <a16:creationId xmlns:a16="http://schemas.microsoft.com/office/drawing/2014/main" id="{03A4F878-8270-3803-5383-C39B5DD9F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50" y="1289051"/>
            <a:ext cx="54737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a:extLst>
              <a:ext uri="{FF2B5EF4-FFF2-40B4-BE49-F238E27FC236}">
                <a16:creationId xmlns:a16="http://schemas.microsoft.com/office/drawing/2014/main" id="{A71ED99A-9273-D3CF-1E69-50F62D3A2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50" y="3213101"/>
            <a:ext cx="7048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a:extLst>
              <a:ext uri="{FF2B5EF4-FFF2-40B4-BE49-F238E27FC236}">
                <a16:creationId xmlns:a16="http://schemas.microsoft.com/office/drawing/2014/main" id="{14F9FADE-C608-59A5-BA0D-A3D1542BF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5050" y="3467101"/>
            <a:ext cx="54737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8D54BEEB-3D19-DE2A-200A-843CCC820CC3}"/>
              </a:ext>
            </a:extLst>
          </p:cNvPr>
          <p:cNvSpPr>
            <a:spLocks noGrp="1" noChangeArrowheads="1"/>
          </p:cNvSpPr>
          <p:nvPr>
            <p:ph type="title"/>
          </p:nvPr>
        </p:nvSpPr>
        <p:spPr/>
        <p:txBody>
          <a:bodyPr/>
          <a:lstStyle/>
          <a:p>
            <a:r>
              <a:rPr lang="en-GB" altLang="en-US"/>
              <a:t>Infection Control precautions</a:t>
            </a:r>
          </a:p>
        </p:txBody>
      </p:sp>
      <p:sp>
        <p:nvSpPr>
          <p:cNvPr id="6147" name="Content Placeholder 2">
            <a:extLst>
              <a:ext uri="{FF2B5EF4-FFF2-40B4-BE49-F238E27FC236}">
                <a16:creationId xmlns:a16="http://schemas.microsoft.com/office/drawing/2014/main" id="{9B860754-A896-3DAC-D0F9-577E5DD64398}"/>
              </a:ext>
            </a:extLst>
          </p:cNvPr>
          <p:cNvSpPr>
            <a:spLocks noGrp="1" noChangeArrowheads="1"/>
          </p:cNvSpPr>
          <p:nvPr>
            <p:ph idx="1"/>
          </p:nvPr>
        </p:nvSpPr>
        <p:spPr>
          <a:xfrm>
            <a:off x="1752600" y="1700214"/>
            <a:ext cx="8610600" cy="3709987"/>
          </a:xfrm>
        </p:spPr>
        <p:txBody>
          <a:bodyPr/>
          <a:lstStyle/>
          <a:p>
            <a:r>
              <a:rPr lang="en-GB" altLang="en-US" b="1">
                <a:solidFill>
                  <a:srgbClr val="00B0F0"/>
                </a:solidFill>
              </a:rPr>
              <a:t>Hand Hygiene </a:t>
            </a:r>
          </a:p>
          <a:p>
            <a:r>
              <a:rPr lang="en-GB" altLang="en-US" b="1">
                <a:solidFill>
                  <a:srgbClr val="7030A0"/>
                </a:solidFill>
              </a:rPr>
              <a:t>Personal Protective Equipment (PPE)</a:t>
            </a:r>
          </a:p>
          <a:p>
            <a:r>
              <a:rPr lang="en-GB" altLang="en-US" b="1">
                <a:solidFill>
                  <a:srgbClr val="00B050"/>
                </a:solidFill>
              </a:rPr>
              <a:t>Waste</a:t>
            </a:r>
          </a:p>
          <a:p>
            <a:r>
              <a:rPr lang="en-GB" altLang="en-US" b="1">
                <a:solidFill>
                  <a:srgbClr val="C00000"/>
                </a:solidFill>
              </a:rPr>
              <a:t>Decontamination of equipment &amp; the environment.</a:t>
            </a:r>
          </a:p>
          <a:p>
            <a:r>
              <a:rPr lang="en-GB" altLang="en-US" b="1">
                <a:solidFill>
                  <a:srgbClr val="C00000"/>
                </a:solidFill>
              </a:rPr>
              <a:t>Sharp safety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54251D02-B6B7-361B-910D-CABCEDA2BB2A}"/>
              </a:ext>
            </a:extLst>
          </p:cNvPr>
          <p:cNvSpPr>
            <a:spLocks noGrp="1" noChangeArrowheads="1"/>
          </p:cNvSpPr>
          <p:nvPr>
            <p:ph type="title"/>
          </p:nvPr>
        </p:nvSpPr>
        <p:spPr>
          <a:xfrm>
            <a:off x="1774826" y="260351"/>
            <a:ext cx="8588375" cy="792163"/>
          </a:xfrm>
        </p:spPr>
        <p:txBody>
          <a:bodyPr/>
          <a:lstStyle/>
          <a:p>
            <a:r>
              <a:rPr lang="en-GB" altLang="en-US" sz="3600">
                <a:solidFill>
                  <a:srgbClr val="00B0F0"/>
                </a:solidFill>
                <a:latin typeface="Arial" panose="020B0604020202020204" pitchFamily="34" charset="0"/>
                <a:cs typeface="Arial" panose="020B0604020202020204" pitchFamily="34" charset="0"/>
              </a:rPr>
              <a:t>Clean as you go</a:t>
            </a:r>
          </a:p>
        </p:txBody>
      </p:sp>
      <p:pic>
        <p:nvPicPr>
          <p:cNvPr id="58371" name="Content Placeholder 4" descr="3uufm4bb[1]">
            <a:extLst>
              <a:ext uri="{FF2B5EF4-FFF2-40B4-BE49-F238E27FC236}">
                <a16:creationId xmlns:a16="http://schemas.microsoft.com/office/drawing/2014/main" id="{F08EF01F-21E6-7B59-B928-9186BC8023D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828801" y="1628776"/>
            <a:ext cx="3762375" cy="417671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2" name="Picture 2" descr="Colour Coded Cleaning, What is Colour Coded Cleaning? | Nisbets Guides">
            <a:extLst>
              <a:ext uri="{FF2B5EF4-FFF2-40B4-BE49-F238E27FC236}">
                <a16:creationId xmlns:a16="http://schemas.microsoft.com/office/drawing/2014/main" id="{F9A81DD1-661A-9C0F-9587-2499B4724E6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240464" y="2636839"/>
            <a:ext cx="3565525" cy="2879725"/>
          </a:xfr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E21A3AE7-3D3F-7E20-4D1E-EF93914CCC0A}"/>
              </a:ext>
            </a:extLst>
          </p:cNvPr>
          <p:cNvSpPr>
            <a:spLocks noGrp="1" noChangeArrowheads="1"/>
          </p:cNvSpPr>
          <p:nvPr>
            <p:ph type="title"/>
          </p:nvPr>
        </p:nvSpPr>
        <p:spPr>
          <a:xfrm>
            <a:off x="1981201" y="549276"/>
            <a:ext cx="3008313" cy="885825"/>
          </a:xfrm>
        </p:spPr>
        <p:txBody>
          <a:bodyPr/>
          <a:lstStyle/>
          <a:p>
            <a:pPr>
              <a:defRPr/>
            </a:pPr>
            <a:r>
              <a:rPr lang="en-GB" altLang="en-US" sz="3200" dirty="0"/>
              <a:t>Hand </a:t>
            </a:r>
            <a:r>
              <a:rPr lang="en-GB" altLang="en-US" sz="3200" dirty="0">
                <a:latin typeface="+mn-lt"/>
              </a:rPr>
              <a:t>Hygiene</a:t>
            </a:r>
            <a:r>
              <a:rPr lang="en-GB" altLang="en-US" sz="3200" dirty="0"/>
              <a:t> </a:t>
            </a:r>
          </a:p>
        </p:txBody>
      </p:sp>
      <p:sp>
        <p:nvSpPr>
          <p:cNvPr id="15363" name="Text Placeholder 3">
            <a:extLst>
              <a:ext uri="{FF2B5EF4-FFF2-40B4-BE49-F238E27FC236}">
                <a16:creationId xmlns:a16="http://schemas.microsoft.com/office/drawing/2014/main" id="{90ECA18D-CD5C-7EA8-8302-A3249EAB4227}"/>
              </a:ext>
            </a:extLst>
          </p:cNvPr>
          <p:cNvSpPr>
            <a:spLocks noGrp="1" noChangeArrowheads="1"/>
          </p:cNvSpPr>
          <p:nvPr>
            <p:ph type="body" sz="half" idx="2"/>
          </p:nvPr>
        </p:nvSpPr>
        <p:spPr>
          <a:xfrm>
            <a:off x="1981201" y="1435101"/>
            <a:ext cx="3008313" cy="4225925"/>
          </a:xfrm>
        </p:spPr>
        <p:txBody>
          <a:bodyPr/>
          <a:lstStyle/>
          <a:p>
            <a:pPr algn="ctr">
              <a:defRPr/>
            </a:pPr>
            <a:r>
              <a:rPr lang="en-GB" altLang="en-US" b="1" dirty="0">
                <a:solidFill>
                  <a:srgbClr val="0070C0"/>
                </a:solidFill>
                <a:latin typeface="+mn-lt"/>
              </a:rPr>
              <a:t>Key to IPC</a:t>
            </a:r>
          </a:p>
          <a:p>
            <a:pPr>
              <a:defRPr/>
            </a:pPr>
            <a:endParaRPr lang="en-GB" altLang="en-US" dirty="0"/>
          </a:p>
          <a:p>
            <a:pPr algn="just">
              <a:defRPr/>
            </a:pPr>
            <a:r>
              <a:rPr lang="en-GB" altLang="en-US" sz="1800" dirty="0"/>
              <a:t>Washing our hands has always been important to prevent the spread of germs.</a:t>
            </a:r>
          </a:p>
          <a:p>
            <a:pPr algn="just">
              <a:defRPr/>
            </a:pPr>
            <a:endParaRPr lang="en-GB" altLang="en-US" sz="1800" dirty="0"/>
          </a:p>
          <a:p>
            <a:pPr algn="just">
              <a:defRPr/>
            </a:pPr>
            <a:r>
              <a:rPr lang="en-GB" altLang="en-US" sz="1800" dirty="0"/>
              <a:t>During the last year, the widespread news coverage of hand hygiene has been helpful in encouraging and reminding everybody about hand hygiene.</a:t>
            </a:r>
          </a:p>
          <a:p>
            <a:pPr>
              <a:defRPr/>
            </a:pPr>
            <a:endParaRPr lang="en-GB" altLang="en-US" dirty="0"/>
          </a:p>
          <a:p>
            <a:pPr>
              <a:defRPr/>
            </a:pPr>
            <a:endParaRPr lang="en-GB" altLang="en-US" dirty="0"/>
          </a:p>
        </p:txBody>
      </p:sp>
      <p:pic>
        <p:nvPicPr>
          <p:cNvPr id="60420" name="Picture 8" descr="Hand Hygiene Resources">
            <a:extLst>
              <a:ext uri="{FF2B5EF4-FFF2-40B4-BE49-F238E27FC236}">
                <a16:creationId xmlns:a16="http://schemas.microsoft.com/office/drawing/2014/main" id="{42BCCE6F-FE7E-7045-552C-FC4A6FF21A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554789" y="1435101"/>
            <a:ext cx="2854325" cy="3001963"/>
          </a:xfr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75C73FCC-8DBB-BE50-7498-F1BFFEDC9980}"/>
              </a:ext>
            </a:extLst>
          </p:cNvPr>
          <p:cNvSpPr>
            <a:spLocks noGrp="1" noChangeArrowheads="1"/>
          </p:cNvSpPr>
          <p:nvPr>
            <p:ph type="title"/>
          </p:nvPr>
        </p:nvSpPr>
        <p:spPr>
          <a:xfrm>
            <a:off x="1774826" y="533401"/>
            <a:ext cx="8588375" cy="1166813"/>
          </a:xfrm>
        </p:spPr>
        <p:txBody>
          <a:bodyPr/>
          <a:lstStyle/>
          <a:p>
            <a:pPr>
              <a:defRPr/>
            </a:pPr>
            <a:r>
              <a:rPr lang="en-GB" altLang="en-US" sz="2400" b="1" i="1" dirty="0">
                <a:latin typeface="+mn-lt"/>
              </a:rPr>
              <a:t>Hand washing is the single most important measure for preventing infection</a:t>
            </a:r>
            <a:r>
              <a:rPr lang="en-GB" altLang="en-US" sz="2400" b="1" i="1" dirty="0"/>
              <a:t>.</a:t>
            </a:r>
            <a:endParaRPr lang="en-GB" altLang="en-US" sz="2400" dirty="0"/>
          </a:p>
        </p:txBody>
      </p:sp>
      <p:pic>
        <p:nvPicPr>
          <p:cNvPr id="62467" name="Content Placeholder 3">
            <a:extLst>
              <a:ext uri="{FF2B5EF4-FFF2-40B4-BE49-F238E27FC236}">
                <a16:creationId xmlns:a16="http://schemas.microsoft.com/office/drawing/2014/main" id="{BBDEC3BE-174C-34ED-C59C-5875F59C480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34100" y="2327275"/>
            <a:ext cx="4229100" cy="2541588"/>
          </a:xfrm>
        </p:spPr>
      </p:pic>
      <p:pic>
        <p:nvPicPr>
          <p:cNvPr id="62468" name="Picture 1">
            <a:extLst>
              <a:ext uri="{FF2B5EF4-FFF2-40B4-BE49-F238E27FC236}">
                <a16:creationId xmlns:a16="http://schemas.microsoft.com/office/drawing/2014/main" id="{8926B1EE-57AF-E600-589A-8AAA4D08931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343150" y="2116138"/>
            <a:ext cx="3048000" cy="2959100"/>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159085C2-3E4C-AF96-9912-0717FEA28569}"/>
              </a:ext>
            </a:extLst>
          </p:cNvPr>
          <p:cNvSpPr>
            <a:spLocks noGrp="1" noChangeArrowheads="1"/>
          </p:cNvSpPr>
          <p:nvPr>
            <p:ph type="title"/>
          </p:nvPr>
        </p:nvSpPr>
        <p:spPr>
          <a:xfrm>
            <a:off x="1801814" y="476251"/>
            <a:ext cx="8588375" cy="950913"/>
          </a:xfrm>
        </p:spPr>
        <p:txBody>
          <a:bodyPr/>
          <a:lstStyle/>
          <a:p>
            <a:r>
              <a:rPr lang="en-GB" altLang="en-US" sz="3600">
                <a:solidFill>
                  <a:srgbClr val="00B0F0"/>
                </a:solidFill>
              </a:rPr>
              <a:t>Reminders At Work</a:t>
            </a:r>
          </a:p>
        </p:txBody>
      </p:sp>
      <p:pic>
        <p:nvPicPr>
          <p:cNvPr id="64515" name="Picture 2" descr="Fillable Online appendix 1: the 5 moments for hand hygiene - Berkshire West  CCG Fax Email Print - pdfFiller">
            <a:extLst>
              <a:ext uri="{FF2B5EF4-FFF2-40B4-BE49-F238E27FC236}">
                <a16:creationId xmlns:a16="http://schemas.microsoft.com/office/drawing/2014/main" id="{C5F86FFE-A9B2-451D-E405-2F8A85141AB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08214" y="1427164"/>
            <a:ext cx="3565525" cy="4264025"/>
          </a:xfrm>
          <a:noFill/>
        </p:spPr>
      </p:pic>
      <p:pic>
        <p:nvPicPr>
          <p:cNvPr id="64516" name="Content Placeholder 2">
            <a:extLst>
              <a:ext uri="{FF2B5EF4-FFF2-40B4-BE49-F238E27FC236}">
                <a16:creationId xmlns:a16="http://schemas.microsoft.com/office/drawing/2014/main" id="{6AC134F2-3BA1-96EC-A4C0-7EFFFAB4AA8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832600" y="1628776"/>
            <a:ext cx="2832100" cy="3933825"/>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1EE8F53C-B62A-9139-E506-995B3A41627C}"/>
              </a:ext>
            </a:extLst>
          </p:cNvPr>
          <p:cNvSpPr>
            <a:spLocks noGrp="1" noChangeArrowheads="1"/>
          </p:cNvSpPr>
          <p:nvPr>
            <p:ph type="title"/>
          </p:nvPr>
        </p:nvSpPr>
        <p:spPr>
          <a:xfrm>
            <a:off x="1487487" y="509588"/>
            <a:ext cx="8569326" cy="950912"/>
          </a:xfrm>
        </p:spPr>
        <p:txBody>
          <a:bodyPr/>
          <a:lstStyle/>
          <a:p>
            <a:pPr>
              <a:defRPr/>
            </a:pPr>
            <a:r>
              <a:rPr lang="en-GB" altLang="en-US" b="1" dirty="0">
                <a:solidFill>
                  <a:srgbClr val="00B0F0"/>
                </a:solidFill>
                <a:latin typeface="+mn-lt"/>
              </a:rPr>
              <a:t>Artificial Nails</a:t>
            </a:r>
          </a:p>
        </p:txBody>
      </p:sp>
      <p:pic>
        <p:nvPicPr>
          <p:cNvPr id="66563" name="Content Placeholder 3">
            <a:extLst>
              <a:ext uri="{FF2B5EF4-FFF2-40B4-BE49-F238E27FC236}">
                <a16:creationId xmlns:a16="http://schemas.microsoft.com/office/drawing/2014/main" id="{F47E38AC-A00D-9863-3CE0-E694C5740FA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5188" y="1844675"/>
            <a:ext cx="2889250" cy="3709988"/>
          </a:xfrm>
        </p:spPr>
      </p:pic>
      <p:pic>
        <p:nvPicPr>
          <p:cNvPr id="66564" name="Picture 1">
            <a:extLst>
              <a:ext uri="{FF2B5EF4-FFF2-40B4-BE49-F238E27FC236}">
                <a16:creationId xmlns:a16="http://schemas.microsoft.com/office/drawing/2014/main" id="{52B56020-8810-D3DA-9F50-69CC71F057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2205038"/>
            <a:ext cx="39608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F1861C8-9956-FECC-0B8A-B83D9E39442A}"/>
              </a:ext>
            </a:extLst>
          </p:cNvPr>
          <p:cNvSpPr>
            <a:spLocks noGrp="1" noChangeArrowheads="1"/>
          </p:cNvSpPr>
          <p:nvPr>
            <p:ph type="title"/>
          </p:nvPr>
        </p:nvSpPr>
        <p:spPr/>
        <p:txBody>
          <a:bodyPr/>
          <a:lstStyle/>
          <a:p>
            <a:pPr>
              <a:defRPr/>
            </a:pPr>
            <a:r>
              <a:rPr lang="en-GB" altLang="en-US" dirty="0">
                <a:solidFill>
                  <a:schemeClr val="tx1"/>
                </a:solidFill>
                <a:latin typeface="+mn-lt"/>
              </a:rPr>
              <a:t>Hand hygiene </a:t>
            </a:r>
            <a:r>
              <a:rPr lang="en-GB" altLang="en-US" dirty="0">
                <a:solidFill>
                  <a:srgbClr val="0070C0"/>
                </a:solidFill>
                <a:latin typeface="+mn-lt"/>
              </a:rPr>
              <a:t>impact</a:t>
            </a:r>
          </a:p>
        </p:txBody>
      </p:sp>
      <p:sp>
        <p:nvSpPr>
          <p:cNvPr id="4" name="Text Placeholder 3">
            <a:extLst>
              <a:ext uri="{FF2B5EF4-FFF2-40B4-BE49-F238E27FC236}">
                <a16:creationId xmlns:a16="http://schemas.microsoft.com/office/drawing/2014/main" id="{6DFB8358-A428-D31C-B96F-E07889CED943}"/>
              </a:ext>
            </a:extLst>
          </p:cNvPr>
          <p:cNvSpPr>
            <a:spLocks noGrp="1"/>
          </p:cNvSpPr>
          <p:nvPr>
            <p:ph sz="half" idx="1"/>
          </p:nvPr>
        </p:nvSpPr>
        <p:spPr>
          <a:xfrm>
            <a:off x="1752600" y="1484313"/>
            <a:ext cx="4229100" cy="4248150"/>
          </a:xfrm>
        </p:spPr>
        <p:txBody>
          <a:bodyPr>
            <a:normAutofit lnSpcReduction="10000"/>
          </a:bodyPr>
          <a:lstStyle/>
          <a:p>
            <a:pPr marL="0" indent="0">
              <a:buNone/>
              <a:defRPr/>
            </a:pPr>
            <a:r>
              <a:rPr lang="en-GB" sz="1800" dirty="0">
                <a:solidFill>
                  <a:srgbClr val="00B050"/>
                </a:solidFill>
                <a:latin typeface="Arial" panose="020B0604020202020204" pitchFamily="34" charset="0"/>
                <a:cs typeface="Arial" panose="020B0604020202020204" pitchFamily="34" charset="0"/>
              </a:rPr>
              <a:t>If standards of Hand Hygiene are high and embedded in to your organisation it will help reduce.</a:t>
            </a:r>
          </a:p>
          <a:p>
            <a:pPr marL="0" indent="0">
              <a:buNone/>
              <a:defRPr/>
            </a:pPr>
            <a:endParaRPr lang="en-GB" sz="1800" dirty="0">
              <a:latin typeface="Arial" panose="020B0604020202020204" pitchFamily="34" charset="0"/>
              <a:cs typeface="Arial" panose="020B0604020202020204" pitchFamily="34" charset="0"/>
            </a:endParaRPr>
          </a:p>
          <a:p>
            <a:pPr marL="285750" indent="-285750">
              <a:defRPr/>
            </a:pPr>
            <a:r>
              <a:rPr lang="en-GB" sz="2400" dirty="0">
                <a:latin typeface="Arial" panose="020B0604020202020204" pitchFamily="34" charset="0"/>
                <a:cs typeface="Arial" panose="020B0604020202020204" pitchFamily="34" charset="0"/>
              </a:rPr>
              <a:t>More serious illnesses spreading.</a:t>
            </a:r>
          </a:p>
          <a:p>
            <a:pPr marL="285750" indent="-285750">
              <a:defRPr/>
            </a:pPr>
            <a:r>
              <a:rPr lang="en-GB" sz="2400" dirty="0">
                <a:latin typeface="Arial" panose="020B0604020202020204" pitchFamily="34" charset="0"/>
                <a:cs typeface="Arial" panose="020B0604020202020204" pitchFamily="34" charset="0"/>
              </a:rPr>
              <a:t>Hospitalisations.</a:t>
            </a:r>
          </a:p>
          <a:p>
            <a:pPr marL="285750" indent="-285750">
              <a:defRPr/>
            </a:pPr>
            <a:r>
              <a:rPr lang="en-GB" sz="2400" dirty="0">
                <a:latin typeface="Arial" panose="020B0604020202020204" pitchFamily="34" charset="0"/>
                <a:cs typeface="Arial" panose="020B0604020202020204" pitchFamily="34" charset="0"/>
              </a:rPr>
              <a:t>Long term disability.</a:t>
            </a:r>
          </a:p>
          <a:p>
            <a:pPr marL="285750" indent="-285750">
              <a:defRPr/>
            </a:pPr>
            <a:r>
              <a:rPr lang="en-GB" sz="2400" dirty="0">
                <a:latin typeface="Arial" panose="020B0604020202020204" pitchFamily="34" charset="0"/>
                <a:cs typeface="Arial" panose="020B0604020202020204" pitchFamily="34" charset="0"/>
              </a:rPr>
              <a:t>Excess deaths </a:t>
            </a:r>
          </a:p>
          <a:p>
            <a:pPr marL="285750" indent="-285750">
              <a:defRPr/>
            </a:pPr>
            <a:r>
              <a:rPr lang="en-GB" sz="2400" dirty="0">
                <a:latin typeface="Arial" panose="020B0604020202020204" pitchFamily="34" charset="0"/>
                <a:cs typeface="Arial" panose="020B0604020202020204" pitchFamily="34" charset="0"/>
              </a:rPr>
              <a:t>High financial burden on health care sectors. </a:t>
            </a:r>
          </a:p>
        </p:txBody>
      </p:sp>
      <p:sp>
        <p:nvSpPr>
          <p:cNvPr id="68612" name="Content Placeholder 1">
            <a:extLst>
              <a:ext uri="{FF2B5EF4-FFF2-40B4-BE49-F238E27FC236}">
                <a16:creationId xmlns:a16="http://schemas.microsoft.com/office/drawing/2014/main" id="{45B90B2F-F807-FE1E-C760-9D82BE4B57D2}"/>
              </a:ext>
            </a:extLst>
          </p:cNvPr>
          <p:cNvSpPr>
            <a:spLocks noGrp="1" noChangeArrowheads="1"/>
          </p:cNvSpPr>
          <p:nvPr>
            <p:ph sz="half" idx="2"/>
          </p:nvPr>
        </p:nvSpPr>
        <p:spPr>
          <a:xfrm>
            <a:off x="6069013" y="1414464"/>
            <a:ext cx="4229100" cy="3933825"/>
          </a:xfrm>
        </p:spPr>
        <p:txBody>
          <a:bodyPr>
            <a:normAutofit lnSpcReduction="10000"/>
          </a:bodyPr>
          <a:lstStyle/>
          <a:p>
            <a:pPr marL="285750" indent="-285750"/>
            <a:r>
              <a:rPr lang="en-GB" altLang="en-US">
                <a:solidFill>
                  <a:srgbClr val="FF0000"/>
                </a:solidFill>
                <a:latin typeface="Arial" panose="020B0604020202020204" pitchFamily="34" charset="0"/>
                <a:cs typeface="Arial" panose="020B0604020202020204" pitchFamily="34" charset="0"/>
              </a:rPr>
              <a:t>Healthcare associated Infections.</a:t>
            </a:r>
          </a:p>
          <a:p>
            <a:pPr marL="285750" indent="-285750"/>
            <a:r>
              <a:rPr lang="en-GB" altLang="en-US" b="1">
                <a:solidFill>
                  <a:srgbClr val="00B050"/>
                </a:solidFill>
                <a:latin typeface="Arial" panose="020B0604020202020204" pitchFamily="34" charset="0"/>
                <a:cs typeface="Arial" panose="020B0604020202020204" pitchFamily="34" charset="0"/>
              </a:rPr>
              <a:t>MRSA</a:t>
            </a:r>
          </a:p>
          <a:p>
            <a:pPr marL="285750" indent="-285750"/>
            <a:r>
              <a:rPr lang="en-GB" altLang="en-US" b="1">
                <a:solidFill>
                  <a:srgbClr val="00B050"/>
                </a:solidFill>
                <a:latin typeface="Arial" panose="020B0604020202020204" pitchFamily="34" charset="0"/>
                <a:cs typeface="Arial" panose="020B0604020202020204" pitchFamily="34" charset="0"/>
              </a:rPr>
              <a:t>Clostridium Difficile (C-Diff).</a:t>
            </a:r>
          </a:p>
          <a:p>
            <a:pPr marL="285750" indent="-285750"/>
            <a:r>
              <a:rPr lang="en-GB" altLang="en-US" b="1">
                <a:solidFill>
                  <a:srgbClr val="00B050"/>
                </a:solidFill>
                <a:latin typeface="Arial" panose="020B0604020202020204" pitchFamily="34" charset="0"/>
                <a:cs typeface="Arial" panose="020B0604020202020204" pitchFamily="34" charset="0"/>
              </a:rPr>
              <a:t>Influenza &amp; Respiratory viruses.</a:t>
            </a:r>
          </a:p>
          <a:p>
            <a:pPr marL="285750" indent="-285750"/>
            <a:r>
              <a:rPr lang="en-GB" altLang="en-US" b="1">
                <a:solidFill>
                  <a:srgbClr val="00B050"/>
                </a:solidFill>
                <a:latin typeface="Arial" panose="020B0604020202020204" pitchFamily="34" charset="0"/>
                <a:cs typeface="Arial" panose="020B0604020202020204" pitchFamily="34" charset="0"/>
              </a:rPr>
              <a:t>Gastroenteritis caused by Norovirus</a:t>
            </a:r>
            <a:endParaRPr lang="en-GB"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D299D9-7D6D-A502-92C9-77AAA19ADDB7}"/>
              </a:ext>
            </a:extLst>
          </p:cNvPr>
          <p:cNvSpPr>
            <a:spLocks noGrp="1"/>
          </p:cNvSpPr>
          <p:nvPr>
            <p:ph type="title"/>
          </p:nvPr>
        </p:nvSpPr>
        <p:spPr>
          <a:xfrm>
            <a:off x="1774826" y="238126"/>
            <a:ext cx="8588375" cy="720725"/>
          </a:xfrm>
        </p:spPr>
        <p:txBody>
          <a:bodyPr/>
          <a:lstStyle/>
          <a:p>
            <a:pPr>
              <a:defRPr/>
            </a:pPr>
            <a:r>
              <a:rPr lang="en-GB" sz="3600" dirty="0"/>
              <a:t>Hand Hygiene </a:t>
            </a:r>
            <a:r>
              <a:rPr lang="en-GB" sz="3600" dirty="0">
                <a:solidFill>
                  <a:srgbClr val="0070C0"/>
                </a:solidFill>
              </a:rPr>
              <a:t>Prevention</a:t>
            </a:r>
          </a:p>
        </p:txBody>
      </p:sp>
      <p:sp>
        <p:nvSpPr>
          <p:cNvPr id="70659" name="Content Placeholder 5">
            <a:extLst>
              <a:ext uri="{FF2B5EF4-FFF2-40B4-BE49-F238E27FC236}">
                <a16:creationId xmlns:a16="http://schemas.microsoft.com/office/drawing/2014/main" id="{BC9E55DC-C74A-9987-0DF6-613E254EA8C4}"/>
              </a:ext>
            </a:extLst>
          </p:cNvPr>
          <p:cNvSpPr>
            <a:spLocks noGrp="1" noChangeArrowheads="1"/>
          </p:cNvSpPr>
          <p:nvPr>
            <p:ph idx="1"/>
          </p:nvPr>
        </p:nvSpPr>
        <p:spPr>
          <a:xfrm>
            <a:off x="1752600" y="1052514"/>
            <a:ext cx="8610600" cy="4357687"/>
          </a:xfrm>
        </p:spPr>
        <p:txBody>
          <a:bodyPr>
            <a:normAutofit lnSpcReduction="10000"/>
          </a:bodyPr>
          <a:lstStyle/>
          <a:p>
            <a:r>
              <a:rPr lang="en-GB" altLang="en-US" sz="2000">
                <a:latin typeface="Arial" panose="020B0604020202020204" pitchFamily="34" charset="0"/>
                <a:cs typeface="Arial" panose="020B0604020202020204" pitchFamily="34" charset="0"/>
              </a:rPr>
              <a:t>Wash your hands often (hand wipes and alcohol hand gel are also effective) –especially before and after eating and after going to the toilet.</a:t>
            </a:r>
          </a:p>
          <a:p>
            <a:endParaRPr lang="en-GB" altLang="en-US" sz="2000">
              <a:latin typeface="Arial" panose="020B0604020202020204" pitchFamily="34" charset="0"/>
              <a:cs typeface="Arial" panose="020B0604020202020204" pitchFamily="34" charset="0"/>
            </a:endParaRPr>
          </a:p>
          <a:p>
            <a:r>
              <a:rPr lang="en-GB" altLang="en-US" sz="2000">
                <a:latin typeface="Arial" panose="020B0604020202020204" pitchFamily="34" charset="0"/>
                <a:cs typeface="Arial" panose="020B0604020202020204" pitchFamily="34" charset="0"/>
              </a:rPr>
              <a:t>Wearing Appropriate PPE.</a:t>
            </a:r>
          </a:p>
          <a:p>
            <a:endParaRPr lang="en-GB" altLang="en-US" sz="2000">
              <a:latin typeface="Arial" panose="020B0604020202020204" pitchFamily="34" charset="0"/>
              <a:cs typeface="Arial" panose="020B0604020202020204" pitchFamily="34" charset="0"/>
            </a:endParaRPr>
          </a:p>
          <a:p>
            <a:r>
              <a:rPr lang="en-GB" altLang="en-US" sz="2000">
                <a:latin typeface="Arial" panose="020B0604020202020204" pitchFamily="34" charset="0"/>
                <a:cs typeface="Arial" panose="020B0604020202020204" pitchFamily="34" charset="0"/>
              </a:rPr>
              <a:t>Follow the advice you're given about wound care and looking after devices that could lead to infection (such as urinary catheters or drips).</a:t>
            </a:r>
          </a:p>
          <a:p>
            <a:endParaRPr lang="en-GB" altLang="en-US" sz="2000">
              <a:latin typeface="Arial" panose="020B0604020202020204" pitchFamily="34" charset="0"/>
              <a:cs typeface="Arial" panose="020B0604020202020204" pitchFamily="34" charset="0"/>
            </a:endParaRPr>
          </a:p>
          <a:p>
            <a:r>
              <a:rPr lang="en-GB" altLang="en-US" sz="2000">
                <a:latin typeface="Arial" panose="020B0604020202020204" pitchFamily="34" charset="0"/>
                <a:cs typeface="Arial" panose="020B0604020202020204" pitchFamily="34" charset="0"/>
              </a:rPr>
              <a:t>Report any unclean facilities – do not be afraid to talk to staff if you're concerned about hygiene.</a:t>
            </a:r>
          </a:p>
          <a:p>
            <a:endParaRPr lang="en-GB" altLang="en-US" sz="2000">
              <a:latin typeface="Arial" panose="020B0604020202020204" pitchFamily="34" charset="0"/>
              <a:cs typeface="Arial" panose="020B0604020202020204" pitchFamily="34" charset="0"/>
            </a:endParaRPr>
          </a:p>
          <a:p>
            <a:r>
              <a:rPr lang="en-GB" altLang="en-US" sz="2000">
                <a:latin typeface="Arial" panose="020B0604020202020204" pitchFamily="34" charset="0"/>
                <a:cs typeface="Arial" panose="020B0604020202020204" pitchFamily="34" charset="0"/>
              </a:rPr>
              <a:t>Discuss with your IPC Nominated Champion.</a:t>
            </a:r>
          </a:p>
          <a:p>
            <a:endParaRPr lang="en-GB"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7C78B6F4-8C5E-126F-BCC0-A7AEFD4409E6}"/>
              </a:ext>
            </a:extLst>
          </p:cNvPr>
          <p:cNvSpPr>
            <a:spLocks noGrp="1" noChangeArrowheads="1"/>
          </p:cNvSpPr>
          <p:nvPr>
            <p:ph type="title"/>
          </p:nvPr>
        </p:nvSpPr>
        <p:spPr>
          <a:xfrm>
            <a:off x="1981201" y="404813"/>
            <a:ext cx="3008313" cy="360362"/>
          </a:xfrm>
        </p:spPr>
        <p:txBody>
          <a:bodyPr>
            <a:normAutofit fontScale="90000"/>
          </a:bodyPr>
          <a:lstStyle/>
          <a:p>
            <a:r>
              <a:rPr lang="en-GB" altLang="en-US" sz="2400">
                <a:solidFill>
                  <a:srgbClr val="00B0F0"/>
                </a:solidFill>
                <a:latin typeface="Arial" panose="020B0604020202020204" pitchFamily="34" charset="0"/>
                <a:cs typeface="Arial" panose="020B0604020202020204" pitchFamily="34" charset="0"/>
              </a:rPr>
              <a:t>Glow Box </a:t>
            </a:r>
          </a:p>
        </p:txBody>
      </p:sp>
      <p:sp>
        <p:nvSpPr>
          <p:cNvPr id="71683" name="Content Placeholder 2">
            <a:extLst>
              <a:ext uri="{FF2B5EF4-FFF2-40B4-BE49-F238E27FC236}">
                <a16:creationId xmlns:a16="http://schemas.microsoft.com/office/drawing/2014/main" id="{B59E26BA-B820-448E-C80C-770F61974291}"/>
              </a:ext>
            </a:extLst>
          </p:cNvPr>
          <p:cNvSpPr>
            <a:spLocks noGrp="1" noChangeArrowheads="1"/>
          </p:cNvSpPr>
          <p:nvPr>
            <p:ph idx="1"/>
          </p:nvPr>
        </p:nvSpPr>
        <p:spPr>
          <a:xfrm>
            <a:off x="7856538" y="765175"/>
            <a:ext cx="3251200" cy="5111750"/>
          </a:xfrm>
        </p:spPr>
        <p:txBody>
          <a:bodyPr/>
          <a:lstStyle/>
          <a:p>
            <a:r>
              <a:rPr lang="en-GB" altLang="en-US" dirty="0">
                <a:latin typeface="Arial" panose="020B0604020202020204" pitchFamily="34" charset="0"/>
                <a:cs typeface="Arial" panose="020B0604020202020204" pitchFamily="34" charset="0"/>
              </a:rPr>
              <a:t>Have a go using the glow </a:t>
            </a:r>
            <a:r>
              <a:rPr lang="en-GB" altLang="en-US" dirty="0" err="1">
                <a:latin typeface="Arial" panose="020B0604020202020204" pitchFamily="34" charset="0"/>
                <a:cs typeface="Arial" panose="020B0604020202020204" pitchFamily="34" charset="0"/>
              </a:rPr>
              <a:t>bobox</a:t>
            </a:r>
            <a:r>
              <a:rPr lang="en-GB" altLang="en-US" dirty="0">
                <a:latin typeface="Arial" panose="020B0604020202020204" pitchFamily="34" charset="0"/>
                <a:cs typeface="Arial" panose="020B0604020202020204" pitchFamily="34" charset="0"/>
              </a:rPr>
              <a:t>. </a:t>
            </a:r>
          </a:p>
        </p:txBody>
      </p:sp>
      <p:pic>
        <p:nvPicPr>
          <p:cNvPr id="71684" name="Picture 4">
            <a:extLst>
              <a:ext uri="{FF2B5EF4-FFF2-40B4-BE49-F238E27FC236}">
                <a16:creationId xmlns:a16="http://schemas.microsoft.com/office/drawing/2014/main" id="{ACD8E135-A0B7-C2B5-906D-629634825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43050"/>
            <a:ext cx="61531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Placeholder 3">
            <a:extLst>
              <a:ext uri="{FF2B5EF4-FFF2-40B4-BE49-F238E27FC236}">
                <a16:creationId xmlns:a16="http://schemas.microsoft.com/office/drawing/2014/main" id="{681EE548-EFDE-5BC4-59CC-56EC80C63A6E}"/>
              </a:ext>
            </a:extLst>
          </p:cNvPr>
          <p:cNvSpPr>
            <a:spLocks noGrp="1" noChangeArrowheads="1"/>
          </p:cNvSpPr>
          <p:nvPr>
            <p:ph type="body" sz="half" idx="2"/>
          </p:nvPr>
        </p:nvSpPr>
        <p:spPr>
          <a:xfrm>
            <a:off x="1981200" y="1435101"/>
            <a:ext cx="4978400" cy="4225925"/>
          </a:xfrm>
        </p:spPr>
        <p:txBody>
          <a:bodyPr/>
          <a:lstStyle/>
          <a:p>
            <a:endParaRPr lang="en-GB"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8EB2CC9C-D29D-AC14-4B4D-A8EF0DB60EE0}"/>
              </a:ext>
            </a:extLst>
          </p:cNvPr>
          <p:cNvSpPr>
            <a:spLocks noGrp="1" noChangeArrowheads="1"/>
          </p:cNvSpPr>
          <p:nvPr>
            <p:ph type="title"/>
          </p:nvPr>
        </p:nvSpPr>
        <p:spPr>
          <a:xfrm>
            <a:off x="1774826" y="188913"/>
            <a:ext cx="8588375" cy="647700"/>
          </a:xfrm>
        </p:spPr>
        <p:txBody>
          <a:bodyPr>
            <a:normAutofit fontScale="90000"/>
          </a:bodyPr>
          <a:lstStyle/>
          <a:p>
            <a:r>
              <a:rPr lang="en-GB" altLang="en-US">
                <a:solidFill>
                  <a:srgbClr val="00B0F0"/>
                </a:solidFill>
                <a:latin typeface="Arial" panose="020B0604020202020204" pitchFamily="34" charset="0"/>
                <a:cs typeface="Arial" panose="020B0604020202020204" pitchFamily="34" charset="0"/>
              </a:rPr>
              <a:t>Audits</a:t>
            </a:r>
          </a:p>
        </p:txBody>
      </p:sp>
      <p:sp>
        <p:nvSpPr>
          <p:cNvPr id="73731" name="Content Placeholder 4">
            <a:extLst>
              <a:ext uri="{FF2B5EF4-FFF2-40B4-BE49-F238E27FC236}">
                <a16:creationId xmlns:a16="http://schemas.microsoft.com/office/drawing/2014/main" id="{2F9AA9AE-D4B5-9AD6-85CD-9EA12C4AA04E}"/>
              </a:ext>
            </a:extLst>
          </p:cNvPr>
          <p:cNvSpPr>
            <a:spLocks noGrp="1" noChangeArrowheads="1"/>
          </p:cNvSpPr>
          <p:nvPr>
            <p:ph sz="half" idx="1"/>
          </p:nvPr>
        </p:nvSpPr>
        <p:spPr>
          <a:xfrm>
            <a:off x="1752600" y="981076"/>
            <a:ext cx="4229100" cy="4581525"/>
          </a:xfrm>
        </p:spPr>
        <p:txBody>
          <a:bodyPr/>
          <a:lstStyle/>
          <a:p>
            <a:r>
              <a:rPr lang="en-GB" altLang="en-US"/>
              <a:t>What audits happen in your care home?</a:t>
            </a:r>
          </a:p>
          <a:p>
            <a:r>
              <a:rPr lang="en-GB" altLang="en-US"/>
              <a:t>How often are they carried out?</a:t>
            </a:r>
          </a:p>
          <a:p>
            <a:r>
              <a:rPr lang="en-GB" altLang="en-US" b="1">
                <a:solidFill>
                  <a:srgbClr val="000000"/>
                </a:solidFill>
                <a:ea typeface="Cambria" panose="02040503050406030204" pitchFamily="18" charset="0"/>
                <a:cs typeface="Times New Roman" panose="02020603050405020304" pitchFamily="18" charset="0"/>
              </a:rPr>
              <a:t>Why</a:t>
            </a:r>
            <a:r>
              <a:rPr lang="en-GB" altLang="en-US">
                <a:solidFill>
                  <a:srgbClr val="000000"/>
                </a:solidFill>
                <a:ea typeface="Cambria" panose="02040503050406030204" pitchFamily="18" charset="0"/>
                <a:cs typeface="Times New Roman" panose="02020603050405020304" pitchFamily="18" charset="0"/>
              </a:rPr>
              <a:t> evidencing audits is important?</a:t>
            </a:r>
          </a:p>
          <a:p>
            <a:r>
              <a:rPr lang="en-GB" altLang="en-US">
                <a:ea typeface="Cambria" panose="02040503050406030204" pitchFamily="18" charset="0"/>
                <a:cs typeface="Times New Roman" panose="02020603050405020304" pitchFamily="18" charset="0"/>
              </a:rPr>
              <a:t>Regulations</a:t>
            </a:r>
          </a:p>
          <a:p>
            <a:r>
              <a:rPr lang="en-GB" altLang="en-US">
                <a:ea typeface="Cambria" panose="02040503050406030204" pitchFamily="18" charset="0"/>
                <a:cs typeface="Times New Roman" panose="02020603050405020304" pitchFamily="18" charset="0"/>
              </a:rPr>
              <a:t>Accountability</a:t>
            </a:r>
          </a:p>
          <a:p>
            <a:endParaRPr lang="en-GB" altLang="en-US"/>
          </a:p>
          <a:p>
            <a:endParaRPr lang="en-GB" altLang="en-US"/>
          </a:p>
        </p:txBody>
      </p:sp>
      <p:sp>
        <p:nvSpPr>
          <p:cNvPr id="73732" name="Content Placeholder 6">
            <a:extLst>
              <a:ext uri="{FF2B5EF4-FFF2-40B4-BE49-F238E27FC236}">
                <a16:creationId xmlns:a16="http://schemas.microsoft.com/office/drawing/2014/main" id="{8636D55F-D8F7-890B-51D5-E7E556D1EC99}"/>
              </a:ext>
            </a:extLst>
          </p:cNvPr>
          <p:cNvSpPr>
            <a:spLocks noGrp="1" noChangeArrowheads="1"/>
          </p:cNvSpPr>
          <p:nvPr>
            <p:ph sz="half" idx="2"/>
          </p:nvPr>
        </p:nvSpPr>
        <p:spPr>
          <a:xfrm>
            <a:off x="6134100" y="981076"/>
            <a:ext cx="4229100" cy="4581525"/>
          </a:xfrm>
        </p:spPr>
        <p:txBody>
          <a:bodyPr/>
          <a:lstStyle/>
          <a:p>
            <a:r>
              <a:rPr lang="en-GB" altLang="en-US">
                <a:latin typeface="Arial" panose="020B0604020202020204" pitchFamily="34" charset="0"/>
                <a:cs typeface="Arial" panose="020B0604020202020204" pitchFamily="34" charset="0"/>
              </a:rPr>
              <a:t>CQC inspectors use questions and prompts to look at how well staff and people living in care homes are protected by infection prevention and control (IPC)</a:t>
            </a:r>
            <a:endParaRPr lang="en-GB" altLang="en-US">
              <a:solidFill>
                <a:srgbClr val="000000"/>
              </a:solidFill>
              <a:latin typeface="Arial" panose="020B0604020202020204" pitchFamily="34" charset="0"/>
              <a:ea typeface="Cambria" panose="02040503050406030204" pitchFamily="18"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8">
            <a:extLst>
              <a:ext uri="{FF2B5EF4-FFF2-40B4-BE49-F238E27FC236}">
                <a16:creationId xmlns:a16="http://schemas.microsoft.com/office/drawing/2014/main" id="{A3DF837D-4545-BBBF-3FB9-9A7317405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720726"/>
            <a:ext cx="8208962"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9">
            <a:extLst>
              <a:ext uri="{FF2B5EF4-FFF2-40B4-BE49-F238E27FC236}">
                <a16:creationId xmlns:a16="http://schemas.microsoft.com/office/drawing/2014/main" id="{ADECDAB8-BFDF-FC33-506B-3E5F76524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333375"/>
            <a:ext cx="82804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a:extLst>
              <a:ext uri="{FF2B5EF4-FFF2-40B4-BE49-F238E27FC236}">
                <a16:creationId xmlns:a16="http://schemas.microsoft.com/office/drawing/2014/main" id="{864CE79A-2D90-C85D-BF3A-38FC719C8A64}"/>
              </a:ext>
            </a:extLst>
          </p:cNvPr>
          <p:cNvSpPr>
            <a:spLocks noGrp="1" noChangeArrowheads="1"/>
          </p:cNvSpPr>
          <p:nvPr>
            <p:ph type="title"/>
          </p:nvPr>
        </p:nvSpPr>
        <p:spPr>
          <a:xfrm>
            <a:off x="1774826" y="333375"/>
            <a:ext cx="8588375" cy="719138"/>
          </a:xfrm>
        </p:spPr>
        <p:txBody>
          <a:bodyPr/>
          <a:lstStyle/>
          <a:p>
            <a:pPr>
              <a:defRPr/>
            </a:pPr>
            <a:r>
              <a:rPr lang="en-GB" altLang="en-US" sz="2800" b="1" dirty="0">
                <a:solidFill>
                  <a:srgbClr val="0070C0"/>
                </a:solidFill>
              </a:rPr>
              <a:t>Learning Outcomes</a:t>
            </a:r>
          </a:p>
        </p:txBody>
      </p:sp>
      <p:sp>
        <p:nvSpPr>
          <p:cNvPr id="6147" name="Content Placeholder 5">
            <a:extLst>
              <a:ext uri="{FF2B5EF4-FFF2-40B4-BE49-F238E27FC236}">
                <a16:creationId xmlns:a16="http://schemas.microsoft.com/office/drawing/2014/main" id="{3AE132B2-1E67-44AF-F131-60DDCECE22CC}"/>
              </a:ext>
            </a:extLst>
          </p:cNvPr>
          <p:cNvSpPr>
            <a:spLocks noGrp="1" noChangeArrowheads="1"/>
          </p:cNvSpPr>
          <p:nvPr>
            <p:ph idx="1"/>
          </p:nvPr>
        </p:nvSpPr>
        <p:spPr>
          <a:xfrm>
            <a:off x="1752600" y="1052513"/>
            <a:ext cx="8610600" cy="4608512"/>
          </a:xfrm>
        </p:spPr>
        <p:txBody>
          <a:bodyPr/>
          <a:lstStyle/>
          <a:p>
            <a:pPr>
              <a:defRPr/>
            </a:pPr>
            <a:endParaRPr lang="en-GB" sz="1800" dirty="0"/>
          </a:p>
          <a:p>
            <a:pPr>
              <a:defRPr/>
            </a:pPr>
            <a:endParaRPr lang="en-GB" sz="1800" dirty="0"/>
          </a:p>
          <a:p>
            <a:pPr>
              <a:defRPr/>
            </a:pPr>
            <a:r>
              <a:rPr lang="en-GB" sz="1800" dirty="0"/>
              <a:t>What are standard precautions in relation to infection prevention.</a:t>
            </a:r>
          </a:p>
          <a:p>
            <a:pPr marL="0" indent="0">
              <a:buNone/>
              <a:defRPr/>
            </a:pPr>
            <a:endParaRPr lang="en-GB" sz="1800" dirty="0"/>
          </a:p>
          <a:p>
            <a:pPr>
              <a:defRPr/>
            </a:pPr>
            <a:r>
              <a:rPr lang="en-GB" sz="1800" dirty="0"/>
              <a:t>Build on knowledge of how you can prevent the spread of infection. </a:t>
            </a:r>
          </a:p>
          <a:p>
            <a:pPr marL="0" indent="0">
              <a:buNone/>
              <a:defRPr/>
            </a:pPr>
            <a:endParaRPr lang="en-GB" sz="1800" dirty="0"/>
          </a:p>
          <a:p>
            <a:pPr>
              <a:defRPr/>
            </a:pPr>
            <a:r>
              <a:rPr lang="en-GB" sz="1800" dirty="0"/>
              <a:t>Understand the importance of breaking the chain of infection. </a:t>
            </a:r>
          </a:p>
          <a:p>
            <a:pPr marL="0" indent="0">
              <a:buNone/>
              <a:defRPr/>
            </a:pPr>
            <a:endParaRPr lang="en-GB" sz="1800" dirty="0"/>
          </a:p>
          <a:p>
            <a:pPr>
              <a:defRPr/>
            </a:pPr>
            <a:r>
              <a:rPr lang="en-GB" sz="1800" dirty="0"/>
              <a:t>Apply the knowledge learnt today to refocus basic infection prevention practices. </a:t>
            </a:r>
          </a:p>
          <a:p>
            <a:pPr>
              <a:defRPr/>
            </a:pPr>
            <a:endParaRPr lang="en-GB" sz="1800" dirty="0"/>
          </a:p>
          <a:p>
            <a:pPr>
              <a:defRPr/>
            </a:pPr>
            <a:endParaRPr lang="en-GB" sz="1800" dirty="0"/>
          </a:p>
          <a:p>
            <a:pPr marL="0" indent="0">
              <a:buNone/>
              <a:defRPr/>
            </a:pPr>
            <a:endParaRPr lang="en-GB" sz="1800" dirty="0"/>
          </a:p>
          <a:p>
            <a:pPr marL="0" indent="0">
              <a:buNone/>
              <a:defRPr/>
            </a:pPr>
            <a:endParaRPr lang="en-GB" sz="1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6">
            <a:extLst>
              <a:ext uri="{FF2B5EF4-FFF2-40B4-BE49-F238E27FC236}">
                <a16:creationId xmlns:a16="http://schemas.microsoft.com/office/drawing/2014/main" id="{50BD1B25-D5E7-0BBC-4C8E-C6157ABF1EFA}"/>
              </a:ext>
            </a:extLst>
          </p:cNvPr>
          <p:cNvSpPr>
            <a:spLocks noGrp="1" noChangeArrowheads="1"/>
          </p:cNvSpPr>
          <p:nvPr>
            <p:ph type="title"/>
          </p:nvPr>
        </p:nvSpPr>
        <p:spPr>
          <a:xfrm>
            <a:off x="1774826" y="188914"/>
            <a:ext cx="8588375" cy="719137"/>
          </a:xfrm>
        </p:spPr>
        <p:txBody>
          <a:bodyPr/>
          <a:lstStyle/>
          <a:p>
            <a:r>
              <a:rPr lang="en-GB" altLang="en-US" sz="2400">
                <a:solidFill>
                  <a:srgbClr val="0070C0"/>
                </a:solidFill>
                <a:latin typeface="Arial" panose="020B0604020202020204" pitchFamily="34" charset="0"/>
                <a:cs typeface="Arial" panose="020B0604020202020204" pitchFamily="34" charset="0"/>
              </a:rPr>
              <a:t>The role of the IPC champion within the care home</a:t>
            </a:r>
          </a:p>
        </p:txBody>
      </p:sp>
      <p:sp>
        <p:nvSpPr>
          <p:cNvPr id="9" name="Content Placeholder 8">
            <a:extLst>
              <a:ext uri="{FF2B5EF4-FFF2-40B4-BE49-F238E27FC236}">
                <a16:creationId xmlns:a16="http://schemas.microsoft.com/office/drawing/2014/main" id="{8470DC6A-129A-5851-E857-B4F0FD7CFBCB}"/>
              </a:ext>
            </a:extLst>
          </p:cNvPr>
          <p:cNvSpPr>
            <a:spLocks noGrp="1"/>
          </p:cNvSpPr>
          <p:nvPr>
            <p:ph sz="half" idx="2"/>
          </p:nvPr>
        </p:nvSpPr>
        <p:spPr>
          <a:xfrm>
            <a:off x="5629276" y="908050"/>
            <a:ext cx="4733925" cy="4897438"/>
          </a:xfrm>
        </p:spPr>
        <p:txBody>
          <a:bodyPr/>
          <a:lstStyle/>
          <a:p>
            <a:pPr>
              <a:defRPr/>
            </a:pPr>
            <a:r>
              <a:rPr lang="en-GB" sz="1400" dirty="0">
                <a:latin typeface="+mn-lt"/>
              </a:rPr>
              <a:t>To support the service in ensuring good Infection Prevention and Control (IPC) practices are adopted </a:t>
            </a:r>
            <a:r>
              <a:rPr lang="en-GB" sz="1400" dirty="0">
                <a:latin typeface="+mn-lt"/>
                <a:cs typeface="Arial" panose="020B0604020202020204" pitchFamily="34" charset="0"/>
              </a:rPr>
              <a:t>and</a:t>
            </a:r>
            <a:r>
              <a:rPr lang="en-GB" sz="1400" dirty="0">
                <a:latin typeface="+mn-lt"/>
              </a:rPr>
              <a:t> maintained.</a:t>
            </a:r>
          </a:p>
          <a:p>
            <a:pPr>
              <a:defRPr/>
            </a:pPr>
            <a:endParaRPr lang="en-GB" sz="1400" dirty="0">
              <a:latin typeface="+mn-lt"/>
            </a:endParaRPr>
          </a:p>
          <a:p>
            <a:pPr>
              <a:defRPr/>
            </a:pPr>
            <a:r>
              <a:rPr lang="en-GB" sz="1400" dirty="0">
                <a:latin typeface="+mn-lt"/>
              </a:rPr>
              <a:t>To help create and maintain an environment which will reduce the risk of infection.</a:t>
            </a:r>
          </a:p>
          <a:p>
            <a:pPr marL="0" indent="0">
              <a:buNone/>
              <a:defRPr/>
            </a:pPr>
            <a:endParaRPr lang="en-GB" sz="1400" dirty="0">
              <a:latin typeface="+mn-lt"/>
            </a:endParaRPr>
          </a:p>
          <a:p>
            <a:pPr>
              <a:defRPr/>
            </a:pPr>
            <a:r>
              <a:rPr lang="en-GB" sz="1400" dirty="0">
                <a:latin typeface="+mn-lt"/>
              </a:rPr>
              <a:t>A main responsibility of this role will be to ensure that staff working within their area are updated in IPC accredited training (recommend annual training), new IPC initiatives and in order to accomplish this they will act as a resource/named person for IPC within their area. </a:t>
            </a:r>
          </a:p>
          <a:p>
            <a:pPr>
              <a:defRPr/>
            </a:pPr>
            <a:endParaRPr lang="en-GB" sz="1400" dirty="0">
              <a:latin typeface="+mn-lt"/>
            </a:endParaRPr>
          </a:p>
          <a:p>
            <a:pPr>
              <a:defRPr/>
            </a:pPr>
            <a:r>
              <a:rPr lang="en-GB" sz="1400" dirty="0">
                <a:latin typeface="+mn-lt"/>
              </a:rPr>
              <a:t>They will undertake/participate in audits/action plans and disseminate relevant information, audit results and actions to team members, work together with their manager and have regular 1:1 meetings to improve practice where applicable. </a:t>
            </a:r>
          </a:p>
          <a:p>
            <a:pPr>
              <a:defRPr/>
            </a:pPr>
            <a:endParaRPr lang="en-GB" sz="1200" dirty="0">
              <a:latin typeface="Arial" panose="020B0604020202020204" pitchFamily="34" charset="0"/>
              <a:cs typeface="Arial" panose="020B0604020202020204" pitchFamily="34" charset="0"/>
            </a:endParaRPr>
          </a:p>
          <a:p>
            <a:pPr>
              <a:defRPr/>
            </a:pPr>
            <a:endParaRPr lang="en-GB" sz="1400" dirty="0">
              <a:latin typeface="+mn-lt"/>
            </a:endParaRPr>
          </a:p>
          <a:p>
            <a:pPr>
              <a:defRPr/>
            </a:pPr>
            <a:endParaRPr lang="en-GB" sz="1400" dirty="0">
              <a:latin typeface="+mn-lt"/>
            </a:endParaRPr>
          </a:p>
          <a:p>
            <a:pPr>
              <a:defRPr/>
            </a:pPr>
            <a:endParaRPr lang="en-GB" dirty="0"/>
          </a:p>
        </p:txBody>
      </p:sp>
      <p:pic>
        <p:nvPicPr>
          <p:cNvPr id="12" name="Content Placeholder 11">
            <a:extLst>
              <a:ext uri="{FF2B5EF4-FFF2-40B4-BE49-F238E27FC236}">
                <a16:creationId xmlns:a16="http://schemas.microsoft.com/office/drawing/2014/main" id="{23F40C38-A7BA-67D9-BDFA-BE1E62F9905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19288" y="1354139"/>
            <a:ext cx="3492500" cy="41497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A448F4B-B258-CEED-58B2-02C06E7D81C3}"/>
              </a:ext>
            </a:extLst>
          </p:cNvPr>
          <p:cNvSpPr>
            <a:spLocks noGrp="1" noChangeArrowheads="1"/>
          </p:cNvSpPr>
          <p:nvPr>
            <p:ph type="title"/>
          </p:nvPr>
        </p:nvSpPr>
        <p:spPr/>
        <p:txBody>
          <a:bodyPr/>
          <a:lstStyle/>
          <a:p>
            <a:r>
              <a:rPr lang="en-GB" altLang="en-US">
                <a:solidFill>
                  <a:srgbClr val="00B0F0"/>
                </a:solidFill>
                <a:latin typeface="Arial" panose="020B0604020202020204" pitchFamily="34" charset="0"/>
                <a:cs typeface="Arial" panose="020B0604020202020204" pitchFamily="34" charset="0"/>
              </a:rPr>
              <a:t>Messages to take away </a:t>
            </a:r>
          </a:p>
        </p:txBody>
      </p:sp>
      <p:sp>
        <p:nvSpPr>
          <p:cNvPr id="79875" name="Content Placeholder 2">
            <a:extLst>
              <a:ext uri="{FF2B5EF4-FFF2-40B4-BE49-F238E27FC236}">
                <a16:creationId xmlns:a16="http://schemas.microsoft.com/office/drawing/2014/main" id="{68083270-4329-F3A5-A8EE-DF2E0CDF80CC}"/>
              </a:ext>
            </a:extLst>
          </p:cNvPr>
          <p:cNvSpPr>
            <a:spLocks noGrp="1" noChangeArrowheads="1"/>
          </p:cNvSpPr>
          <p:nvPr>
            <p:ph idx="1"/>
          </p:nvPr>
        </p:nvSpPr>
        <p:spPr>
          <a:xfrm>
            <a:off x="1752600" y="1700214"/>
            <a:ext cx="8610600" cy="3709987"/>
          </a:xfrm>
        </p:spPr>
        <p:txBody>
          <a:bodyPr/>
          <a:lstStyle/>
          <a:p>
            <a:r>
              <a:rPr lang="en-GB" altLang="en-US">
                <a:latin typeface="Arial" panose="020B0604020202020204" pitchFamily="34" charset="0"/>
                <a:cs typeface="Arial" panose="020B0604020202020204" pitchFamily="34" charset="0"/>
              </a:rPr>
              <a:t>Infection Prevention is everyone's responsibility, wherever you work and whatever the setting. </a:t>
            </a:r>
          </a:p>
          <a:p>
            <a:r>
              <a:rPr lang="en-GB" altLang="en-US">
                <a:latin typeface="Arial" panose="020B0604020202020204" pitchFamily="34" charset="0"/>
                <a:cs typeface="Arial" panose="020B0604020202020204" pitchFamily="34" charset="0"/>
              </a:rPr>
              <a:t>Keep reviewing your setting and practices.</a:t>
            </a:r>
          </a:p>
          <a:p>
            <a:r>
              <a:rPr lang="en-GB" altLang="en-US">
                <a:latin typeface="Arial" panose="020B0604020202020204" pitchFamily="34" charset="0"/>
                <a:cs typeface="Arial" panose="020B0604020202020204" pitchFamily="34" charset="0"/>
              </a:rPr>
              <a:t>Be familiar with your setting procedures regarding Infection Prevention. </a:t>
            </a:r>
          </a:p>
          <a:p>
            <a:r>
              <a:rPr lang="en-GB" altLang="en-US">
                <a:latin typeface="Arial" panose="020B0604020202020204" pitchFamily="34" charset="0"/>
                <a:cs typeface="Arial" panose="020B0604020202020204" pitchFamily="34" charset="0"/>
              </a:rPr>
              <a:t>Going forward – how can you involve your service users/residents more.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9E9AF-4941-5D88-E4E6-291A90AC75C5}"/>
              </a:ext>
            </a:extLst>
          </p:cNvPr>
          <p:cNvSpPr>
            <a:spLocks noGrp="1"/>
          </p:cNvSpPr>
          <p:nvPr>
            <p:ph type="title"/>
          </p:nvPr>
        </p:nvSpPr>
        <p:spPr>
          <a:xfrm>
            <a:off x="1774826" y="533401"/>
            <a:ext cx="8588375" cy="663575"/>
          </a:xfrm>
        </p:spPr>
        <p:txBody>
          <a:bodyPr>
            <a:normAutofit fontScale="90000"/>
          </a:bodyPr>
          <a:lstStyle/>
          <a:p>
            <a:pPr>
              <a:defRPr/>
            </a:pPr>
            <a:r>
              <a:rPr lang="en-GB" dirty="0">
                <a:solidFill>
                  <a:srgbClr val="0070C0"/>
                </a:solidFill>
                <a:latin typeface="+mn-lt"/>
              </a:rPr>
              <a:t>Summary</a:t>
            </a:r>
          </a:p>
        </p:txBody>
      </p:sp>
      <p:sp>
        <p:nvSpPr>
          <p:cNvPr id="80899" name="Content Placeholder 4">
            <a:extLst>
              <a:ext uri="{FF2B5EF4-FFF2-40B4-BE49-F238E27FC236}">
                <a16:creationId xmlns:a16="http://schemas.microsoft.com/office/drawing/2014/main" id="{535A3205-2ED6-5D8C-E4A8-D02017B4B195}"/>
              </a:ext>
            </a:extLst>
          </p:cNvPr>
          <p:cNvSpPr>
            <a:spLocks noGrp="1" noChangeArrowheads="1"/>
          </p:cNvSpPr>
          <p:nvPr>
            <p:ph idx="1"/>
          </p:nvPr>
        </p:nvSpPr>
        <p:spPr>
          <a:xfrm>
            <a:off x="1752600" y="1196976"/>
            <a:ext cx="8610600" cy="4213225"/>
          </a:xfrm>
        </p:spPr>
        <p:txBody>
          <a:bodyPr/>
          <a:lstStyle/>
          <a:p>
            <a:r>
              <a:rPr lang="en-GB" altLang="en-US">
                <a:latin typeface="Arial" panose="020B0604020202020204" pitchFamily="34" charset="0"/>
                <a:cs typeface="Arial" panose="020B0604020202020204" pitchFamily="34" charset="0"/>
              </a:rPr>
              <a:t>We looked at the standard precautions &amp; how we can prevent the spread of infections.</a:t>
            </a:r>
          </a:p>
          <a:p>
            <a:r>
              <a:rPr lang="en-GB" altLang="en-US">
                <a:latin typeface="Arial" panose="020B0604020202020204" pitchFamily="34" charset="0"/>
                <a:cs typeface="Arial" panose="020B0604020202020204" pitchFamily="34" charset="0"/>
              </a:rPr>
              <a:t>Identifying how we can break the chain of infection &amp; the importance of this. </a:t>
            </a:r>
          </a:p>
          <a:p>
            <a:r>
              <a:rPr lang="en-GB" altLang="en-US">
                <a:latin typeface="Arial" panose="020B0604020202020204" pitchFamily="34" charset="0"/>
                <a:cs typeface="Arial" panose="020B0604020202020204" pitchFamily="34" charset="0"/>
              </a:rPr>
              <a:t>Best practice in relation to the basics of standard precautions. </a:t>
            </a:r>
          </a:p>
          <a:p>
            <a:r>
              <a:rPr lang="en-GB" altLang="en-US">
                <a:latin typeface="Arial" panose="020B0604020202020204" pitchFamily="34" charset="0"/>
                <a:cs typeface="Arial" panose="020B0604020202020204" pitchFamily="34" charset="0"/>
              </a:rPr>
              <a:t>Now is a good time to review and assess your basic but essential infection processes.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8839B-E100-7E34-49CE-D724B13F49D3}"/>
              </a:ext>
            </a:extLst>
          </p:cNvPr>
          <p:cNvSpPr>
            <a:spLocks noGrp="1"/>
          </p:cNvSpPr>
          <p:nvPr>
            <p:ph type="title"/>
          </p:nvPr>
        </p:nvSpPr>
        <p:spPr/>
        <p:txBody>
          <a:bodyPr/>
          <a:lstStyle/>
          <a:p>
            <a:pPr>
              <a:defRPr/>
            </a:pPr>
            <a:r>
              <a:rPr lang="en-GB" sz="2400" b="1" dirty="0">
                <a:solidFill>
                  <a:srgbClr val="00B0F0"/>
                </a:solidFill>
              </a:rPr>
              <a:t>Look after yourself: Health &amp; Wellbeing</a:t>
            </a:r>
          </a:p>
        </p:txBody>
      </p:sp>
      <p:sp>
        <p:nvSpPr>
          <p:cNvPr id="3" name="Content Placeholder 2">
            <a:extLst>
              <a:ext uri="{FF2B5EF4-FFF2-40B4-BE49-F238E27FC236}">
                <a16:creationId xmlns:a16="http://schemas.microsoft.com/office/drawing/2014/main" id="{B9B34066-565F-6B4C-9203-8BEBAB70E1D0}"/>
              </a:ext>
            </a:extLst>
          </p:cNvPr>
          <p:cNvSpPr>
            <a:spLocks noGrp="1"/>
          </p:cNvSpPr>
          <p:nvPr>
            <p:ph idx="1"/>
          </p:nvPr>
        </p:nvSpPr>
        <p:spPr>
          <a:xfrm>
            <a:off x="1752600" y="1700214"/>
            <a:ext cx="8610600" cy="3889375"/>
          </a:xfrm>
        </p:spPr>
        <p:txBody>
          <a:bodyPr/>
          <a:lstStyle/>
          <a:p>
            <a:pPr>
              <a:defRPr/>
            </a:pPr>
            <a:r>
              <a:rPr lang="en-GB" sz="2000" dirty="0">
                <a:latin typeface="Arial" panose="020B0604020202020204" pitchFamily="34" charset="0"/>
                <a:cs typeface="Arial" panose="020B0604020202020204" pitchFamily="34" charset="0"/>
              </a:rPr>
              <a:t>You doing the best for your residents/service users: </a:t>
            </a:r>
            <a:r>
              <a:rPr lang="en-GB" sz="2000" b="1" dirty="0">
                <a:latin typeface="Arial" panose="020B0604020202020204" pitchFamily="34" charset="0"/>
                <a:cs typeface="Arial" panose="020B0604020202020204" pitchFamily="34" charset="0"/>
              </a:rPr>
              <a:t>but don’t forget to do the best for yourself too. </a:t>
            </a:r>
          </a:p>
          <a:p>
            <a:pPr>
              <a:defRPr/>
            </a:pPr>
            <a:endParaRPr lang="en-GB" sz="2000" b="1" dirty="0">
              <a:latin typeface="Arial" panose="020B0604020202020204" pitchFamily="34" charset="0"/>
              <a:cs typeface="Arial" panose="020B0604020202020204" pitchFamily="34" charset="0"/>
            </a:endParaRPr>
          </a:p>
          <a:p>
            <a:pPr>
              <a:defRPr/>
            </a:pPr>
            <a:r>
              <a:rPr lang="en-GB" sz="2000" b="1" dirty="0">
                <a:latin typeface="Arial" panose="020B0604020202020204" pitchFamily="34" charset="0"/>
                <a:cs typeface="Arial" panose="020B0604020202020204" pitchFamily="34" charset="0"/>
              </a:rPr>
              <a:t>Providing care is emotionally rewarding but can be tough.</a:t>
            </a:r>
          </a:p>
          <a:p>
            <a:pPr marL="0" indent="0">
              <a:buNone/>
              <a:defRPr/>
            </a:pPr>
            <a:endParaRPr lang="en-GB" sz="2000" b="1" dirty="0">
              <a:latin typeface="Arial" panose="020B0604020202020204" pitchFamily="34" charset="0"/>
              <a:cs typeface="Arial" panose="020B0604020202020204" pitchFamily="34" charset="0"/>
            </a:endParaRPr>
          </a:p>
          <a:p>
            <a:pPr>
              <a:defRPr/>
            </a:pPr>
            <a:r>
              <a:rPr lang="en-GB" sz="2000" b="1" dirty="0">
                <a:latin typeface="Arial" panose="020B0604020202020204" pitchFamily="34" charset="0"/>
                <a:cs typeface="Arial" panose="020B0604020202020204" pitchFamily="34" charset="0"/>
              </a:rPr>
              <a:t>Support is available for you:</a:t>
            </a:r>
          </a:p>
          <a:p>
            <a:pPr marL="0" indent="0">
              <a:buNone/>
              <a:defRPr/>
            </a:pPr>
            <a:endParaRPr lang="en-GB" sz="2000" b="1" dirty="0">
              <a:latin typeface="Arial" panose="020B0604020202020204" pitchFamily="34" charset="0"/>
              <a:cs typeface="Arial" panose="020B0604020202020204" pitchFamily="34" charset="0"/>
            </a:endParaRPr>
          </a:p>
          <a:p>
            <a:pPr>
              <a:defRPr/>
            </a:pPr>
            <a:r>
              <a:rPr lang="en-GB" sz="2000" b="1" dirty="0">
                <a:hlinkClick r:id="rId3"/>
              </a:rPr>
              <a:t>Wellbeing support line for health and social care workers | Samaritans</a:t>
            </a:r>
            <a:endParaRPr lang="en-GB" sz="2000" b="1" dirty="0"/>
          </a:p>
          <a:p>
            <a:pPr marL="0" indent="0">
              <a:buNone/>
              <a:defRPr/>
            </a:pPr>
            <a:endParaRPr lang="en-GB" sz="2000" b="1" dirty="0"/>
          </a:p>
          <a:p>
            <a:pPr>
              <a:defRPr/>
            </a:pPr>
            <a:r>
              <a:rPr lang="en-GB" sz="2000" b="1" dirty="0">
                <a:solidFill>
                  <a:srgbClr val="00B050"/>
                </a:solidFill>
                <a:latin typeface="Arial" panose="020B0604020202020204" pitchFamily="34" charset="0"/>
                <a:cs typeface="Arial" panose="020B0604020202020204" pitchFamily="34" charset="0"/>
                <a:hlinkClick r:id="rId4"/>
              </a:rPr>
              <a:t>https://www.nhs.uk/oneyou/every-mind-matters/</a:t>
            </a:r>
            <a:endParaRPr lang="en-GB" sz="2000" b="1" dirty="0">
              <a:solidFill>
                <a:srgbClr val="00B050"/>
              </a:solidFill>
              <a:latin typeface="Arial" panose="020B0604020202020204" pitchFamily="34" charset="0"/>
              <a:cs typeface="Arial" panose="020B0604020202020204" pitchFamily="34" charset="0"/>
            </a:endParaRPr>
          </a:p>
          <a:p>
            <a:pPr marL="0" indent="0">
              <a:buNone/>
              <a:defRPr/>
            </a:pPr>
            <a:endParaRPr lang="en-GB" sz="2000" b="1" dirty="0">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3">
            <a:extLst>
              <a:ext uri="{FF2B5EF4-FFF2-40B4-BE49-F238E27FC236}">
                <a16:creationId xmlns:a16="http://schemas.microsoft.com/office/drawing/2014/main" id="{07675601-1503-A4F1-B71F-B4F2CCE8B470}"/>
              </a:ext>
            </a:extLst>
          </p:cNvPr>
          <p:cNvSpPr>
            <a:spLocks noGrp="1" noChangeArrowheads="1"/>
          </p:cNvSpPr>
          <p:nvPr>
            <p:ph type="title"/>
          </p:nvPr>
        </p:nvSpPr>
        <p:spPr>
          <a:xfrm>
            <a:off x="1801814" y="260350"/>
            <a:ext cx="8588375" cy="592138"/>
          </a:xfrm>
        </p:spPr>
        <p:txBody>
          <a:bodyPr>
            <a:normAutofit fontScale="90000"/>
          </a:bodyPr>
          <a:lstStyle/>
          <a:p>
            <a:r>
              <a:rPr lang="en-GB" altLang="en-US"/>
              <a:t>References</a:t>
            </a:r>
          </a:p>
        </p:txBody>
      </p:sp>
      <p:sp>
        <p:nvSpPr>
          <p:cNvPr id="50179" name="Content Placeholder 4">
            <a:extLst>
              <a:ext uri="{FF2B5EF4-FFF2-40B4-BE49-F238E27FC236}">
                <a16:creationId xmlns:a16="http://schemas.microsoft.com/office/drawing/2014/main" id="{4D36E21B-5A44-A8B9-73BE-C0B988CDA935}"/>
              </a:ext>
            </a:extLst>
          </p:cNvPr>
          <p:cNvSpPr>
            <a:spLocks noGrp="1" noChangeArrowheads="1"/>
          </p:cNvSpPr>
          <p:nvPr>
            <p:ph idx="1"/>
          </p:nvPr>
        </p:nvSpPr>
        <p:spPr>
          <a:xfrm>
            <a:off x="1752600" y="981076"/>
            <a:ext cx="8610600" cy="4429125"/>
          </a:xfrm>
        </p:spPr>
        <p:txBody>
          <a:bodyPr>
            <a:normAutofit fontScale="92500" lnSpcReduction="20000"/>
          </a:bodyPr>
          <a:lstStyle/>
          <a:p>
            <a:pPr>
              <a:defRPr/>
            </a:pPr>
            <a:r>
              <a:rPr lang="en-GB" altLang="en-US" sz="1600" dirty="0">
                <a:cs typeface="Arial" panose="020B0604020202020204" pitchFamily="34" charset="0"/>
                <a:hlinkClick r:id="rId2"/>
              </a:rPr>
              <a:t>COVID-19: infection prevention and control (IPC) - GOV.UK (www.gov.uk)</a:t>
            </a:r>
            <a:endParaRPr lang="en-GB" altLang="en-US" sz="1600" dirty="0">
              <a:cs typeface="Arial" panose="020B0604020202020204" pitchFamily="34" charset="0"/>
            </a:endParaRPr>
          </a:p>
          <a:p>
            <a:pPr>
              <a:defRPr/>
            </a:pPr>
            <a:endParaRPr lang="en-GB" altLang="en-US" sz="1600" dirty="0">
              <a:cs typeface="Arial" panose="020B0604020202020204" pitchFamily="34" charset="0"/>
            </a:endParaRPr>
          </a:p>
          <a:p>
            <a:pPr>
              <a:defRPr/>
            </a:pPr>
            <a:r>
              <a:rPr lang="en-GB" altLang="en-US" sz="1600" dirty="0">
                <a:cs typeface="Arial" panose="020B0604020202020204" pitchFamily="34" charset="0"/>
                <a:hlinkClick r:id="rId3"/>
              </a:rPr>
              <a:t>COVID-19: Donning and doffing of Personal Protective Equipment in Health and Social Care Settings – YouTube</a:t>
            </a:r>
            <a:endParaRPr lang="en-GB" altLang="en-US" sz="1600" dirty="0">
              <a:cs typeface="Arial" panose="020B0604020202020204" pitchFamily="34" charset="0"/>
            </a:endParaRPr>
          </a:p>
          <a:p>
            <a:pPr>
              <a:defRPr/>
            </a:pPr>
            <a:endParaRPr lang="en-GB" altLang="en-US" sz="1600" dirty="0">
              <a:cs typeface="Arial" panose="020B0604020202020204" pitchFamily="34" charset="0"/>
            </a:endParaRPr>
          </a:p>
          <a:p>
            <a:pPr>
              <a:defRPr/>
            </a:pPr>
            <a:r>
              <a:rPr lang="en-GB" sz="1600" dirty="0">
                <a:cs typeface="Arial" panose="020B0604020202020204" pitchFamily="34" charset="0"/>
                <a:hlinkClick r:id="rId4"/>
              </a:rPr>
              <a:t>Helping to prevent infection | Quick guides to social care topics | Social care | NICE Communities | About | NICE</a:t>
            </a:r>
            <a:endParaRPr lang="en-GB" sz="1600" dirty="0">
              <a:cs typeface="Arial" panose="020B0604020202020204" pitchFamily="34" charset="0"/>
            </a:endParaRPr>
          </a:p>
          <a:p>
            <a:pPr>
              <a:defRPr/>
            </a:pPr>
            <a:endParaRPr lang="en-GB" sz="1600" dirty="0">
              <a:cs typeface="Arial" panose="020B0604020202020204" pitchFamily="34" charset="0"/>
            </a:endParaRPr>
          </a:p>
          <a:p>
            <a:pPr>
              <a:defRPr/>
            </a:pPr>
            <a:r>
              <a:rPr lang="en-GB" sz="1600" dirty="0">
                <a:hlinkClick r:id="rId5"/>
              </a:rPr>
              <a:t>Prevention and control of infection in care homes - an information resource (publishing.service.gov.uk)</a:t>
            </a:r>
            <a:endParaRPr lang="en-GB" sz="1600" dirty="0"/>
          </a:p>
          <a:p>
            <a:pPr>
              <a:defRPr/>
            </a:pPr>
            <a:endParaRPr lang="en-GB" sz="1600" dirty="0">
              <a:cs typeface="Arial" panose="020B0604020202020204" pitchFamily="34" charset="0"/>
            </a:endParaRPr>
          </a:p>
          <a:p>
            <a:pPr>
              <a:defRPr/>
            </a:pPr>
            <a:r>
              <a:rPr lang="en-GB" sz="1600" dirty="0">
                <a:hlinkClick r:id="rId6"/>
              </a:rPr>
              <a:t>The Health and Social Care Act 2008: code of practice on the prevention and control of infections and related guidance (publishing.service.gov.uk)</a:t>
            </a:r>
            <a:endParaRPr lang="en-GB" sz="1600" dirty="0"/>
          </a:p>
          <a:p>
            <a:pPr>
              <a:defRPr/>
            </a:pPr>
            <a:endParaRPr lang="en-GB" altLang="en-US" sz="1600" dirty="0">
              <a:cs typeface="Arial" panose="020B0604020202020204" pitchFamily="34" charset="0"/>
            </a:endParaRPr>
          </a:p>
          <a:p>
            <a:pPr>
              <a:defRPr/>
            </a:pPr>
            <a:r>
              <a:rPr lang="en-GB" sz="1600" dirty="0">
                <a:hlinkClick r:id="rId7"/>
              </a:rPr>
              <a:t>Blood-borne viruses (infectionpreventioncontrol.co.uk)</a:t>
            </a:r>
            <a:endParaRPr lang="en-GB" sz="1600" dirty="0"/>
          </a:p>
          <a:p>
            <a:pPr>
              <a:defRPr/>
            </a:pPr>
            <a:endParaRPr lang="en-GB" sz="1600" dirty="0"/>
          </a:p>
          <a:p>
            <a:pPr>
              <a:defRPr/>
            </a:pPr>
            <a:r>
              <a:rPr lang="en-GB" altLang="en-US" sz="1600" dirty="0">
                <a:hlinkClick r:id="rId8"/>
              </a:rPr>
              <a:t>http://www.infectionpreventioncontrol.co.uk/</a:t>
            </a:r>
            <a:endParaRPr lang="en-GB" altLang="en-US" sz="1600" dirty="0"/>
          </a:p>
          <a:p>
            <a:pPr>
              <a:defRPr/>
            </a:pPr>
            <a:endParaRPr lang="en-GB" altLang="en-US" sz="16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812B10B7-EC39-9FCB-38DC-D3CA0A1EFEB7}"/>
              </a:ext>
            </a:extLst>
          </p:cNvPr>
          <p:cNvSpPr>
            <a:spLocks noGrp="1" noChangeArrowheads="1"/>
          </p:cNvSpPr>
          <p:nvPr>
            <p:ph type="title"/>
          </p:nvPr>
        </p:nvSpPr>
        <p:spPr>
          <a:xfrm>
            <a:off x="1774826" y="188913"/>
            <a:ext cx="8588375" cy="576262"/>
          </a:xfrm>
        </p:spPr>
        <p:txBody>
          <a:bodyPr/>
          <a:lstStyle/>
          <a:p>
            <a:r>
              <a:rPr lang="en-GB" altLang="en-US" sz="3200">
                <a:latin typeface="Arial" panose="020B0604020202020204" pitchFamily="34" charset="0"/>
                <a:cs typeface="Arial" panose="020B0604020202020204" pitchFamily="34" charset="0"/>
              </a:rPr>
              <a:t>References</a:t>
            </a:r>
          </a:p>
        </p:txBody>
      </p:sp>
      <p:sp>
        <p:nvSpPr>
          <p:cNvPr id="84995" name="Content Placeholder 2">
            <a:extLst>
              <a:ext uri="{FF2B5EF4-FFF2-40B4-BE49-F238E27FC236}">
                <a16:creationId xmlns:a16="http://schemas.microsoft.com/office/drawing/2014/main" id="{0975B300-1317-0094-FD7C-0F887F785422}"/>
              </a:ext>
            </a:extLst>
          </p:cNvPr>
          <p:cNvSpPr>
            <a:spLocks noGrp="1" noChangeArrowheads="1"/>
          </p:cNvSpPr>
          <p:nvPr>
            <p:ph idx="1"/>
          </p:nvPr>
        </p:nvSpPr>
        <p:spPr>
          <a:xfrm>
            <a:off x="1746250" y="766764"/>
            <a:ext cx="8610600" cy="4573587"/>
          </a:xfrm>
        </p:spPr>
        <p:txBody>
          <a:bodyPr/>
          <a:lstStyle/>
          <a:p>
            <a:pPr marL="0" indent="0">
              <a:buNone/>
            </a:pPr>
            <a:r>
              <a:rPr lang="en-GB" altLang="en-US" sz="1400">
                <a:latin typeface="Arial" panose="020B0604020202020204" pitchFamily="34" charset="0"/>
                <a:cs typeface="Arial" panose="020B0604020202020204" pitchFamily="34" charset="0"/>
                <a:hlinkClick r:id="rId2"/>
              </a:rPr>
              <a:t>Personal protective equipment: resource for care workers working in care homes during sustained COVID-19 transmission in England - GOV.UK (www.gov.uk)</a:t>
            </a:r>
            <a:endParaRPr lang="en-GB" altLang="en-US" sz="1400">
              <a:latin typeface="Arial" panose="020B0604020202020204" pitchFamily="34" charset="0"/>
              <a:cs typeface="Arial" panose="020B0604020202020204" pitchFamily="34" charset="0"/>
            </a:endParaRPr>
          </a:p>
          <a:p>
            <a:pPr marL="0" indent="0">
              <a:buNone/>
            </a:pPr>
            <a:endParaRPr lang="en-GB" altLang="en-US" sz="1400">
              <a:latin typeface="Arial" panose="020B0604020202020204" pitchFamily="34" charset="0"/>
              <a:cs typeface="Arial" panose="020B0604020202020204" pitchFamily="34" charset="0"/>
            </a:endParaRPr>
          </a:p>
          <a:p>
            <a:pPr marL="0" indent="0">
              <a:buNone/>
            </a:pPr>
            <a:r>
              <a:rPr lang="en-GB" altLang="en-US" sz="1400">
                <a:hlinkClick r:id="rId3"/>
              </a:rPr>
              <a:t>Your guide to the 10 Standard Infection Control Precautions (SICPs) (nurses.co.uk)</a:t>
            </a:r>
            <a:endParaRPr lang="en-GB" altLang="en-US" sz="1400"/>
          </a:p>
          <a:p>
            <a:pPr marL="0" indent="0">
              <a:buNone/>
            </a:pPr>
            <a:endParaRPr lang="en-GB" altLang="en-US" sz="1400">
              <a:latin typeface="Arial" panose="020B0604020202020204" pitchFamily="34" charset="0"/>
              <a:cs typeface="Arial" panose="020B0604020202020204" pitchFamily="34" charset="0"/>
            </a:endParaRPr>
          </a:p>
          <a:p>
            <a:pPr marL="0" indent="0">
              <a:buNone/>
            </a:pPr>
            <a:r>
              <a:rPr lang="en-GB" altLang="en-US" sz="1400">
                <a:hlinkClick r:id="rId4"/>
              </a:rPr>
              <a:t>Bulletin-Care-Homes-No-30-March-2021.pdf (infectionpreventioncontrol.co.uk)</a:t>
            </a:r>
            <a:endParaRPr lang="en-GB" altLang="en-US" sz="1400"/>
          </a:p>
          <a:p>
            <a:pPr marL="0" indent="0">
              <a:buNone/>
            </a:pPr>
            <a:endParaRPr lang="en-GB" altLang="en-US" sz="1400">
              <a:latin typeface="Arial" panose="020B0604020202020204" pitchFamily="34" charset="0"/>
              <a:cs typeface="Arial" panose="020B0604020202020204" pitchFamily="34" charset="0"/>
            </a:endParaRPr>
          </a:p>
          <a:p>
            <a:pPr marL="0" indent="0">
              <a:buNone/>
            </a:pPr>
            <a:r>
              <a:rPr lang="en-GB" altLang="en-US" sz="1400">
                <a:hlinkClick r:id="rId5"/>
              </a:rPr>
              <a:t>Safe management of care equipment Audit Tool (infectionpreventioncontrol.co.uk)</a:t>
            </a:r>
            <a:endParaRPr lang="en-GB" altLang="en-US" sz="1400"/>
          </a:p>
          <a:p>
            <a:pPr marL="0" indent="0">
              <a:buNone/>
            </a:pPr>
            <a:endParaRPr lang="en-GB" altLang="en-US" sz="1400">
              <a:latin typeface="Arial" panose="020B0604020202020204" pitchFamily="34" charset="0"/>
              <a:cs typeface="Arial" panose="020B0604020202020204" pitchFamily="34" charset="0"/>
            </a:endParaRPr>
          </a:p>
          <a:p>
            <a:pPr marL="0" indent="0">
              <a:buNone/>
            </a:pPr>
            <a:r>
              <a:rPr lang="en-GB" altLang="en-US" sz="1400">
                <a:hlinkClick r:id="rId6"/>
              </a:rPr>
              <a:t>Safe disposal of waste (infectionpreventioncontrol.co.uk)</a:t>
            </a:r>
            <a:endParaRPr lang="en-GB" altLang="en-US" sz="1400"/>
          </a:p>
          <a:p>
            <a:pPr marL="0" indent="0">
              <a:buNone/>
            </a:pPr>
            <a:endParaRPr lang="en-GB" altLang="en-US" sz="1400">
              <a:latin typeface="Arial" panose="020B0604020202020204" pitchFamily="34" charset="0"/>
              <a:cs typeface="Arial" panose="020B0604020202020204" pitchFamily="34" charset="0"/>
            </a:endParaRPr>
          </a:p>
          <a:p>
            <a:pPr marL="0" indent="0">
              <a:buNone/>
            </a:pPr>
            <a:r>
              <a:rPr lang="en-GB" altLang="en-US" sz="1400">
                <a:hlinkClick r:id="rId7"/>
              </a:rPr>
              <a:t>Infection prevention and control in care homes | Care Quality Commission (cqc.org.uk)</a:t>
            </a:r>
            <a:endParaRPr lang="en-GB" altLang="en-US" sz="1400"/>
          </a:p>
          <a:p>
            <a:pPr marL="0" indent="0">
              <a:buNone/>
            </a:pPr>
            <a:endParaRPr lang="en-GB" altLang="en-US" sz="1400">
              <a:latin typeface="Arial" panose="020B0604020202020204" pitchFamily="34" charset="0"/>
              <a:cs typeface="Arial" panose="020B0604020202020204" pitchFamily="34" charset="0"/>
            </a:endParaRPr>
          </a:p>
          <a:p>
            <a:pPr marL="0" indent="0">
              <a:buNone/>
            </a:pPr>
            <a:r>
              <a:rPr lang="en-GB" altLang="en-US" sz="1400">
                <a:hlinkClick r:id="rId8"/>
              </a:rPr>
              <a:t>Care-Home-IPC-Resource-Booklet-December-2020.pdf (infectionpreventioncontrol.co.uk)</a:t>
            </a:r>
            <a:endParaRPr lang="en-GB" altLang="en-US" sz="1400"/>
          </a:p>
          <a:p>
            <a:pPr marL="0" indent="0">
              <a:buNone/>
            </a:pPr>
            <a:endParaRPr lang="en-GB" altLang="en-US" sz="1400">
              <a:latin typeface="Arial" panose="020B0604020202020204" pitchFamily="34" charset="0"/>
              <a:cs typeface="Arial" panose="020B0604020202020204" pitchFamily="34" charset="0"/>
            </a:endParaRPr>
          </a:p>
          <a:p>
            <a:pPr marL="0" indent="0">
              <a:buNone/>
            </a:pPr>
            <a:endParaRPr lang="en-GB" altLang="en-US" sz="1400">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a:extLst>
              <a:ext uri="{FF2B5EF4-FFF2-40B4-BE49-F238E27FC236}">
                <a16:creationId xmlns:a16="http://schemas.microsoft.com/office/drawing/2014/main" id="{D08DFBEC-BA03-4BE9-2BC9-52318471D0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0350"/>
            <a:ext cx="91440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id="{8BB95719-8B4B-5B06-802F-8423210A6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171450"/>
            <a:ext cx="2303463"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
            <a:extLst>
              <a:ext uri="{FF2B5EF4-FFF2-40B4-BE49-F238E27FC236}">
                <a16:creationId xmlns:a16="http://schemas.microsoft.com/office/drawing/2014/main" id="{DE92FDF4-0FCD-DC87-7D2F-ECF6BA098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50" y="188913"/>
            <a:ext cx="25336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8">
            <a:extLst>
              <a:ext uri="{FF2B5EF4-FFF2-40B4-BE49-F238E27FC236}">
                <a16:creationId xmlns:a16="http://schemas.microsoft.com/office/drawing/2014/main" id="{EE7C2A41-36F3-2F2C-1974-11524A6767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2070100"/>
            <a:ext cx="25527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a:extLst>
              <a:ext uri="{FF2B5EF4-FFF2-40B4-BE49-F238E27FC236}">
                <a16:creationId xmlns:a16="http://schemas.microsoft.com/office/drawing/2014/main" id="{92B183C2-27EA-E002-5420-505F4E9F60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9288" y="1512889"/>
            <a:ext cx="3065462"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0">
            <a:extLst>
              <a:ext uri="{FF2B5EF4-FFF2-40B4-BE49-F238E27FC236}">
                <a16:creationId xmlns:a16="http://schemas.microsoft.com/office/drawing/2014/main" id="{6CB8021A-7B64-0F17-17DD-B59BD4252F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3000" y="3933826"/>
            <a:ext cx="1905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Diagram 11">
            <a:extLst>
              <a:ext uri="{FF2B5EF4-FFF2-40B4-BE49-F238E27FC236}">
                <a16:creationId xmlns:a16="http://schemas.microsoft.com/office/drawing/2014/main" id="{D647E112-7AEC-5672-D440-B33415580BC9}"/>
              </a:ext>
            </a:extLst>
          </p:cNvPr>
          <p:cNvGraphicFramePr/>
          <p:nvPr/>
        </p:nvGraphicFramePr>
        <p:xfrm>
          <a:off x="2567608" y="188640"/>
          <a:ext cx="6696744" cy="54451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224" name="Picture 12">
            <a:extLst>
              <a:ext uri="{FF2B5EF4-FFF2-40B4-BE49-F238E27FC236}">
                <a16:creationId xmlns:a16="http://schemas.microsoft.com/office/drawing/2014/main" id="{D4DF56A9-C6A5-7EEA-F108-0DE2378307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12925" y="4292600"/>
            <a:ext cx="1905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09423E43-7E37-BC35-1DCB-238E01CCFF64}"/>
              </a:ext>
            </a:extLst>
          </p:cNvPr>
          <p:cNvSpPr>
            <a:spLocks noGrp="1" noChangeArrowheads="1"/>
          </p:cNvSpPr>
          <p:nvPr>
            <p:ph type="title"/>
          </p:nvPr>
        </p:nvSpPr>
        <p:spPr>
          <a:xfrm>
            <a:off x="1774826" y="188913"/>
            <a:ext cx="8588375" cy="576262"/>
          </a:xfrm>
        </p:spPr>
        <p:txBody>
          <a:bodyPr/>
          <a:lstStyle/>
          <a:p>
            <a:r>
              <a:rPr lang="en-GB" altLang="en-US" sz="2800" b="1">
                <a:solidFill>
                  <a:srgbClr val="00B0F0"/>
                </a:solidFill>
                <a:latin typeface="Arial" panose="020B0604020202020204" pitchFamily="34" charset="0"/>
                <a:cs typeface="Arial" panose="020B0604020202020204" pitchFamily="34" charset="0"/>
              </a:rPr>
              <a:t>Chain of Infection</a:t>
            </a:r>
          </a:p>
        </p:txBody>
      </p:sp>
      <p:sp>
        <p:nvSpPr>
          <p:cNvPr id="11267" name="Content Placeholder 2">
            <a:extLst>
              <a:ext uri="{FF2B5EF4-FFF2-40B4-BE49-F238E27FC236}">
                <a16:creationId xmlns:a16="http://schemas.microsoft.com/office/drawing/2014/main" id="{33A94AEF-8B34-9EB7-5CFC-BED4EAE1745F}"/>
              </a:ext>
            </a:extLst>
          </p:cNvPr>
          <p:cNvSpPr>
            <a:spLocks noGrp="1" noChangeArrowheads="1"/>
          </p:cNvSpPr>
          <p:nvPr>
            <p:ph idx="1"/>
          </p:nvPr>
        </p:nvSpPr>
        <p:spPr>
          <a:xfrm>
            <a:off x="1752600" y="981075"/>
            <a:ext cx="8610600" cy="4751388"/>
          </a:xfrm>
        </p:spPr>
        <p:txBody>
          <a:bodyPr/>
          <a:lstStyle/>
          <a:p>
            <a:pPr marL="0" indent="0">
              <a:buNone/>
              <a:defRPr/>
            </a:pPr>
            <a:r>
              <a:rPr lang="en-GB" sz="1400" dirty="0">
                <a:latin typeface="Arial" panose="020B0604020202020204" pitchFamily="34" charset="0"/>
                <a:cs typeface="Arial" panose="020B0604020202020204" pitchFamily="34" charset="0"/>
              </a:rPr>
              <a:t>There are many different germs and infections inside and outside of the care setting. Despite the variety of viruses and bacteria, germs spread from person to person through a common series of events. Therefore, to prevent germs from infecting more people, we must break the chain of infection. </a:t>
            </a:r>
          </a:p>
          <a:p>
            <a:pPr marL="0" indent="0">
              <a:buNone/>
              <a:defRPr/>
            </a:pPr>
            <a:r>
              <a:rPr lang="en-GB" sz="1400" dirty="0">
                <a:latin typeface="Arial" panose="020B0604020202020204" pitchFamily="34" charset="0"/>
                <a:cs typeface="Arial" panose="020B0604020202020204" pitchFamily="34" charset="0"/>
              </a:rPr>
              <a:t>There are six points at which the chain can be broken and a germ can be stopped from infecting another person. The six links include: the infectious agent, reservoir, portal of exit, mode of transmission, portal of entry, and susceptible host.</a:t>
            </a:r>
          </a:p>
          <a:p>
            <a:pPr marL="0" indent="0">
              <a:buNone/>
              <a:defRPr/>
            </a:pPr>
            <a:endParaRPr lang="en-GB" sz="1400" dirty="0">
              <a:latin typeface="Arial" panose="020B0604020202020204" pitchFamily="34" charset="0"/>
              <a:cs typeface="Arial" panose="020B0604020202020204" pitchFamily="34" charset="0"/>
            </a:endParaRPr>
          </a:p>
          <a:p>
            <a:pPr>
              <a:defRPr/>
            </a:pPr>
            <a:r>
              <a:rPr lang="en-GB" sz="1400" b="1" dirty="0">
                <a:latin typeface="Arial" panose="020B0604020202020204" pitchFamily="34" charset="0"/>
                <a:cs typeface="Arial" panose="020B0604020202020204" pitchFamily="34" charset="0"/>
              </a:rPr>
              <a:t>Infectious agent</a:t>
            </a:r>
            <a:r>
              <a:rPr lang="en-GB" sz="1400" dirty="0">
                <a:latin typeface="Arial" panose="020B0604020202020204" pitchFamily="34" charset="0"/>
                <a:cs typeface="Arial" panose="020B0604020202020204" pitchFamily="34" charset="0"/>
              </a:rPr>
              <a:t> is the pathogen (germ) that causes diseases.</a:t>
            </a:r>
          </a:p>
          <a:p>
            <a:pPr>
              <a:defRPr/>
            </a:pPr>
            <a:r>
              <a:rPr lang="en-GB" sz="1400" b="1" dirty="0">
                <a:latin typeface="Arial" panose="020B0604020202020204" pitchFamily="34" charset="0"/>
                <a:cs typeface="Arial" panose="020B0604020202020204" pitchFamily="34" charset="0"/>
              </a:rPr>
              <a:t>Reservoir</a:t>
            </a:r>
            <a:r>
              <a:rPr lang="en-GB" sz="1400" dirty="0">
                <a:latin typeface="Arial" panose="020B0604020202020204" pitchFamily="34" charset="0"/>
                <a:cs typeface="Arial" panose="020B0604020202020204" pitchFamily="34" charset="0"/>
              </a:rPr>
              <a:t> includes places in the environment where the pathogen lives (this includes people, animals and insects, medical equipment, and soil and water).</a:t>
            </a:r>
          </a:p>
          <a:p>
            <a:pPr>
              <a:defRPr/>
            </a:pPr>
            <a:r>
              <a:rPr lang="en-GB" sz="1400" b="1" dirty="0">
                <a:latin typeface="Arial" panose="020B0604020202020204" pitchFamily="34" charset="0"/>
                <a:cs typeface="Arial" panose="020B0604020202020204" pitchFamily="34" charset="0"/>
              </a:rPr>
              <a:t>Portal of exit</a:t>
            </a:r>
            <a:r>
              <a:rPr lang="en-GB" sz="1400" dirty="0">
                <a:latin typeface="Arial" panose="020B0604020202020204" pitchFamily="34" charset="0"/>
                <a:cs typeface="Arial" panose="020B0604020202020204" pitchFamily="34" charset="0"/>
              </a:rPr>
              <a:t> is the way the infectious agent leaves the reservoir (through open wounds, aerosols, and splatter of body fluids including coughing, sneezing, and saliva).</a:t>
            </a:r>
          </a:p>
          <a:p>
            <a:pPr>
              <a:defRPr/>
            </a:pPr>
            <a:r>
              <a:rPr lang="en-GB" sz="1400" b="1" dirty="0">
                <a:latin typeface="Arial" panose="020B0604020202020204" pitchFamily="34" charset="0"/>
                <a:cs typeface="Arial" panose="020B0604020202020204" pitchFamily="34" charset="0"/>
              </a:rPr>
              <a:t>Mode of transmission</a:t>
            </a:r>
            <a:r>
              <a:rPr lang="en-GB" sz="1400" dirty="0">
                <a:latin typeface="Arial" panose="020B0604020202020204" pitchFamily="34" charset="0"/>
                <a:cs typeface="Arial" panose="020B0604020202020204" pitchFamily="34" charset="0"/>
              </a:rPr>
              <a:t> is the way the infectious agent can be passed on (through direct or indirect contact, ingestion, or inhalation).</a:t>
            </a:r>
          </a:p>
          <a:p>
            <a:pPr>
              <a:defRPr/>
            </a:pPr>
            <a:r>
              <a:rPr lang="en-GB" sz="1400" b="1" dirty="0">
                <a:latin typeface="Arial" panose="020B0604020202020204" pitchFamily="34" charset="0"/>
                <a:cs typeface="Arial" panose="020B0604020202020204" pitchFamily="34" charset="0"/>
              </a:rPr>
              <a:t>Portal of entry</a:t>
            </a:r>
            <a:r>
              <a:rPr lang="en-GB" sz="1400" dirty="0">
                <a:latin typeface="Arial" panose="020B0604020202020204" pitchFamily="34" charset="0"/>
                <a:cs typeface="Arial" panose="020B0604020202020204" pitchFamily="34" charset="0"/>
              </a:rPr>
              <a:t> is the way the infectious agent can enter a new host (through broken skin, the respiratory tract, mucous membranes, and catheters and tubes).</a:t>
            </a:r>
          </a:p>
          <a:p>
            <a:pPr>
              <a:defRPr/>
            </a:pPr>
            <a:r>
              <a:rPr lang="en-GB" sz="1400" b="1" dirty="0">
                <a:latin typeface="Arial" panose="020B0604020202020204" pitchFamily="34" charset="0"/>
                <a:cs typeface="Arial" panose="020B0604020202020204" pitchFamily="34" charset="0"/>
              </a:rPr>
              <a:t>Susceptible host</a:t>
            </a:r>
            <a:r>
              <a:rPr lang="en-GB" sz="1400" dirty="0">
                <a:latin typeface="Arial" panose="020B0604020202020204" pitchFamily="34" charset="0"/>
                <a:cs typeface="Arial" panose="020B0604020202020204" pitchFamily="34" charset="0"/>
              </a:rPr>
              <a:t> can be </a:t>
            </a:r>
            <a:r>
              <a:rPr lang="en-GB" sz="1400" i="1" dirty="0">
                <a:latin typeface="Arial" panose="020B0604020202020204" pitchFamily="34" charset="0"/>
                <a:cs typeface="Arial" panose="020B0604020202020204" pitchFamily="34" charset="0"/>
              </a:rPr>
              <a:t>any </a:t>
            </a:r>
            <a:r>
              <a:rPr lang="en-GB" sz="1400" dirty="0">
                <a:latin typeface="Arial" panose="020B0604020202020204" pitchFamily="34" charset="0"/>
                <a:cs typeface="Arial" panose="020B0604020202020204" pitchFamily="34" charset="0"/>
              </a:rPr>
              <a:t>person (the most vulnerable of whom are receiving healthcare, are immunocompromised, or have invasive medical devices including lines, devices, and airways)</a:t>
            </a:r>
          </a:p>
          <a:p>
            <a:pPr>
              <a:defRPr/>
            </a:pPr>
            <a:endParaRPr lang="en-GB" altLang="en-US" sz="1400"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 descr="GP Infection Prevention - NHS Tameside and Glossop Clinical Commissioning  Group">
            <a:extLst>
              <a:ext uri="{FF2B5EF4-FFF2-40B4-BE49-F238E27FC236}">
                <a16:creationId xmlns:a16="http://schemas.microsoft.com/office/drawing/2014/main" id="{37CF819F-A524-5F6E-69F6-D59BCFCED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9" y="115889"/>
            <a:ext cx="6626225"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Placeholder 3">
            <a:extLst>
              <a:ext uri="{FF2B5EF4-FFF2-40B4-BE49-F238E27FC236}">
                <a16:creationId xmlns:a16="http://schemas.microsoft.com/office/drawing/2014/main" id="{828A8E63-C869-1D59-5F46-77C9B2CA9C9A}"/>
              </a:ext>
            </a:extLst>
          </p:cNvPr>
          <p:cNvSpPr>
            <a:spLocks noGrp="1" noChangeArrowheads="1"/>
          </p:cNvSpPr>
          <p:nvPr>
            <p:ph type="body" sz="half" idx="2"/>
          </p:nvPr>
        </p:nvSpPr>
        <p:spPr>
          <a:xfrm>
            <a:off x="1919289" y="5300663"/>
            <a:ext cx="3455987" cy="431800"/>
          </a:xfrm>
        </p:spPr>
        <p:txBody>
          <a:bodyPr>
            <a:normAutofit fontScale="92500" lnSpcReduction="10000"/>
          </a:bodyPr>
          <a:lstStyle/>
          <a:p>
            <a:r>
              <a:rPr lang="en-GB" altLang="en-US"/>
              <a:t>GP Infection Prevention – NHS Tameside &amp; Glossop Clinical Commissioning Group.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7900-7DBC-810F-0EF5-50A98A09C45D}"/>
              </a:ext>
            </a:extLst>
          </p:cNvPr>
          <p:cNvSpPr>
            <a:spLocks noGrp="1"/>
          </p:cNvSpPr>
          <p:nvPr>
            <p:ph type="title"/>
          </p:nvPr>
        </p:nvSpPr>
        <p:spPr>
          <a:xfrm>
            <a:off x="1981200" y="692151"/>
            <a:ext cx="8229600" cy="639763"/>
          </a:xfrm>
        </p:spPr>
        <p:txBody>
          <a:bodyPr>
            <a:normAutofit fontScale="90000"/>
          </a:bodyPr>
          <a:lstStyle/>
          <a:p>
            <a:pPr>
              <a:defRPr/>
            </a:pPr>
            <a:br>
              <a:rPr lang="en-GB" sz="3200" b="1" dirty="0">
                <a:latin typeface="+mn-lt"/>
              </a:rPr>
            </a:br>
            <a:r>
              <a:rPr lang="en-GB" sz="3200" b="1" dirty="0">
                <a:solidFill>
                  <a:srgbClr val="00B0F0"/>
                </a:solidFill>
                <a:latin typeface="+mn-lt"/>
              </a:rPr>
              <a:t>Respiratory &amp; Cough Hygiene</a:t>
            </a:r>
            <a:br>
              <a:rPr lang="en-GB" b="1" dirty="0"/>
            </a:br>
            <a:endParaRPr lang="en-GB" dirty="0"/>
          </a:p>
        </p:txBody>
      </p:sp>
      <p:sp>
        <p:nvSpPr>
          <p:cNvPr id="15363" name="Text Placeholder 2">
            <a:extLst>
              <a:ext uri="{FF2B5EF4-FFF2-40B4-BE49-F238E27FC236}">
                <a16:creationId xmlns:a16="http://schemas.microsoft.com/office/drawing/2014/main" id="{84E77B92-F200-8765-D94B-F77915CF4712}"/>
              </a:ext>
            </a:extLst>
          </p:cNvPr>
          <p:cNvSpPr>
            <a:spLocks noGrp="1" noChangeArrowheads="1"/>
          </p:cNvSpPr>
          <p:nvPr>
            <p:ph type="body" idx="1"/>
          </p:nvPr>
        </p:nvSpPr>
        <p:spPr>
          <a:xfrm>
            <a:off x="1981200" y="1331913"/>
            <a:ext cx="4040188" cy="984250"/>
          </a:xfrm>
        </p:spPr>
        <p:txBody>
          <a:bodyPr>
            <a:normAutofit lnSpcReduction="10000"/>
          </a:bodyPr>
          <a:lstStyle/>
          <a:p>
            <a:r>
              <a:rPr lang="en-GB" altLang="en-US" sz="1600" b="0">
                <a:latin typeface="Arial" panose="020B0604020202020204" pitchFamily="34" charset="0"/>
                <a:cs typeface="Arial" panose="020B0604020202020204" pitchFamily="34" charset="0"/>
              </a:rPr>
              <a:t>The aim of respiratory and cough hygiene is to reduce and prevent the risk of cross-transmission of respiratory illness and pathogens such as Covid-19.</a:t>
            </a:r>
            <a:endParaRPr lang="en-GB" altLang="en-US" sz="160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7D7478C-E94D-3FF1-1E68-55C9EBA5F9F7}"/>
              </a:ext>
            </a:extLst>
          </p:cNvPr>
          <p:cNvSpPr>
            <a:spLocks noGrp="1"/>
          </p:cNvSpPr>
          <p:nvPr>
            <p:ph sz="half" idx="2"/>
          </p:nvPr>
        </p:nvSpPr>
        <p:spPr>
          <a:xfrm>
            <a:off x="1981200" y="2316163"/>
            <a:ext cx="4040188" cy="3560762"/>
          </a:xfrm>
        </p:spPr>
        <p:txBody>
          <a:bodyPr>
            <a:normAutofit fontScale="92500" lnSpcReduction="10000"/>
          </a:bodyPr>
          <a:lstStyle/>
          <a:p>
            <a:pPr marL="0" indent="0">
              <a:buNone/>
              <a:defRPr/>
            </a:pPr>
            <a:endParaRPr lang="en-GB" sz="1600" dirty="0">
              <a:latin typeface="+mn-lt"/>
            </a:endParaRPr>
          </a:p>
          <a:p>
            <a:pPr marL="0" indent="0">
              <a:buNone/>
              <a:defRPr/>
            </a:pPr>
            <a:r>
              <a:rPr lang="en-GB" sz="1600" dirty="0">
                <a:latin typeface="+mn-lt"/>
              </a:rPr>
              <a:t>• Cover your nose and mouth with a disposable tissue when sneezing, coughing, wiping and blowing the nose.</a:t>
            </a:r>
          </a:p>
          <a:p>
            <a:pPr marL="0" indent="0">
              <a:buNone/>
              <a:defRPr/>
            </a:pPr>
            <a:endParaRPr lang="en-GB" sz="1600" dirty="0">
              <a:latin typeface="+mn-lt"/>
            </a:endParaRPr>
          </a:p>
          <a:p>
            <a:pPr marL="0" indent="0">
              <a:buNone/>
              <a:defRPr/>
            </a:pPr>
            <a:r>
              <a:rPr lang="en-GB" sz="1600" dirty="0">
                <a:latin typeface="+mn-lt"/>
              </a:rPr>
              <a:t>• Dispose of all of your used tissues quickly into a waste bin.</a:t>
            </a:r>
          </a:p>
          <a:p>
            <a:pPr marL="0" indent="0">
              <a:buNone/>
              <a:defRPr/>
            </a:pPr>
            <a:endParaRPr lang="en-GB" sz="1600" dirty="0">
              <a:latin typeface="+mn-lt"/>
            </a:endParaRPr>
          </a:p>
          <a:p>
            <a:pPr marL="0" indent="0">
              <a:buNone/>
              <a:defRPr/>
            </a:pPr>
            <a:r>
              <a:rPr lang="en-GB" sz="1600" dirty="0">
                <a:latin typeface="+mn-lt"/>
              </a:rPr>
              <a:t>• Wash your hands with liquid soap and water after coughing, sneezing, using tissues, or after contact with respiratory secretions or anything contaminated by these secretions</a:t>
            </a:r>
          </a:p>
          <a:p>
            <a:pPr marL="0" indent="0">
              <a:buNone/>
              <a:defRPr/>
            </a:pPr>
            <a:endParaRPr lang="en-GB" sz="1600" dirty="0">
              <a:latin typeface="+mn-lt"/>
            </a:endParaRPr>
          </a:p>
          <a:p>
            <a:pPr marL="0" indent="0">
              <a:buNone/>
              <a:defRPr/>
            </a:pPr>
            <a:endParaRPr lang="en-GB" sz="1600" dirty="0">
              <a:solidFill>
                <a:srgbClr val="00B050"/>
              </a:solidFill>
              <a:latin typeface="+mn-lt"/>
              <a:cs typeface="Arial" panose="020B0604020202020204" pitchFamily="34" charset="0"/>
            </a:endParaRPr>
          </a:p>
          <a:p>
            <a:pPr>
              <a:defRPr/>
            </a:pPr>
            <a:endParaRPr lang="en-GB" dirty="0"/>
          </a:p>
        </p:txBody>
      </p:sp>
      <p:sp>
        <p:nvSpPr>
          <p:cNvPr id="15365" name="Text Placeholder 4">
            <a:extLst>
              <a:ext uri="{FF2B5EF4-FFF2-40B4-BE49-F238E27FC236}">
                <a16:creationId xmlns:a16="http://schemas.microsoft.com/office/drawing/2014/main" id="{FE72D18E-99C7-DB05-A25C-D2D4D0CC0789}"/>
              </a:ext>
            </a:extLst>
          </p:cNvPr>
          <p:cNvSpPr>
            <a:spLocks noGrp="1" noChangeArrowheads="1"/>
          </p:cNvSpPr>
          <p:nvPr>
            <p:ph type="body" sz="quarter" idx="3"/>
          </p:nvPr>
        </p:nvSpPr>
        <p:spPr>
          <a:xfrm>
            <a:off x="6169026" y="1331913"/>
            <a:ext cx="4041775" cy="368300"/>
          </a:xfrm>
        </p:spPr>
        <p:txBody>
          <a:bodyPr>
            <a:normAutofit lnSpcReduction="10000"/>
          </a:bodyPr>
          <a:lstStyle/>
          <a:p>
            <a:r>
              <a:rPr lang="en-GB" altLang="en-US">
                <a:solidFill>
                  <a:srgbClr val="C00000"/>
                </a:solidFill>
              </a:rPr>
              <a:t>(Catch it, Bin it, Kill it)</a:t>
            </a:r>
            <a:endParaRPr lang="en-GB" altLang="en-US" sz="1600">
              <a:solidFill>
                <a:srgbClr val="C00000"/>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7389B1BD-A44C-C294-E22F-FAB05F6EA5B9}"/>
              </a:ext>
            </a:extLst>
          </p:cNvPr>
          <p:cNvSpPr>
            <a:spLocks noGrp="1"/>
          </p:cNvSpPr>
          <p:nvPr>
            <p:ph sz="quarter" idx="4"/>
          </p:nvPr>
        </p:nvSpPr>
        <p:spPr>
          <a:xfrm>
            <a:off x="6169026" y="1700213"/>
            <a:ext cx="4041775" cy="3992562"/>
          </a:xfrm>
        </p:spPr>
        <p:txBody>
          <a:bodyPr>
            <a:normAutofit fontScale="92500" lnSpcReduction="10000"/>
          </a:bodyPr>
          <a:lstStyle/>
          <a:p>
            <a:pPr marL="0" indent="0">
              <a:buNone/>
              <a:defRPr/>
            </a:pPr>
            <a:r>
              <a:rPr lang="en-GB" sz="1600" dirty="0">
                <a:solidFill>
                  <a:srgbClr val="00B050"/>
                </a:solidFill>
                <a:cs typeface="Arabic Typesetting" panose="03020402040406030203" pitchFamily="66" charset="-78"/>
              </a:rPr>
              <a:t>Following the rules will help you to stop the spread of infection through coughs and sneezes</a:t>
            </a:r>
            <a:r>
              <a:rPr lang="en-GB" sz="1600" dirty="0">
                <a:solidFill>
                  <a:srgbClr val="00B050"/>
                </a:solidFill>
              </a:rPr>
              <a:t>.</a:t>
            </a:r>
          </a:p>
          <a:p>
            <a:pPr marL="0" indent="0">
              <a:buNone/>
              <a:defRPr/>
            </a:pPr>
            <a:endParaRPr lang="en-GB" sz="1600" dirty="0">
              <a:latin typeface="+mn-lt"/>
            </a:endParaRPr>
          </a:p>
          <a:p>
            <a:pPr>
              <a:defRPr/>
            </a:pPr>
            <a:r>
              <a:rPr lang="en-GB" sz="1600" dirty="0">
                <a:latin typeface="+mn-lt"/>
              </a:rPr>
              <a:t>Keep hands contaminated with respiratory secretions (produced during coughing and sneezing) away from your eyes, nose and mouth.</a:t>
            </a:r>
          </a:p>
          <a:p>
            <a:pPr>
              <a:defRPr/>
            </a:pPr>
            <a:endParaRPr lang="en-GB" sz="1600" dirty="0">
              <a:latin typeface="+mn-lt"/>
            </a:endParaRPr>
          </a:p>
          <a:p>
            <a:pPr>
              <a:defRPr/>
            </a:pPr>
            <a:r>
              <a:rPr lang="en-GB" sz="1600" dirty="0">
                <a:latin typeface="Arial" panose="020B0604020202020204" pitchFamily="34" charset="0"/>
                <a:cs typeface="Arial" panose="020B0604020202020204" pitchFamily="34" charset="0"/>
              </a:rPr>
              <a:t>You can promote respiratory and cough hygiene with your residents/service users too.</a:t>
            </a:r>
          </a:p>
          <a:p>
            <a:pPr>
              <a:defRPr/>
            </a:pPr>
            <a:endParaRPr lang="en-GB" sz="1600" dirty="0">
              <a:latin typeface="Arial" panose="020B0604020202020204" pitchFamily="34" charset="0"/>
              <a:cs typeface="Arial" panose="020B0604020202020204" pitchFamily="34" charset="0"/>
            </a:endParaRPr>
          </a:p>
          <a:p>
            <a:pPr>
              <a:defRPr/>
            </a:pPr>
            <a:r>
              <a:rPr lang="en-GB" sz="1600" dirty="0">
                <a:latin typeface="Arial" panose="020B0604020202020204" pitchFamily="34" charset="0"/>
                <a:cs typeface="Arial" panose="020B0604020202020204" pitchFamily="34" charset="0"/>
              </a:rPr>
              <a:t>Providing tissues, plastic bags for used tissues and hand washing stations will all help</a:t>
            </a:r>
            <a:r>
              <a:rPr lang="en-GB" dirty="0"/>
              <a:t>.</a:t>
            </a:r>
            <a:endParaRPr lang="en-GB" sz="1600"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21D88B02-B737-51B6-38E9-BA05C52064C8}"/>
              </a:ext>
            </a:extLst>
          </p:cNvPr>
          <p:cNvSpPr>
            <a:spLocks noGrp="1" noChangeArrowheads="1"/>
          </p:cNvSpPr>
          <p:nvPr>
            <p:ph type="title"/>
          </p:nvPr>
        </p:nvSpPr>
        <p:spPr/>
        <p:txBody>
          <a:bodyPr/>
          <a:lstStyle/>
          <a:p>
            <a:r>
              <a:rPr lang="en-GB" altLang="en-US">
                <a:solidFill>
                  <a:srgbClr val="7030A0"/>
                </a:solidFill>
              </a:rPr>
              <a:t>PPE</a:t>
            </a:r>
          </a:p>
        </p:txBody>
      </p:sp>
      <p:pic>
        <p:nvPicPr>
          <p:cNvPr id="17411" name="Picture 4" descr="coronavirus-4914028_1920">
            <a:extLst>
              <a:ext uri="{FF2B5EF4-FFF2-40B4-BE49-F238E27FC236}">
                <a16:creationId xmlns:a16="http://schemas.microsoft.com/office/drawing/2014/main" id="{49282230-1C98-2E45-4BA2-63D9F9CB6A6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32139" y="1895476"/>
            <a:ext cx="5851525" cy="3319463"/>
          </a:xfrm>
          <a:noFill/>
        </p:spPr>
      </p:pic>
    </p:spTree>
  </p:cSld>
  <p:clrMapOvr>
    <a:masterClrMapping/>
  </p:clrMapOvr>
</p:sld>
</file>

<file path=ppt/theme/theme1.xml><?xml version="1.0" encoding="utf-8"?>
<a:theme xmlns:a="http://schemas.openxmlformats.org/drawingml/2006/main" name="Office Theme">
  <a:themeElements>
    <a:clrScheme name="Priorities">
      <a:dk1>
        <a:srgbClr val="000000"/>
      </a:dk1>
      <a:lt1>
        <a:srgbClr val="FFFFFF"/>
      </a:lt1>
      <a:dk2>
        <a:srgbClr val="44546A"/>
      </a:dk2>
      <a:lt2>
        <a:srgbClr val="E7E6E6"/>
      </a:lt2>
      <a:accent1>
        <a:srgbClr val="3C68AB"/>
      </a:accent1>
      <a:accent2>
        <a:srgbClr val="794983"/>
      </a:accent2>
      <a:accent3>
        <a:srgbClr val="5E873A"/>
      </a:accent3>
      <a:accent4>
        <a:srgbClr val="C96B30"/>
      </a:accent4>
      <a:accent5>
        <a:srgbClr val="FEFFFF"/>
      </a:accent5>
      <a:accent6>
        <a:srgbClr val="FEFFFF"/>
      </a:accent6>
      <a:hlink>
        <a:srgbClr val="0563C1"/>
      </a:hlink>
      <a:folHlink>
        <a:srgbClr val="954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TotalTime>
  <Words>5743</Words>
  <Application>Microsoft Office PowerPoint</Application>
  <PresentationFormat>Widescreen</PresentationFormat>
  <Paragraphs>513</Paragraphs>
  <Slides>46</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Calibri Light</vt:lpstr>
      <vt:lpstr>Corbel</vt:lpstr>
      <vt:lpstr>Office Theme</vt:lpstr>
      <vt:lpstr>PowerPoint Presentation</vt:lpstr>
      <vt:lpstr>Infection Prevention Back To Basics</vt:lpstr>
      <vt:lpstr>Infection Control precautions</vt:lpstr>
      <vt:lpstr>Learning Outcomes</vt:lpstr>
      <vt:lpstr>PowerPoint Presentation</vt:lpstr>
      <vt:lpstr>Chain of Infection</vt:lpstr>
      <vt:lpstr>PowerPoint Presentation</vt:lpstr>
      <vt:lpstr> Respiratory &amp; Cough Hygiene </vt:lpstr>
      <vt:lpstr>PPE</vt:lpstr>
      <vt:lpstr>Putting on PPE</vt:lpstr>
      <vt:lpstr>Taking off PPE</vt:lpstr>
      <vt:lpstr>Use of Gloves</vt:lpstr>
      <vt:lpstr> Safe Management of Equipment</vt:lpstr>
      <vt:lpstr> Safe Management of Environment </vt:lpstr>
      <vt:lpstr>Activity 1. </vt:lpstr>
      <vt:lpstr>PowerPoint Presentation</vt:lpstr>
      <vt:lpstr>PowerPoint Presentation</vt:lpstr>
      <vt:lpstr>The five principles of cleaning</vt:lpstr>
      <vt:lpstr>Decontamination of Equipment</vt:lpstr>
      <vt:lpstr> Safe Management of Linen </vt:lpstr>
      <vt:lpstr>Blood-borne viruses (BBV)</vt:lpstr>
      <vt:lpstr>Standard infection prevention and control precautions for reducing the risk of transmission of BBVs</vt:lpstr>
      <vt:lpstr>Management of Sharps</vt:lpstr>
      <vt:lpstr>Importance of Waste Management</vt:lpstr>
      <vt:lpstr> Safe Disposal of Waste </vt:lpstr>
      <vt:lpstr>Waste Segregation</vt:lpstr>
      <vt:lpstr>Know your Colours</vt:lpstr>
      <vt:lpstr>Waste stream guide </vt:lpstr>
      <vt:lpstr>Waste stream guide</vt:lpstr>
      <vt:lpstr>Clean as you go</vt:lpstr>
      <vt:lpstr>Hand Hygiene </vt:lpstr>
      <vt:lpstr>Hand washing is the single most important measure for preventing infection.</vt:lpstr>
      <vt:lpstr>Reminders At Work</vt:lpstr>
      <vt:lpstr>Artificial Nails</vt:lpstr>
      <vt:lpstr>Hand hygiene impact</vt:lpstr>
      <vt:lpstr>Hand Hygiene Prevention</vt:lpstr>
      <vt:lpstr>Glow Box </vt:lpstr>
      <vt:lpstr>Audits</vt:lpstr>
      <vt:lpstr>PowerPoint Presentation</vt:lpstr>
      <vt:lpstr>The role of the IPC champion within the care home</vt:lpstr>
      <vt:lpstr>Messages to take away </vt:lpstr>
      <vt:lpstr>Summary</vt:lpstr>
      <vt:lpstr>Look after yourself: Health &amp; Wellbeing</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Sergeant, Anthony</dc:creator>
  <cp:lastModifiedBy>Bailey, Jonathan</cp:lastModifiedBy>
  <cp:revision>5</cp:revision>
  <dcterms:created xsi:type="dcterms:W3CDTF">2022-08-31T10:25:39Z</dcterms:created>
  <dcterms:modified xsi:type="dcterms:W3CDTF">2023-06-09T10:41:21Z</dcterms:modified>
</cp:coreProperties>
</file>