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9"/>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3" r:id="rId14"/>
    <p:sldId id="274" r:id="rId15"/>
    <p:sldId id="275" r:id="rId16"/>
    <p:sldId id="276" r:id="rId17"/>
    <p:sldId id="27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4995" autoAdjust="0"/>
    <p:restoredTop sz="94660"/>
  </p:normalViewPr>
  <p:slideViewPr>
    <p:cSldViewPr snapToGrid="0">
      <p:cViewPr varScale="1">
        <p:scale>
          <a:sx n="70" d="100"/>
          <a:sy n="70" d="100"/>
        </p:scale>
        <p:origin x="-534" y="-102"/>
      </p:cViewPr>
      <p:guideLst>
        <p:guide orient="horz" pos="2160"/>
        <p:guide pos="2880"/>
      </p:guideLst>
    </p:cSldViewPr>
  </p:slideViewPr>
  <p:notesTextViewPr>
    <p:cViewPr>
      <p:scale>
        <a:sx n="1" d="1"/>
        <a:sy n="1" d="1"/>
      </p:scale>
      <p:origin x="0" y="0"/>
    </p:cViewPr>
  </p:notesTextViewPr>
  <p:sorterViewPr>
    <p:cViewPr>
      <p:scale>
        <a:sx n="66" d="100"/>
        <a:sy n="66" d="100"/>
      </p:scale>
      <p:origin x="0" y="52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CB6AA3B-9729-4416-A3B7-C5BC1907C3B1}" type="datetimeFigureOut">
              <a:rPr lang="en-GB" smtClean="0"/>
              <a:pPr/>
              <a:t>06/11/2013</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1A850A9-C039-4481-ACBE-A69B5614219C}"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14363"/>
            <a:ext cx="7772400" cy="2387600"/>
          </a:xfrm>
          <a:prstGeom prst="rect">
            <a:avLst/>
          </a:prstGeo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10250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extLst>
      <p:ext uri="{BB962C8B-B14F-4D97-AF65-F5344CB8AC3E}">
        <p14:creationId xmlns="" xmlns:p14="http://schemas.microsoft.com/office/powerpoint/2010/main" val="2042721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 xmlns:p14="http://schemas.microsoft.com/office/powerpoint/2010/main" val="1675923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69434"/>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628650" y="1334560"/>
            <a:ext cx="7886700" cy="369464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 xmlns:p14="http://schemas.microsoft.com/office/powerpoint/2010/main" val="961099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28674"/>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628650" y="1241426"/>
            <a:ext cx="3886200" cy="4351338"/>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241426"/>
            <a:ext cx="3886200" cy="4351338"/>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 xmlns:p14="http://schemas.microsoft.com/office/powerpoint/2010/main" val="1319961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871007"/>
          </a:xfrm>
          <a:prstGeom prst="rect">
            <a:avLst/>
          </a:prstGeo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629842" y="1308629"/>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132541"/>
            <a:ext cx="3868340"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308629"/>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132541"/>
            <a:ext cx="3887391" cy="3684588"/>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 xmlns:p14="http://schemas.microsoft.com/office/powerpoint/2010/main" val="1580878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smtClean="0"/>
              <a:t>Click to edit Master title style</a:t>
            </a:r>
            <a:endParaRPr lang="en-US" dirty="0"/>
          </a:p>
        </p:txBody>
      </p:sp>
    </p:spTree>
    <p:extLst>
      <p:ext uri="{BB962C8B-B14F-4D97-AF65-F5344CB8AC3E}">
        <p14:creationId xmlns="" xmlns:p14="http://schemas.microsoft.com/office/powerpoint/2010/main" val="3371269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105935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 xmlns:p14="http://schemas.microsoft.com/office/powerpoint/2010/main" val="3441524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 xmlns:p14="http://schemas.microsoft.com/office/powerpoint/2010/main" val="1536321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 xmlns:p14="http://schemas.microsoft.com/office/powerpoint/2010/main" val="1321275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Picture 10"/>
          <p:cNvPicPr>
            <a:picLocks noChangeAspect="1"/>
          </p:cNvPicPr>
          <p:nvPr userDrawn="1"/>
        </p:nvPicPr>
        <p:blipFill rotWithShape="1">
          <a:blip r:embed="rId12" cstate="print">
            <a:extLst>
              <a:ext uri="{28A0092B-C50C-407E-A947-70E740481C1C}">
                <a14:useLocalDpi xmlns="" xmlns:a14="http://schemas.microsoft.com/office/drawing/2010/main" val="0"/>
              </a:ext>
            </a:extLst>
          </a:blip>
          <a:srcRect r="1422"/>
          <a:stretch/>
        </p:blipFill>
        <p:spPr>
          <a:xfrm>
            <a:off x="0" y="5287845"/>
            <a:ext cx="9141629" cy="1570155"/>
          </a:xfrm>
          <a:prstGeom prst="rect">
            <a:avLst/>
          </a:prstGeom>
        </p:spPr>
      </p:pic>
    </p:spTree>
    <p:extLst>
      <p:ext uri="{BB962C8B-B14F-4D97-AF65-F5344CB8AC3E}">
        <p14:creationId xmlns="" xmlns:p14="http://schemas.microsoft.com/office/powerpoint/2010/main" val="155904268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cybermentors.org.uk/" TargetMode="External"/><Relationship Id="rId2" Type="http://schemas.openxmlformats.org/officeDocument/2006/relationships/hyperlink" Target="http://www.ceop.police.uk/report-abus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ceop.police.uk/report-abus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19595"/>
            <a:ext cx="7772400" cy="2387600"/>
          </a:xfrm>
        </p:spPr>
        <p:txBody>
          <a:bodyPr/>
          <a:lstStyle/>
          <a:p>
            <a:r>
              <a:rPr lang="en-GB" sz="4800" dirty="0" smtClean="0"/>
              <a:t>SESSION TEN</a:t>
            </a:r>
            <a:br>
              <a:rPr lang="en-GB" sz="4800" dirty="0" smtClean="0"/>
            </a:br>
            <a:r>
              <a:rPr lang="en-GB" dirty="0" smtClean="0"/>
              <a:t/>
            </a:r>
            <a:br>
              <a:rPr lang="en-GB" dirty="0" smtClean="0"/>
            </a:br>
            <a:r>
              <a:rPr lang="en-GB" dirty="0" smtClean="0"/>
              <a:t>Online Relationships</a:t>
            </a:r>
            <a:endParaRPr lang="en-GB" dirty="0"/>
          </a:p>
        </p:txBody>
      </p:sp>
    </p:spTree>
    <p:extLst>
      <p:ext uri="{BB962C8B-B14F-4D97-AF65-F5344CB8AC3E}">
        <p14:creationId xmlns="" xmlns:p14="http://schemas.microsoft.com/office/powerpoint/2010/main" val="22080490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Privacy settings</a:t>
            </a:r>
            <a:endParaRPr lang="en-GB" dirty="0"/>
          </a:p>
        </p:txBody>
      </p:sp>
      <p:sp>
        <p:nvSpPr>
          <p:cNvPr id="3" name="Content Placeholder 2"/>
          <p:cNvSpPr>
            <a:spLocks noGrp="1"/>
          </p:cNvSpPr>
          <p:nvPr>
            <p:ph idx="1"/>
          </p:nvPr>
        </p:nvSpPr>
        <p:spPr/>
        <p:txBody>
          <a:bodyPr/>
          <a:lstStyle/>
          <a:p>
            <a:r>
              <a:rPr lang="en-GB" dirty="0" smtClean="0"/>
              <a:t>Some social networking sites are really well run and the administrators will try to help you remember to keep your personal information to yourself. Others are not so good – so be careful when choosing which areas you go to.</a:t>
            </a:r>
          </a:p>
          <a:p>
            <a:pPr>
              <a:buNone/>
            </a:pP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Uploading pictures</a:t>
            </a:r>
            <a:r>
              <a:rPr lang="en-GB" dirty="0" smtClean="0"/>
              <a:t/>
            </a:r>
            <a:br>
              <a:rPr lang="en-GB" dirty="0" smtClean="0"/>
            </a:br>
            <a:endParaRPr lang="en-GB" dirty="0"/>
          </a:p>
        </p:txBody>
      </p:sp>
      <p:sp>
        <p:nvSpPr>
          <p:cNvPr id="3" name="Content Placeholder 2"/>
          <p:cNvSpPr>
            <a:spLocks noGrp="1"/>
          </p:cNvSpPr>
          <p:nvPr>
            <p:ph idx="1"/>
          </p:nvPr>
        </p:nvSpPr>
        <p:spPr>
          <a:xfrm>
            <a:off x="464874" y="1252672"/>
            <a:ext cx="7886700" cy="3694640"/>
          </a:xfrm>
        </p:spPr>
        <p:txBody>
          <a:bodyPr/>
          <a:lstStyle/>
          <a:p>
            <a:r>
              <a:rPr lang="en-GB" dirty="0" smtClean="0"/>
              <a:t>Only upload pictures that you’d be happy for your mum to see – anything too sexy to be passed round the dinner table should NOT make it onto the web, as you don’t know who could be looking at it or what they might be doing with it.</a:t>
            </a:r>
          </a:p>
          <a:p>
            <a:r>
              <a:rPr lang="en-GB" dirty="0" smtClean="0"/>
              <a:t>Don’t post your phone number or email address on your homepage. Think about it – why would anyone actually need this info when they can message you privately via your social networking site?</a:t>
            </a:r>
          </a:p>
          <a:p>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Uploading pictures</a:t>
            </a:r>
            <a:endParaRPr lang="en-GB" dirty="0"/>
          </a:p>
        </p:txBody>
      </p:sp>
      <p:sp>
        <p:nvSpPr>
          <p:cNvPr id="3" name="Content Placeholder 2"/>
          <p:cNvSpPr>
            <a:spLocks noGrp="1"/>
          </p:cNvSpPr>
          <p:nvPr>
            <p:ph idx="1"/>
          </p:nvPr>
        </p:nvSpPr>
        <p:spPr/>
        <p:txBody>
          <a:bodyPr/>
          <a:lstStyle/>
          <a:p>
            <a:r>
              <a:rPr lang="en-GB" dirty="0" smtClean="0"/>
              <a:t>Don’t post pictures of you or your mates wearing school uniform – if dodgy people see your school badge, they can work out where you are and find you. The more anonymous you are, the less vulnerable you are to people with bad intentions.</a:t>
            </a:r>
          </a:p>
          <a:p>
            <a:r>
              <a:rPr lang="en-GB" dirty="0" smtClean="0"/>
              <a:t>Tick the “no </a:t>
            </a:r>
            <a:r>
              <a:rPr lang="en-GB" dirty="0" err="1" smtClean="0"/>
              <a:t>pic</a:t>
            </a:r>
            <a:r>
              <a:rPr lang="en-GB" dirty="0" smtClean="0"/>
              <a:t> forwarding” option on your settings page – this will stop people forwarding your pictures to anyone without your consent.</a:t>
            </a:r>
          </a:p>
          <a:p>
            <a:pPr>
              <a:buNone/>
            </a:pPr>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err="1" smtClean="0"/>
              <a:t>Sexting</a:t>
            </a:r>
            <a:endParaRPr lang="en-GB" b="1" dirty="0"/>
          </a:p>
        </p:txBody>
      </p:sp>
      <p:sp>
        <p:nvSpPr>
          <p:cNvPr id="3" name="Content Placeholder 2"/>
          <p:cNvSpPr>
            <a:spLocks noGrp="1"/>
          </p:cNvSpPr>
          <p:nvPr>
            <p:ph idx="1"/>
          </p:nvPr>
        </p:nvSpPr>
        <p:spPr>
          <a:xfrm>
            <a:off x="628650" y="1211728"/>
            <a:ext cx="7886700" cy="3694640"/>
          </a:xfrm>
        </p:spPr>
        <p:txBody>
          <a:bodyPr/>
          <a:lstStyle/>
          <a:p>
            <a:r>
              <a:rPr lang="en-GB" dirty="0" smtClean="0"/>
              <a:t>Someone taking an indecent image of themselves, and sending it to their friends or boy/girlfriend via a mobile phone or some other form of technology is sometimes referred to as ‘</a:t>
            </a:r>
            <a:r>
              <a:rPr lang="en-GB" dirty="0" err="1" smtClean="0"/>
              <a:t>sexting</a:t>
            </a:r>
            <a:r>
              <a:rPr lang="en-GB" dirty="0" smtClean="0"/>
              <a:t>’.</a:t>
            </a:r>
          </a:p>
          <a:p>
            <a:r>
              <a:rPr lang="en-GB" dirty="0" smtClean="0"/>
              <a:t>Once these images have been taken and sent to others, control is lost of them and they can end up anywhere.  They could be seen by friends and family, a future employer, or even, in some cases, end up in the possession of an offender!</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Sexting</a:t>
            </a:r>
            <a:endParaRPr lang="en-GB" dirty="0"/>
          </a:p>
        </p:txBody>
      </p:sp>
      <p:sp>
        <p:nvSpPr>
          <p:cNvPr id="3" name="Content Placeholder 2"/>
          <p:cNvSpPr>
            <a:spLocks noGrp="1"/>
          </p:cNvSpPr>
          <p:nvPr>
            <p:ph idx="1"/>
          </p:nvPr>
        </p:nvSpPr>
        <p:spPr>
          <a:xfrm>
            <a:off x="615002" y="1157139"/>
            <a:ext cx="7886700" cy="3694640"/>
          </a:xfrm>
        </p:spPr>
        <p:txBody>
          <a:bodyPr/>
          <a:lstStyle/>
          <a:p>
            <a:r>
              <a:rPr lang="en-GB" dirty="0" smtClean="0"/>
              <a:t>This also puts that person who originally sent the images in a vulnerable position, as somebody they may or may not know now has these images and could use technology to bully, harass or even try to locate them</a:t>
            </a:r>
          </a:p>
          <a:p>
            <a:r>
              <a:rPr lang="en-GB" dirty="0" smtClean="0"/>
              <a:t>If you receive an indecent image or text from someone, do not send this image on to others.  You will need to report it to a responsible adult.</a:t>
            </a:r>
          </a:p>
          <a:p>
            <a:pPr>
              <a:buNone/>
            </a:pPr>
            <a:r>
              <a:rPr lang="en-GB" dirty="0" smtClean="0"/>
              <a:t/>
            </a:r>
            <a:br>
              <a:rPr lang="en-GB" dirty="0" smtClean="0"/>
            </a:br>
            <a:endParaRPr lang="en-GB" dirty="0" smtClean="0"/>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Sexting</a:t>
            </a:r>
            <a:endParaRPr lang="en-GB" dirty="0"/>
          </a:p>
        </p:txBody>
      </p:sp>
      <p:sp>
        <p:nvSpPr>
          <p:cNvPr id="3" name="Content Placeholder 2"/>
          <p:cNvSpPr>
            <a:spLocks noGrp="1"/>
          </p:cNvSpPr>
          <p:nvPr>
            <p:ph idx="1"/>
          </p:nvPr>
        </p:nvSpPr>
        <p:spPr/>
        <p:txBody>
          <a:bodyPr/>
          <a:lstStyle/>
          <a:p>
            <a:r>
              <a:rPr lang="en-GB" dirty="0" smtClean="0"/>
              <a:t>If you know that an indecent image of you or a friend has been posted in the online environment, you will need to contact the service provider, such as Facebook, or </a:t>
            </a:r>
            <a:r>
              <a:rPr lang="en-GB" dirty="0" err="1" smtClean="0"/>
              <a:t>Youtube</a:t>
            </a:r>
            <a:r>
              <a:rPr lang="en-GB" dirty="0" smtClean="0"/>
              <a:t> to have it removed.  You can do this by visiting their safety centres and following their reporting links.</a:t>
            </a:r>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Sexting</a:t>
            </a:r>
            <a:r>
              <a:rPr lang="en-GB" dirty="0" smtClean="0"/>
              <a:t> – The Law</a:t>
            </a:r>
            <a:endParaRPr lang="en-GB" dirty="0"/>
          </a:p>
        </p:txBody>
      </p:sp>
      <p:sp>
        <p:nvSpPr>
          <p:cNvPr id="3" name="Content Placeholder 2"/>
          <p:cNvSpPr>
            <a:spLocks noGrp="1"/>
          </p:cNvSpPr>
          <p:nvPr>
            <p:ph idx="1"/>
          </p:nvPr>
        </p:nvSpPr>
        <p:spPr/>
        <p:txBody>
          <a:bodyPr/>
          <a:lstStyle/>
          <a:p>
            <a:r>
              <a:rPr lang="en-GB" dirty="0" smtClean="0"/>
              <a:t>By sending indecent pictures of a person under 18 on to someone else you could be breaking the law.</a:t>
            </a:r>
          </a:p>
          <a:p>
            <a:r>
              <a:rPr lang="en-GB" dirty="0" smtClean="0"/>
              <a:t>If a teenager were to have in their possession an indecent image of another minor, they would technically be in possession of an indecent image of a child, which is an offence under the Protection of Children Act 1978 and the Criminal Justice Act 1988.</a:t>
            </a: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9468" y="966079"/>
            <a:ext cx="7886700" cy="3694640"/>
          </a:xfrm>
        </p:spPr>
        <p:txBody>
          <a:bodyPr/>
          <a:lstStyle/>
          <a:p>
            <a:r>
              <a:rPr lang="en-GB" dirty="0" smtClean="0"/>
              <a:t>Always tell an adult you trust. </a:t>
            </a:r>
          </a:p>
          <a:p>
            <a:r>
              <a:rPr lang="en-GB" dirty="0" smtClean="0"/>
              <a:t>If somebody you don't know has contacted you inappropriately or the images are being used against you, fill out a report form at </a:t>
            </a:r>
            <a:r>
              <a:rPr lang="en-GB" u="sng" dirty="0" err="1" smtClean="0">
                <a:hlinkClick r:id="rId2" tooltip="ClickCEOP"/>
              </a:rPr>
              <a:t>ClickCEOP</a:t>
            </a:r>
            <a:r>
              <a:rPr lang="en-GB" dirty="0" smtClean="0"/>
              <a:t>.</a:t>
            </a:r>
          </a:p>
          <a:p>
            <a:r>
              <a:rPr lang="en-GB" dirty="0" smtClean="0"/>
              <a:t>If you are upset or worried by an image you have sent or received, you can call </a:t>
            </a:r>
            <a:r>
              <a:rPr lang="en-GB" dirty="0" err="1" smtClean="0"/>
              <a:t>ChildLine</a:t>
            </a:r>
            <a:r>
              <a:rPr lang="en-GB" dirty="0" smtClean="0"/>
              <a:t> and talk to someone in confidence on 0800 1111.</a:t>
            </a:r>
          </a:p>
          <a:p>
            <a:r>
              <a:rPr lang="en-GB" dirty="0" smtClean="0"/>
              <a:t>You can also visit </a:t>
            </a:r>
            <a:r>
              <a:rPr lang="en-GB" u="sng" dirty="0" smtClean="0">
                <a:hlinkClick r:id="rId3" tooltip="CyberMentors"/>
              </a:rPr>
              <a:t>www.cybermentors.org.uk</a:t>
            </a:r>
            <a:r>
              <a:rPr lang="en-GB" dirty="0" smtClean="0"/>
              <a:t> for online support and advice about </a:t>
            </a:r>
            <a:r>
              <a:rPr lang="en-GB" dirty="0" err="1" smtClean="0"/>
              <a:t>cyberbullying</a:t>
            </a:r>
            <a:r>
              <a:rPr lang="en-GB" dirty="0" smtClean="0"/>
              <a:t> and much more.</a:t>
            </a:r>
          </a:p>
          <a:p>
            <a:endParaRPr lang="en-GB" dirty="0"/>
          </a:p>
        </p:txBody>
      </p:sp>
      <p:sp>
        <p:nvSpPr>
          <p:cNvPr id="4" name="Title 1"/>
          <p:cNvSpPr>
            <a:spLocks noGrp="1"/>
          </p:cNvSpPr>
          <p:nvPr>
            <p:ph type="title"/>
          </p:nvPr>
        </p:nvSpPr>
        <p:spPr>
          <a:xfrm>
            <a:off x="628650" y="174055"/>
            <a:ext cx="7886700" cy="969434"/>
          </a:xfrm>
        </p:spPr>
        <p:txBody>
          <a:bodyPr/>
          <a:lstStyle/>
          <a:p>
            <a:r>
              <a:rPr lang="en-GB" dirty="0" err="1" smtClean="0"/>
              <a:t>Sexting</a:t>
            </a:r>
            <a:r>
              <a:rPr lang="en-GB" dirty="0" smtClean="0"/>
              <a:t>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 Networking Sites</a:t>
            </a:r>
            <a:endParaRPr lang="en-GB" dirty="0"/>
          </a:p>
        </p:txBody>
      </p:sp>
      <p:sp>
        <p:nvSpPr>
          <p:cNvPr id="3" name="Content Placeholder 2"/>
          <p:cNvSpPr>
            <a:spLocks noGrp="1"/>
          </p:cNvSpPr>
          <p:nvPr>
            <p:ph idx="1"/>
          </p:nvPr>
        </p:nvSpPr>
        <p:spPr>
          <a:xfrm>
            <a:off x="628650" y="1225376"/>
            <a:ext cx="7886700" cy="3694640"/>
          </a:xfrm>
        </p:spPr>
        <p:txBody>
          <a:bodyPr/>
          <a:lstStyle/>
          <a:p>
            <a:r>
              <a:rPr lang="en-GB" sz="2400" dirty="0" smtClean="0"/>
              <a:t>There are a number of things to think about when using social networking sites:</a:t>
            </a:r>
            <a:br>
              <a:rPr lang="en-GB" sz="2400" dirty="0" smtClean="0"/>
            </a:br>
            <a:endParaRPr lang="en-GB" sz="2400" dirty="0" smtClean="0"/>
          </a:p>
          <a:p>
            <a:r>
              <a:rPr lang="en-GB" sz="2400" dirty="0" smtClean="0"/>
              <a:t>Be careful what information you give out on your profile. Remember that you don’t know who your friend’s friends are… or your friend’s friends’ friends! And you don’t know what they’ll do with your picture or your phone number if you give it out by mistake. Once your picture is out there, it’s out there forever and you won’t be able to get it back.</a:t>
            </a:r>
          </a:p>
          <a:p>
            <a:endParaRPr lang="en-GB" dirty="0" smtClean="0"/>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42976"/>
            <a:ext cx="7886700" cy="3694640"/>
          </a:xfrm>
        </p:spPr>
        <p:txBody>
          <a:bodyPr/>
          <a:lstStyle/>
          <a:p>
            <a:r>
              <a:rPr lang="en-GB" sz="2400" dirty="0" smtClean="0"/>
              <a:t>Be aware that information on your profile could potentially be viewed by anyone. So if you wouldn’t be comfortable printing it off and handing it out on the street, maybe it shouldn’t be on your profile.</a:t>
            </a:r>
            <a:br>
              <a:rPr lang="en-GB" sz="2400" dirty="0" smtClean="0"/>
            </a:br>
            <a:endParaRPr lang="en-GB" sz="2400" dirty="0" smtClean="0"/>
          </a:p>
          <a:p>
            <a:r>
              <a:rPr lang="en-GB" sz="2400" dirty="0" smtClean="0"/>
              <a:t>Use a nickname or your initials instead of your name – you don’t want just anyone knowing who you are. Consider changing your photo to a cool graphic or picture of your favourite band, that way strangers won’t have access to a picture of you. It’s not a great idea to post where you’re going on your profile or twitter or where you live. Think through if you’d want everyone who can view the post to turn up at any time!</a:t>
            </a:r>
          </a:p>
          <a:p>
            <a:endParaRPr lang="en-GB" sz="2400" dirty="0" smtClean="0"/>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Who to chat to</a:t>
            </a:r>
            <a:r>
              <a:rPr lang="en-GB" dirty="0" smtClean="0"/>
              <a:t/>
            </a:r>
            <a:br>
              <a:rPr lang="en-GB" dirty="0" smtClean="0"/>
            </a:br>
            <a:endParaRPr lang="en-GB" dirty="0"/>
          </a:p>
        </p:txBody>
      </p:sp>
      <p:sp>
        <p:nvSpPr>
          <p:cNvPr id="3" name="Content Placeholder 2"/>
          <p:cNvSpPr>
            <a:spLocks noGrp="1"/>
          </p:cNvSpPr>
          <p:nvPr>
            <p:ph idx="1"/>
          </p:nvPr>
        </p:nvSpPr>
        <p:spPr/>
        <p:txBody>
          <a:bodyPr/>
          <a:lstStyle/>
          <a:p>
            <a:r>
              <a:rPr lang="en-GB" dirty="0" smtClean="0"/>
              <a:t>Think through who you want to chat to and how many of your personal thoughts you want anyone to view. Sometimes, it can seem a good idea to share what you got up to with your boyfriend last night, or the argument you had with your best mate; but as you’re writing – remember that information could be public forever! </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4059" y="829592"/>
            <a:ext cx="7886700" cy="3694640"/>
          </a:xfrm>
        </p:spPr>
        <p:txBody>
          <a:bodyPr/>
          <a:lstStyle/>
          <a:p>
            <a:r>
              <a:rPr lang="en-GB" dirty="0" smtClean="0"/>
              <a:t>It is tempting to share loads of stuff on your profile, especially since you’re often typing from the comfort of your own home. But remember, the internet is a public space. Test yourself by asking “would I want my teacher/Mum/Dad/ stranger on the train to see this?!” </a:t>
            </a:r>
            <a:br>
              <a:rPr lang="en-GB" dirty="0" smtClean="0"/>
            </a:br>
            <a:r>
              <a:rPr lang="en-GB" dirty="0" smtClean="0"/>
              <a:t/>
            </a:r>
            <a:br>
              <a:rPr lang="en-GB" dirty="0" smtClean="0"/>
            </a:br>
            <a:r>
              <a:rPr lang="en-GB" dirty="0" smtClean="0"/>
              <a:t>If the answer’s no… don’t post it!</a:t>
            </a:r>
          </a:p>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Who to accept</a:t>
            </a:r>
            <a:r>
              <a:rPr lang="en-GB" dirty="0" smtClean="0"/>
              <a:t/>
            </a:r>
            <a:br>
              <a:rPr lang="en-GB" dirty="0" smtClean="0"/>
            </a:br>
            <a:endParaRPr lang="en-GB" dirty="0"/>
          </a:p>
        </p:txBody>
      </p:sp>
      <p:sp>
        <p:nvSpPr>
          <p:cNvPr id="3" name="Content Placeholder 2"/>
          <p:cNvSpPr>
            <a:spLocks noGrp="1"/>
          </p:cNvSpPr>
          <p:nvPr>
            <p:ph idx="1"/>
          </p:nvPr>
        </p:nvSpPr>
        <p:spPr/>
        <p:txBody>
          <a:bodyPr/>
          <a:lstStyle/>
          <a:p>
            <a:r>
              <a:rPr lang="en-GB" dirty="0" smtClean="0"/>
              <a:t>Be careful who you agree to accept into your forums / private chat areas. Unfortunately because there are so many young people using these sites, adults with bad intentions will use them to make contact with children too; so you’re safer to only chat to people you know in the real world.</a:t>
            </a:r>
          </a:p>
          <a:p>
            <a:pPr>
              <a:buNone/>
            </a:pP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Who to accept</a:t>
            </a:r>
            <a:endParaRPr lang="en-GB" dirty="0"/>
          </a:p>
        </p:txBody>
      </p:sp>
      <p:sp>
        <p:nvSpPr>
          <p:cNvPr id="3" name="Content Placeholder 2"/>
          <p:cNvSpPr>
            <a:spLocks noGrp="1"/>
          </p:cNvSpPr>
          <p:nvPr>
            <p:ph idx="1"/>
          </p:nvPr>
        </p:nvSpPr>
        <p:spPr>
          <a:xfrm>
            <a:off x="628650" y="1416448"/>
            <a:ext cx="7886700" cy="3694640"/>
          </a:xfrm>
        </p:spPr>
        <p:txBody>
          <a:bodyPr/>
          <a:lstStyle/>
          <a:p>
            <a:r>
              <a:rPr lang="en-GB" dirty="0" smtClean="0"/>
              <a:t>If you know someone… who knows someone… who knows someone, it doesn’t make them your friend, so think carefully about whether you should be chatting to them and what kind of things you’re saying.</a:t>
            </a:r>
          </a:p>
          <a:p>
            <a:pPr>
              <a:buNone/>
            </a:pP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Where to go for help</a:t>
            </a:r>
            <a:r>
              <a:rPr lang="en-GB" dirty="0" smtClean="0"/>
              <a:t/>
            </a:r>
            <a:br>
              <a:rPr lang="en-GB" dirty="0" smtClean="0"/>
            </a:br>
            <a:endParaRPr lang="en-GB" dirty="0"/>
          </a:p>
        </p:txBody>
      </p:sp>
      <p:sp>
        <p:nvSpPr>
          <p:cNvPr id="3" name="Content Placeholder 2"/>
          <p:cNvSpPr>
            <a:spLocks noGrp="1"/>
          </p:cNvSpPr>
          <p:nvPr>
            <p:ph idx="1"/>
          </p:nvPr>
        </p:nvSpPr>
        <p:spPr/>
        <p:txBody>
          <a:bodyPr/>
          <a:lstStyle/>
          <a:p>
            <a:r>
              <a:rPr lang="en-GB" dirty="0" smtClean="0"/>
              <a:t>If you feel anyone is being weird with you or your friends; or if someone is bullying you on one of these sites – contact the administrator of the chat area. If they don’t get back to you – you might want to think twice about using the site again.</a:t>
            </a:r>
          </a:p>
          <a:p>
            <a:r>
              <a:rPr lang="en-GB" dirty="0" smtClean="0"/>
              <a:t>If it’s really serious – like you think the person contacting you may be an adult who wants to abuse you or your mates, report the issue on the </a:t>
            </a:r>
            <a:r>
              <a:rPr lang="en-GB" dirty="0" err="1" smtClean="0"/>
              <a:t>thinkuknow</a:t>
            </a:r>
            <a:r>
              <a:rPr lang="en-GB" dirty="0" smtClean="0"/>
              <a:t> site using </a:t>
            </a:r>
            <a:r>
              <a:rPr lang="en-GB" dirty="0" err="1" smtClean="0">
                <a:hlinkClick r:id="rId2" tooltip="ClickCEOP"/>
              </a:rPr>
              <a:t>ClickCEOP</a:t>
            </a:r>
            <a:r>
              <a:rPr lang="en-GB" dirty="0" smtClean="0"/>
              <a:t>.</a:t>
            </a:r>
          </a:p>
          <a:p>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Privacy settings</a:t>
            </a:r>
            <a:r>
              <a:rPr lang="en-GB" dirty="0" smtClean="0"/>
              <a:t/>
            </a:r>
            <a:br>
              <a:rPr lang="en-GB" dirty="0" smtClean="0"/>
            </a:br>
            <a:endParaRPr lang="en-GB" dirty="0"/>
          </a:p>
        </p:txBody>
      </p:sp>
      <p:sp>
        <p:nvSpPr>
          <p:cNvPr id="3" name="Content Placeholder 2"/>
          <p:cNvSpPr>
            <a:spLocks noGrp="1"/>
          </p:cNvSpPr>
          <p:nvPr>
            <p:ph idx="1"/>
          </p:nvPr>
        </p:nvSpPr>
        <p:spPr/>
        <p:txBody>
          <a:bodyPr/>
          <a:lstStyle/>
          <a:p>
            <a:r>
              <a:rPr lang="en-GB" dirty="0" smtClean="0"/>
              <a:t>Use your Privacy Settings. Adjust your account settings (sometimes called “Privacy Settings”) so only approved friends can instant message you. This won’t ruin your social life – new people can still send you friend requests and message you, they just won’t be able to pester you via IM. This means that people you don’t want to see your profile can’t!</a:t>
            </a:r>
          </a:p>
          <a:p>
            <a:pPr>
              <a:buNone/>
            </a:pP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
      <a:majorFont>
        <a:latin typeface="Cambria"/>
        <a:ea typeface=""/>
        <a:cs typeface=""/>
      </a:majorFont>
      <a:minorFont>
        <a:latin typeface="Cambri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188</TotalTime>
  <Words>965</Words>
  <Application>Microsoft Office PowerPoint</Application>
  <PresentationFormat>On-screen Show (4:3)</PresentationFormat>
  <Paragraphs>43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SESSION TEN  Online Relationships</vt:lpstr>
      <vt:lpstr>Social Networking Sites</vt:lpstr>
      <vt:lpstr>Slide 3</vt:lpstr>
      <vt:lpstr>Who to chat to </vt:lpstr>
      <vt:lpstr>Slide 5</vt:lpstr>
      <vt:lpstr>Who to accept </vt:lpstr>
      <vt:lpstr>Who to accept</vt:lpstr>
      <vt:lpstr>Where to go for help </vt:lpstr>
      <vt:lpstr>Privacy settings </vt:lpstr>
      <vt:lpstr>Privacy settings</vt:lpstr>
      <vt:lpstr>Uploading pictures </vt:lpstr>
      <vt:lpstr>Uploading pictures</vt:lpstr>
      <vt:lpstr>Sexting</vt:lpstr>
      <vt:lpstr>Sexting</vt:lpstr>
      <vt:lpstr>Sexting</vt:lpstr>
      <vt:lpstr>Sexting – The Law</vt:lpstr>
      <vt:lpstr>Sexting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Ricky Wilson</dc:creator>
  <cp:lastModifiedBy>sbeetham001</cp:lastModifiedBy>
  <cp:revision>26</cp:revision>
  <dcterms:created xsi:type="dcterms:W3CDTF">2013-07-17T17:46:35Z</dcterms:created>
  <dcterms:modified xsi:type="dcterms:W3CDTF">2013-11-06T11:33:42Z</dcterms:modified>
</cp:coreProperties>
</file>