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vml" ContentType="application/vnd.openxmlformats-officedocument.vmlDrawing"/>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77" r:id="rId2"/>
    <p:sldId id="256" r:id="rId3"/>
    <p:sldId id="260" r:id="rId4"/>
    <p:sldId id="261" r:id="rId5"/>
    <p:sldId id="262" r:id="rId6"/>
    <p:sldId id="259" r:id="rId7"/>
    <p:sldId id="263" r:id="rId8"/>
    <p:sldId id="278" r:id="rId9"/>
    <p:sldId id="266" r:id="rId10"/>
    <p:sldId id="267" r:id="rId11"/>
    <p:sldId id="279" r:id="rId12"/>
    <p:sldId id="280" r:id="rId13"/>
    <p:sldId id="281" r:id="rId14"/>
    <p:sldId id="272" r:id="rId15"/>
    <p:sldId id="273" r:id="rId16"/>
    <p:sldId id="274"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varScale="1">
        <p:scale>
          <a:sx n="70" d="100"/>
          <a:sy n="70" d="100"/>
        </p:scale>
        <p:origin x="-528" y="-102"/>
      </p:cViewPr>
      <p:guideLst>
        <p:guide orient="horz" pos="2160"/>
        <p:guide pos="2880"/>
      </p:guideLst>
    </p:cSldViewPr>
  </p:slideViewPr>
  <p:notesTextViewPr>
    <p:cViewPr>
      <p:scale>
        <a:sx n="1" d="1"/>
        <a:sy n="1" d="1"/>
      </p:scale>
      <p:origin x="0" y="0"/>
    </p:cViewPr>
  </p:notesTextViewPr>
  <p:sorterViewPr>
    <p:cViewPr>
      <p:scale>
        <a:sx n="66" d="100"/>
        <a:sy n="66" d="100"/>
      </p:scale>
      <p:origin x="0" y="528"/>
    </p:cViewPr>
  </p:sorterViewPr>
  <p:notesViewPr>
    <p:cSldViewPr snapToGrid="0">
      <p:cViewPr varScale="1">
        <p:scale>
          <a:sx n="57" d="100"/>
          <a:sy n="57" d="100"/>
        </p:scale>
        <p:origin x="-2814"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GB"/>
  <c:chart>
    <c:view3D>
      <c:rAngAx val="1"/>
    </c:view3D>
    <c:plotArea>
      <c:layout/>
      <c:bar3DChart>
        <c:barDir val="col"/>
        <c:grouping val="clustered"/>
        <c:ser>
          <c:idx val="0"/>
          <c:order val="0"/>
          <c:dLbls>
            <c:dLbl>
              <c:idx val="0"/>
              <c:layout/>
              <c:showVal val="1"/>
            </c:dLbl>
            <c:dLbl>
              <c:idx val="1"/>
              <c:layout/>
              <c:showVal val="1"/>
            </c:dLbl>
            <c:dLbl>
              <c:idx val="2"/>
              <c:layout/>
              <c:showVal val="1"/>
            </c:dLbl>
            <c:dLbl>
              <c:idx val="3"/>
              <c:layout/>
              <c:showVal val="1"/>
            </c:dLbl>
            <c:dLbl>
              <c:idx val="4"/>
              <c:layout/>
              <c:showVal val="1"/>
            </c:dLbl>
            <c:dLbl>
              <c:idx val="5"/>
              <c:layout/>
              <c:showVal val="1"/>
            </c:dLbl>
            <c:dLbl>
              <c:idx val="6"/>
              <c:layout/>
              <c:showVal val="1"/>
            </c:dLbl>
            <c:dLbl>
              <c:idx val="7"/>
              <c:layout/>
              <c:showVal val="1"/>
            </c:dLbl>
            <c:dLbl>
              <c:idx val="8"/>
              <c:layout/>
              <c:showVal val="1"/>
            </c:dLbl>
            <c:dLbl>
              <c:idx val="9"/>
              <c:layout/>
              <c:showVal val="1"/>
            </c:dLbl>
            <c:dLbl>
              <c:idx val="10"/>
              <c:layout/>
              <c:showVal val="1"/>
            </c:dLbl>
            <c:dLbl>
              <c:idx val="11"/>
              <c:layout/>
              <c:showVal val="1"/>
            </c:dLbl>
            <c:delete val="1"/>
          </c:dLbls>
          <c:cat>
            <c:strRef>
              <c:f>Sheet1!$A$1:$A$12</c:f>
              <c:strCache>
                <c:ptCount val="12"/>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strCache>
            </c:strRef>
          </c:cat>
          <c:val>
            <c:numRef>
              <c:f>Sheet1!$B$1:$B$12</c:f>
              <c:numCache>
                <c:formatCode>0%</c:formatCode>
                <c:ptCount val="12"/>
                <c:pt idx="0">
                  <c:v>0.6000000000000002</c:v>
                </c:pt>
                <c:pt idx="1">
                  <c:v>0.65000000000000024</c:v>
                </c:pt>
                <c:pt idx="2">
                  <c:v>0.67000000000000026</c:v>
                </c:pt>
                <c:pt idx="3">
                  <c:v>0.63000000000000023</c:v>
                </c:pt>
                <c:pt idx="4">
                  <c:v>0.68000000000000038</c:v>
                </c:pt>
                <c:pt idx="5">
                  <c:v>0.64000000000000024</c:v>
                </c:pt>
                <c:pt idx="6">
                  <c:v>0.4300000000000001</c:v>
                </c:pt>
                <c:pt idx="7">
                  <c:v>0.58000000000000018</c:v>
                </c:pt>
                <c:pt idx="8">
                  <c:v>0.75000000000000022</c:v>
                </c:pt>
                <c:pt idx="9">
                  <c:v>0.69000000000000039</c:v>
                </c:pt>
                <c:pt idx="10">
                  <c:v>0.59000000000000019</c:v>
                </c:pt>
                <c:pt idx="11">
                  <c:v>0.63000000000000023</c:v>
                </c:pt>
              </c:numCache>
            </c:numRef>
          </c:val>
        </c:ser>
        <c:shape val="box"/>
        <c:axId val="57877632"/>
        <c:axId val="57879168"/>
        <c:axId val="0"/>
      </c:bar3DChart>
      <c:catAx>
        <c:axId val="57877632"/>
        <c:scaling>
          <c:orientation val="minMax"/>
        </c:scaling>
        <c:axPos val="b"/>
        <c:tickLblPos val="nextTo"/>
        <c:crossAx val="57879168"/>
        <c:crosses val="autoZero"/>
        <c:auto val="1"/>
        <c:lblAlgn val="ctr"/>
        <c:lblOffset val="100"/>
      </c:catAx>
      <c:valAx>
        <c:axId val="57879168"/>
        <c:scaling>
          <c:orientation val="minMax"/>
        </c:scaling>
        <c:axPos val="l"/>
        <c:majorGridlines/>
        <c:numFmt formatCode="0%" sourceLinked="1"/>
        <c:tickLblPos val="nextTo"/>
        <c:crossAx val="57877632"/>
        <c:crosses val="autoZero"/>
        <c:crossBetween val="between"/>
      </c:valAx>
    </c:plotArea>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GB"/>
  <c:chart>
    <c:view3D>
      <c:rAngAx val="1"/>
    </c:view3D>
    <c:plotArea>
      <c:layout/>
      <c:bar3DChart>
        <c:barDir val="col"/>
        <c:grouping val="clustered"/>
        <c:ser>
          <c:idx val="0"/>
          <c:order val="0"/>
          <c:dLbls>
            <c:showVal val="1"/>
          </c:dLbls>
          <c:cat>
            <c:strRef>
              <c:f>Sheet1!$A$15:$A$26</c:f>
              <c:strCache>
                <c:ptCount val="12"/>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strCache>
            </c:strRef>
          </c:cat>
          <c:val>
            <c:numRef>
              <c:f>Sheet1!$B$15:$B$26</c:f>
              <c:numCache>
                <c:formatCode>0%</c:formatCode>
                <c:ptCount val="12"/>
                <c:pt idx="0">
                  <c:v>0.47000000000000008</c:v>
                </c:pt>
                <c:pt idx="1">
                  <c:v>0.67000000000000026</c:v>
                </c:pt>
                <c:pt idx="2">
                  <c:v>0.56999999999999995</c:v>
                </c:pt>
                <c:pt idx="3">
                  <c:v>0.62000000000000022</c:v>
                </c:pt>
                <c:pt idx="4">
                  <c:v>0.54</c:v>
                </c:pt>
                <c:pt idx="5">
                  <c:v>0.47000000000000008</c:v>
                </c:pt>
                <c:pt idx="6">
                  <c:v>0.4200000000000001</c:v>
                </c:pt>
                <c:pt idx="7">
                  <c:v>0.75000000000000022</c:v>
                </c:pt>
                <c:pt idx="8">
                  <c:v>0.56999999999999995</c:v>
                </c:pt>
                <c:pt idx="9">
                  <c:v>0.68</c:v>
                </c:pt>
                <c:pt idx="10">
                  <c:v>0.51</c:v>
                </c:pt>
                <c:pt idx="11">
                  <c:v>0.7200000000000002</c:v>
                </c:pt>
              </c:numCache>
            </c:numRef>
          </c:val>
        </c:ser>
        <c:shape val="box"/>
        <c:axId val="70305280"/>
        <c:axId val="70306816"/>
        <c:axId val="0"/>
      </c:bar3DChart>
      <c:catAx>
        <c:axId val="70305280"/>
        <c:scaling>
          <c:orientation val="minMax"/>
        </c:scaling>
        <c:axPos val="b"/>
        <c:tickLblPos val="nextTo"/>
        <c:crossAx val="70306816"/>
        <c:crosses val="autoZero"/>
        <c:auto val="1"/>
        <c:lblAlgn val="ctr"/>
        <c:lblOffset val="100"/>
      </c:catAx>
      <c:valAx>
        <c:axId val="70306816"/>
        <c:scaling>
          <c:orientation val="minMax"/>
        </c:scaling>
        <c:axPos val="l"/>
        <c:majorGridlines/>
        <c:numFmt formatCode="0%" sourceLinked="1"/>
        <c:tickLblPos val="nextTo"/>
        <c:crossAx val="70305280"/>
        <c:crosses val="autoZero"/>
        <c:crossBetween val="between"/>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GB"/>
  <c:chart>
    <c:view3D>
      <c:rAngAx val="1"/>
    </c:view3D>
    <c:plotArea>
      <c:layout/>
      <c:bar3DChart>
        <c:barDir val="col"/>
        <c:grouping val="clustered"/>
        <c:ser>
          <c:idx val="0"/>
          <c:order val="0"/>
          <c:dLbls>
            <c:showVal val="1"/>
          </c:dLbls>
          <c:cat>
            <c:strRef>
              <c:f>Sheet1!$A$29:$A$40</c:f>
              <c:strCache>
                <c:ptCount val="12"/>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strCache>
            </c:strRef>
          </c:cat>
          <c:val>
            <c:numRef>
              <c:f>Sheet1!$B$29:$B$40</c:f>
              <c:numCache>
                <c:formatCode>0%</c:formatCode>
                <c:ptCount val="12"/>
                <c:pt idx="0">
                  <c:v>0.11</c:v>
                </c:pt>
                <c:pt idx="1">
                  <c:v>6.0000000000000019E-2</c:v>
                </c:pt>
                <c:pt idx="2">
                  <c:v>7.0000000000000021E-2</c:v>
                </c:pt>
                <c:pt idx="3">
                  <c:v>0.11</c:v>
                </c:pt>
                <c:pt idx="4">
                  <c:v>0.05</c:v>
                </c:pt>
                <c:pt idx="5">
                  <c:v>0.18000000000000005</c:v>
                </c:pt>
                <c:pt idx="6">
                  <c:v>9.0000000000000024E-2</c:v>
                </c:pt>
                <c:pt idx="7">
                  <c:v>7.0000000000000021E-2</c:v>
                </c:pt>
                <c:pt idx="8">
                  <c:v>8.0000000000000029E-2</c:v>
                </c:pt>
                <c:pt idx="9">
                  <c:v>0</c:v>
                </c:pt>
                <c:pt idx="10">
                  <c:v>7.0000000000000021E-2</c:v>
                </c:pt>
                <c:pt idx="11">
                  <c:v>6.0000000000000019E-2</c:v>
                </c:pt>
              </c:numCache>
            </c:numRef>
          </c:val>
        </c:ser>
        <c:shape val="box"/>
        <c:axId val="70309376"/>
        <c:axId val="58094720"/>
        <c:axId val="0"/>
      </c:bar3DChart>
      <c:catAx>
        <c:axId val="70309376"/>
        <c:scaling>
          <c:orientation val="minMax"/>
        </c:scaling>
        <c:axPos val="b"/>
        <c:tickLblPos val="nextTo"/>
        <c:crossAx val="58094720"/>
        <c:crosses val="autoZero"/>
        <c:auto val="1"/>
        <c:lblAlgn val="ctr"/>
        <c:lblOffset val="100"/>
      </c:catAx>
      <c:valAx>
        <c:axId val="58094720"/>
        <c:scaling>
          <c:orientation val="minMax"/>
        </c:scaling>
        <c:axPos val="l"/>
        <c:majorGridlines/>
        <c:numFmt formatCode="0%" sourceLinked="1"/>
        <c:tickLblPos val="nextTo"/>
        <c:crossAx val="70309376"/>
        <c:crosses val="autoZero"/>
        <c:crossBetween val="between"/>
      </c:valAx>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GB"/>
  <c:chart>
    <c:view3D>
      <c:rAngAx val="1"/>
    </c:view3D>
    <c:plotArea>
      <c:layout/>
      <c:bar3DChart>
        <c:barDir val="col"/>
        <c:grouping val="clustered"/>
        <c:ser>
          <c:idx val="0"/>
          <c:order val="0"/>
          <c:dLbls>
            <c:showVal val="1"/>
          </c:dLbls>
          <c:cat>
            <c:strRef>
              <c:f>Sheet1!$A$42:$A$53</c:f>
              <c:strCache>
                <c:ptCount val="12"/>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strCache>
            </c:strRef>
          </c:cat>
          <c:val>
            <c:numRef>
              <c:f>Sheet1!$B$42:$B$53</c:f>
              <c:numCache>
                <c:formatCode>0%</c:formatCode>
                <c:ptCount val="12"/>
                <c:pt idx="0">
                  <c:v>8.0000000000000029E-2</c:v>
                </c:pt>
                <c:pt idx="1">
                  <c:v>2.0000000000000007E-2</c:v>
                </c:pt>
                <c:pt idx="2">
                  <c:v>0.05</c:v>
                </c:pt>
                <c:pt idx="3">
                  <c:v>2.0000000000000007E-2</c:v>
                </c:pt>
                <c:pt idx="4">
                  <c:v>2.0000000000000007E-2</c:v>
                </c:pt>
                <c:pt idx="5">
                  <c:v>0.05</c:v>
                </c:pt>
                <c:pt idx="6">
                  <c:v>0.05</c:v>
                </c:pt>
                <c:pt idx="7">
                  <c:v>0.05</c:v>
                </c:pt>
                <c:pt idx="8">
                  <c:v>0.05</c:v>
                </c:pt>
                <c:pt idx="9">
                  <c:v>0</c:v>
                </c:pt>
                <c:pt idx="10">
                  <c:v>7.0000000000000021E-2</c:v>
                </c:pt>
                <c:pt idx="11">
                  <c:v>2.0000000000000007E-2</c:v>
                </c:pt>
              </c:numCache>
            </c:numRef>
          </c:val>
        </c:ser>
        <c:shape val="box"/>
        <c:axId val="70596096"/>
        <c:axId val="70597632"/>
        <c:axId val="0"/>
      </c:bar3DChart>
      <c:catAx>
        <c:axId val="70596096"/>
        <c:scaling>
          <c:orientation val="minMax"/>
        </c:scaling>
        <c:axPos val="b"/>
        <c:tickLblPos val="nextTo"/>
        <c:crossAx val="70597632"/>
        <c:crosses val="autoZero"/>
        <c:auto val="1"/>
        <c:lblAlgn val="ctr"/>
        <c:lblOffset val="100"/>
      </c:catAx>
      <c:valAx>
        <c:axId val="70597632"/>
        <c:scaling>
          <c:orientation val="minMax"/>
        </c:scaling>
        <c:axPos val="l"/>
        <c:majorGridlines/>
        <c:numFmt formatCode="0%" sourceLinked="1"/>
        <c:tickLblPos val="nextTo"/>
        <c:crossAx val="70596096"/>
        <c:crosses val="autoZero"/>
        <c:crossBetween val="between"/>
      </c:valAx>
    </c:plotArea>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1FB493-5343-4868-BC43-080B555ACB71}" type="datetimeFigureOut">
              <a:rPr lang="en-GB" smtClean="0"/>
              <a:pPr/>
              <a:t>06/11/2013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06E657-E111-4D32-9F44-9EC52ABF974F}" type="slidenum">
              <a:rPr lang="en-GB" smtClean="0"/>
              <a:pPr/>
              <a:t>‹#›</a:t>
            </a:fld>
            <a:endParaRPr lang="en-GB"/>
          </a:p>
        </p:txBody>
      </p:sp>
    </p:spTree>
    <p:extLst>
      <p:ext uri="{BB962C8B-B14F-4D97-AF65-F5344CB8AC3E}">
        <p14:creationId xmlns="" xmlns:p14="http://schemas.microsoft.com/office/powerpoint/2010/main" val="3963601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14363"/>
            <a:ext cx="7772400" cy="2387600"/>
          </a:xfrm>
          <a:prstGeom prst="rect">
            <a:avLst/>
          </a:prstGeo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10250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 xmlns:p14="http://schemas.microsoft.com/office/powerpoint/2010/main" val="2042721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1675923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69434"/>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28650" y="1334560"/>
            <a:ext cx="7886700" cy="369464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 xmlns:p14="http://schemas.microsoft.com/office/powerpoint/2010/main" val="961099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28674"/>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28650" y="1241426"/>
            <a:ext cx="3886200" cy="435133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241426"/>
            <a:ext cx="3886200" cy="435133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 xmlns:p14="http://schemas.microsoft.com/office/powerpoint/2010/main" val="1319961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871007"/>
          </a:xfrm>
          <a:prstGeom prst="rect">
            <a:avLst/>
          </a:prstGeo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629842" y="1308629"/>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132541"/>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308629"/>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132541"/>
            <a:ext cx="3887391" cy="368458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 xmlns:p14="http://schemas.microsoft.com/office/powerpoint/2010/main" val="1580878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Tree>
    <p:extLst>
      <p:ext uri="{BB962C8B-B14F-4D97-AF65-F5344CB8AC3E}">
        <p14:creationId xmlns="" xmlns:p14="http://schemas.microsoft.com/office/powerpoint/2010/main" val="3371269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105935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 xmlns:p14="http://schemas.microsoft.com/office/powerpoint/2010/main" val="3441524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 xmlns:p14="http://schemas.microsoft.com/office/powerpoint/2010/main" val="1536321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132127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12" cstate="print">
            <a:extLst>
              <a:ext uri="{28A0092B-C50C-407E-A947-70E740481C1C}">
                <a14:useLocalDpi xmlns="" xmlns:a14="http://schemas.microsoft.com/office/drawing/2010/main" val="0"/>
              </a:ext>
            </a:extLst>
          </a:blip>
          <a:srcRect r="1422"/>
          <a:stretch/>
        </p:blipFill>
        <p:spPr>
          <a:xfrm>
            <a:off x="0" y="5287845"/>
            <a:ext cx="9141629" cy="1570155"/>
          </a:xfrm>
          <a:prstGeom prst="rect">
            <a:avLst/>
          </a:prstGeom>
        </p:spPr>
      </p:pic>
    </p:spTree>
    <p:extLst>
      <p:ext uri="{BB962C8B-B14F-4D97-AF65-F5344CB8AC3E}">
        <p14:creationId xmlns="" xmlns:p14="http://schemas.microsoft.com/office/powerpoint/2010/main" val="15590426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7.emf"/><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10.emf"/></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Arial Black" pitchFamily="34" charset="0"/>
              </a:rPr>
              <a:t>SESSION EIGHT</a:t>
            </a:r>
            <a:endParaRPr lang="en-GB" dirty="0">
              <a:latin typeface="Arial Black" pitchFamily="34" charset="0"/>
            </a:endParaRPr>
          </a:p>
        </p:txBody>
      </p:sp>
      <p:sp>
        <p:nvSpPr>
          <p:cNvPr id="3" name="Subtitle 2"/>
          <p:cNvSpPr>
            <a:spLocks noGrp="1"/>
          </p:cNvSpPr>
          <p:nvPr>
            <p:ph type="subTitle" idx="1"/>
          </p:nvPr>
        </p:nvSpPr>
        <p:spPr/>
        <p:txBody>
          <a:bodyPr/>
          <a:lstStyle/>
          <a:p>
            <a:r>
              <a:rPr lang="en-GB" sz="3600" dirty="0" smtClean="0">
                <a:latin typeface="Arial Black" pitchFamily="34" charset="0"/>
              </a:rPr>
              <a:t>How much is too much ?</a:t>
            </a:r>
            <a:endParaRPr lang="en-GB" sz="3600" dirty="0">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8"/>
          <p:cNvSpPr txBox="1">
            <a:spLocks noChangeArrowheads="1"/>
          </p:cNvSpPr>
          <p:nvPr/>
        </p:nvSpPr>
        <p:spPr bwMode="auto">
          <a:xfrm>
            <a:off x="468313" y="25655"/>
            <a:ext cx="8351837" cy="652463"/>
          </a:xfrm>
          <a:prstGeom prst="rect">
            <a:avLst/>
          </a:prstGeom>
          <a:noFill/>
          <a:ln w="9525">
            <a:noFill/>
            <a:round/>
            <a:headEnd/>
            <a:tailEnd/>
          </a:ln>
          <a:effectLst/>
        </p:spPr>
        <p:txBody>
          <a:bodyPr lIns="90000" tIns="46800" rIns="90000" bIns="46800" anchor="ct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1800" b="1" dirty="0">
                <a:latin typeface="Arial Black" pitchFamily="34" charset="0"/>
                <a:cs typeface="Arial" pitchFamily="34" charset="0"/>
              </a:rPr>
              <a:t>Supply chain of alcohol to under 18s</a:t>
            </a:r>
          </a:p>
        </p:txBody>
      </p:sp>
      <p:grpSp>
        <p:nvGrpSpPr>
          <p:cNvPr id="5" name="Group 15"/>
          <p:cNvGrpSpPr>
            <a:grpSpLocks/>
          </p:cNvGrpSpPr>
          <p:nvPr/>
        </p:nvGrpSpPr>
        <p:grpSpPr bwMode="auto">
          <a:xfrm>
            <a:off x="115888" y="744793"/>
            <a:ext cx="3663950" cy="4246562"/>
            <a:chOff x="115888" y="1052513"/>
            <a:chExt cx="3663950" cy="4246562"/>
          </a:xfrm>
        </p:grpSpPr>
        <p:sp>
          <p:nvSpPr>
            <p:cNvPr id="6" name="AutoShape 28"/>
            <p:cNvSpPr>
              <a:spLocks noChangeAspect="1"/>
            </p:cNvSpPr>
            <p:nvPr/>
          </p:nvSpPr>
          <p:spPr bwMode="auto">
            <a:xfrm flipH="1">
              <a:off x="1187450" y="4795838"/>
              <a:ext cx="2376488" cy="503237"/>
            </a:xfrm>
            <a:prstGeom prst="callout1">
              <a:avLst>
                <a:gd name="adj1" fmla="val 77287"/>
                <a:gd name="adj2" fmla="val 106630"/>
                <a:gd name="adj3" fmla="val -84861"/>
                <a:gd name="adj4" fmla="val 106630"/>
              </a:avLst>
            </a:prstGeom>
            <a:solidFill>
              <a:schemeClr val="bg1"/>
            </a:solidFill>
            <a:ln w="9525">
              <a:solidFill>
                <a:schemeClr val="tx1"/>
              </a:solidFill>
              <a:miter lim="800000"/>
              <a:headEnd/>
              <a:tailEnd/>
            </a:ln>
          </p:spPr>
          <p:txBody>
            <a:bodyPr lIns="0" tIns="0" rIns="0" bIns="0"/>
            <a:lstStyle/>
            <a:p>
              <a:pPr>
                <a:spcBef>
                  <a:spcPct val="50000"/>
                </a:spcBef>
                <a:defRPr/>
              </a:pPr>
              <a:r>
                <a:rPr lang="en-GB" sz="1800" b="1" dirty="0">
                  <a:latin typeface="Arial" pitchFamily="34" charset="0"/>
                  <a:cs typeface="Arial" pitchFamily="34" charset="0"/>
                </a:rPr>
                <a:t>Parents: 57%</a:t>
              </a:r>
            </a:p>
          </p:txBody>
        </p:sp>
        <p:sp>
          <p:nvSpPr>
            <p:cNvPr id="7" name="Oval 20"/>
            <p:cNvSpPr>
              <a:spLocks noChangeArrowheads="1"/>
            </p:cNvSpPr>
            <p:nvPr/>
          </p:nvSpPr>
          <p:spPr bwMode="auto">
            <a:xfrm>
              <a:off x="115888" y="1052513"/>
              <a:ext cx="3663950" cy="3663950"/>
            </a:xfrm>
            <a:prstGeom prst="ellipse">
              <a:avLst/>
            </a:prstGeom>
            <a:gradFill rotWithShape="0">
              <a:gsLst>
                <a:gs pos="0">
                  <a:srgbClr val="000066"/>
                </a:gs>
                <a:gs pos="100000">
                  <a:srgbClr val="8E8EBB"/>
                </a:gs>
              </a:gsLst>
              <a:lin ang="0" scaled="1"/>
            </a:gradFill>
            <a:ln w="46863">
              <a:solidFill>
                <a:schemeClr val="bg1"/>
              </a:solidFill>
              <a:round/>
              <a:headEnd/>
              <a:tailEnd/>
            </a:ln>
          </p:spPr>
          <p:txBody>
            <a:bodyPr wrap="none" anchor="ctr"/>
            <a:lstStyle/>
            <a:p>
              <a:endParaRPr lang="en-GB" sz="1800"/>
            </a:p>
          </p:txBody>
        </p:sp>
      </p:grpSp>
      <p:grpSp>
        <p:nvGrpSpPr>
          <p:cNvPr id="8" name="Group 16"/>
          <p:cNvGrpSpPr>
            <a:grpSpLocks/>
          </p:cNvGrpSpPr>
          <p:nvPr/>
        </p:nvGrpSpPr>
        <p:grpSpPr bwMode="auto">
          <a:xfrm>
            <a:off x="1908175" y="1105155"/>
            <a:ext cx="4103688" cy="3887788"/>
            <a:chOff x="1908175" y="1412875"/>
            <a:chExt cx="4103688" cy="3887788"/>
          </a:xfrm>
        </p:grpSpPr>
        <p:sp>
          <p:nvSpPr>
            <p:cNvPr id="9" name="AutoShape 27"/>
            <p:cNvSpPr>
              <a:spLocks noChangeAspect="1"/>
            </p:cNvSpPr>
            <p:nvPr/>
          </p:nvSpPr>
          <p:spPr bwMode="auto">
            <a:xfrm flipH="1">
              <a:off x="3492500" y="4724400"/>
              <a:ext cx="2519363" cy="576263"/>
            </a:xfrm>
            <a:prstGeom prst="callout1">
              <a:avLst>
                <a:gd name="adj1" fmla="val 80162"/>
                <a:gd name="adj2" fmla="val 106630"/>
                <a:gd name="adj3" fmla="val -152343"/>
                <a:gd name="adj4" fmla="val 106630"/>
              </a:avLst>
            </a:prstGeom>
            <a:solidFill>
              <a:schemeClr val="bg1"/>
            </a:solidFill>
            <a:ln w="9525">
              <a:solidFill>
                <a:schemeClr val="tx1"/>
              </a:solidFill>
              <a:miter lim="800000"/>
              <a:headEnd/>
              <a:tailEnd/>
            </a:ln>
          </p:spPr>
          <p:txBody>
            <a:bodyPr lIns="0" tIns="0" rIns="0" bIns="0"/>
            <a:lstStyle/>
            <a:p>
              <a:pPr>
                <a:defRPr/>
              </a:pPr>
              <a:r>
                <a:rPr lang="en-GB" sz="1800" b="1" dirty="0">
                  <a:latin typeface="Arial" pitchFamily="34" charset="0"/>
                  <a:cs typeface="Arial" pitchFamily="34" charset="0"/>
                </a:rPr>
                <a:t>Friends/Family over 18: 41%</a:t>
              </a:r>
            </a:p>
          </p:txBody>
        </p:sp>
        <p:sp>
          <p:nvSpPr>
            <p:cNvPr id="10" name="Oval 21"/>
            <p:cNvSpPr>
              <a:spLocks noChangeArrowheads="1"/>
            </p:cNvSpPr>
            <p:nvPr/>
          </p:nvSpPr>
          <p:spPr bwMode="auto">
            <a:xfrm>
              <a:off x="1908175" y="1412875"/>
              <a:ext cx="3024188" cy="2952750"/>
            </a:xfrm>
            <a:prstGeom prst="ellipse">
              <a:avLst/>
            </a:prstGeom>
            <a:gradFill rotWithShape="0">
              <a:gsLst>
                <a:gs pos="0">
                  <a:srgbClr val="000066"/>
                </a:gs>
                <a:gs pos="100000">
                  <a:srgbClr val="8E8EBB"/>
                </a:gs>
              </a:gsLst>
              <a:lin ang="0" scaled="1"/>
            </a:gradFill>
            <a:ln w="46863" algn="ctr">
              <a:solidFill>
                <a:schemeClr val="bg1"/>
              </a:solidFill>
              <a:round/>
              <a:headEnd/>
              <a:tailEnd/>
            </a:ln>
          </p:spPr>
          <p:txBody>
            <a:bodyPr wrap="none" anchor="ctr"/>
            <a:lstStyle/>
            <a:p>
              <a:endParaRPr lang="en-GB" sz="1800"/>
            </a:p>
          </p:txBody>
        </p:sp>
      </p:grpSp>
      <p:grpSp>
        <p:nvGrpSpPr>
          <p:cNvPr id="11" name="Group 17"/>
          <p:cNvGrpSpPr>
            <a:grpSpLocks/>
          </p:cNvGrpSpPr>
          <p:nvPr/>
        </p:nvGrpSpPr>
        <p:grpSpPr bwMode="auto">
          <a:xfrm>
            <a:off x="4284663" y="1968755"/>
            <a:ext cx="2447925" cy="2232025"/>
            <a:chOff x="4284663" y="2276475"/>
            <a:chExt cx="2447925" cy="2232025"/>
          </a:xfrm>
        </p:grpSpPr>
        <p:sp>
          <p:nvSpPr>
            <p:cNvPr id="12" name="AutoShape 29"/>
            <p:cNvSpPr>
              <a:spLocks noChangeAspect="1"/>
            </p:cNvSpPr>
            <p:nvPr/>
          </p:nvSpPr>
          <p:spPr bwMode="auto">
            <a:xfrm flipH="1">
              <a:off x="5003800" y="3644900"/>
              <a:ext cx="1728788" cy="863600"/>
            </a:xfrm>
            <a:prstGeom prst="callout1">
              <a:avLst>
                <a:gd name="adj1" fmla="val 80162"/>
                <a:gd name="adj2" fmla="val 108079"/>
                <a:gd name="adj3" fmla="val -126171"/>
                <a:gd name="adj4" fmla="val 108079"/>
              </a:avLst>
            </a:prstGeom>
            <a:solidFill>
              <a:schemeClr val="bg1"/>
            </a:solidFill>
            <a:ln w="9525">
              <a:solidFill>
                <a:schemeClr val="tx1"/>
              </a:solidFill>
              <a:miter lim="800000"/>
              <a:headEnd/>
              <a:tailEnd/>
            </a:ln>
          </p:spPr>
          <p:txBody>
            <a:bodyPr lIns="0" tIns="0" rIns="0" bIns="0"/>
            <a:lstStyle/>
            <a:p>
              <a:pPr>
                <a:defRPr/>
              </a:pPr>
              <a:r>
                <a:rPr lang="en-GB" sz="1800" b="1" dirty="0">
                  <a:latin typeface="Arial" pitchFamily="34" charset="0"/>
                  <a:cs typeface="Arial" pitchFamily="34" charset="0"/>
                </a:rPr>
                <a:t>Adults outside shops: 12%</a:t>
              </a:r>
            </a:p>
          </p:txBody>
        </p:sp>
        <p:sp>
          <p:nvSpPr>
            <p:cNvPr id="13" name="Oval 22"/>
            <p:cNvSpPr>
              <a:spLocks noChangeArrowheads="1"/>
            </p:cNvSpPr>
            <p:nvPr/>
          </p:nvSpPr>
          <p:spPr bwMode="auto">
            <a:xfrm>
              <a:off x="4284663" y="2276475"/>
              <a:ext cx="1198562" cy="1198563"/>
            </a:xfrm>
            <a:prstGeom prst="ellipse">
              <a:avLst/>
            </a:prstGeom>
            <a:gradFill rotWithShape="0">
              <a:gsLst>
                <a:gs pos="0">
                  <a:srgbClr val="000066"/>
                </a:gs>
                <a:gs pos="100000">
                  <a:srgbClr val="8E8EBB"/>
                </a:gs>
              </a:gsLst>
              <a:lin ang="0" scaled="1"/>
            </a:gradFill>
            <a:ln w="46863" algn="ctr">
              <a:solidFill>
                <a:schemeClr val="bg1"/>
              </a:solidFill>
              <a:round/>
              <a:headEnd/>
              <a:tailEnd/>
            </a:ln>
          </p:spPr>
          <p:txBody>
            <a:bodyPr wrap="none" anchor="ctr"/>
            <a:lstStyle/>
            <a:p>
              <a:endParaRPr lang="en-GB" sz="1800"/>
            </a:p>
          </p:txBody>
        </p:sp>
      </p:grpSp>
      <p:grpSp>
        <p:nvGrpSpPr>
          <p:cNvPr id="14" name="Group 18"/>
          <p:cNvGrpSpPr>
            <a:grpSpLocks/>
          </p:cNvGrpSpPr>
          <p:nvPr/>
        </p:nvGrpSpPr>
        <p:grpSpPr bwMode="auto">
          <a:xfrm>
            <a:off x="5651500" y="2229105"/>
            <a:ext cx="1879600" cy="3121025"/>
            <a:chOff x="5651500" y="2536825"/>
            <a:chExt cx="1879600" cy="3121025"/>
          </a:xfrm>
        </p:grpSpPr>
        <p:sp>
          <p:nvSpPr>
            <p:cNvPr id="15" name="Oval 23"/>
            <p:cNvSpPr>
              <a:spLocks noChangeArrowheads="1"/>
            </p:cNvSpPr>
            <p:nvPr/>
          </p:nvSpPr>
          <p:spPr bwMode="auto">
            <a:xfrm>
              <a:off x="5651500" y="2536825"/>
              <a:ext cx="695325" cy="695325"/>
            </a:xfrm>
            <a:prstGeom prst="ellipse">
              <a:avLst/>
            </a:prstGeom>
            <a:gradFill rotWithShape="0">
              <a:gsLst>
                <a:gs pos="0">
                  <a:srgbClr val="000066"/>
                </a:gs>
                <a:gs pos="100000">
                  <a:srgbClr val="8E8EBB"/>
                </a:gs>
              </a:gsLst>
              <a:lin ang="0" scaled="1"/>
            </a:gradFill>
            <a:ln w="46863" algn="ctr">
              <a:solidFill>
                <a:schemeClr val="bg1"/>
              </a:solidFill>
              <a:round/>
              <a:headEnd/>
              <a:tailEnd/>
            </a:ln>
          </p:spPr>
          <p:txBody>
            <a:bodyPr wrap="none" anchor="ctr"/>
            <a:lstStyle/>
            <a:p>
              <a:endParaRPr lang="en-GB" sz="1800"/>
            </a:p>
          </p:txBody>
        </p:sp>
        <p:sp>
          <p:nvSpPr>
            <p:cNvPr id="16" name="AutoShape 30"/>
            <p:cNvSpPr>
              <a:spLocks noChangeAspect="1"/>
            </p:cNvSpPr>
            <p:nvPr/>
          </p:nvSpPr>
          <p:spPr bwMode="auto">
            <a:xfrm flipH="1">
              <a:off x="6070600" y="5081588"/>
              <a:ext cx="1460500" cy="576262"/>
            </a:xfrm>
            <a:prstGeom prst="callout1">
              <a:avLst>
                <a:gd name="adj1" fmla="val 80162"/>
                <a:gd name="adj2" fmla="val 106630"/>
                <a:gd name="adj3" fmla="val -320662"/>
                <a:gd name="adj4" fmla="val 106630"/>
              </a:avLst>
            </a:prstGeom>
            <a:solidFill>
              <a:schemeClr val="bg1"/>
            </a:solidFill>
            <a:ln w="9525">
              <a:solidFill>
                <a:schemeClr val="tx1"/>
              </a:solidFill>
              <a:miter lim="800000"/>
              <a:headEnd/>
              <a:tailEnd/>
            </a:ln>
          </p:spPr>
          <p:txBody>
            <a:bodyPr lIns="0" tIns="0" rIns="0" bIns="0"/>
            <a:lstStyle/>
            <a:p>
              <a:pPr>
                <a:defRPr/>
              </a:pPr>
              <a:r>
                <a:rPr lang="en-GB" sz="1800" b="1" dirty="0">
                  <a:latin typeface="Arial" pitchFamily="34" charset="0"/>
                  <a:cs typeface="Arial" pitchFamily="34" charset="0"/>
                </a:rPr>
                <a:t>Off licences:</a:t>
              </a:r>
            </a:p>
            <a:p>
              <a:pPr>
                <a:defRPr/>
              </a:pPr>
              <a:r>
                <a:rPr lang="en-GB" sz="1800" b="1" dirty="0">
                  <a:latin typeface="Arial" pitchFamily="34" charset="0"/>
                  <a:cs typeface="Arial" pitchFamily="34" charset="0"/>
                </a:rPr>
                <a:t>8%</a:t>
              </a:r>
            </a:p>
          </p:txBody>
        </p:sp>
      </p:grpSp>
      <p:grpSp>
        <p:nvGrpSpPr>
          <p:cNvPr id="17" name="Group 20"/>
          <p:cNvGrpSpPr>
            <a:grpSpLocks/>
          </p:cNvGrpSpPr>
          <p:nvPr/>
        </p:nvGrpSpPr>
        <p:grpSpPr bwMode="auto">
          <a:xfrm>
            <a:off x="7380288" y="2429130"/>
            <a:ext cx="1681162" cy="2919413"/>
            <a:chOff x="7380288" y="2736850"/>
            <a:chExt cx="1681162" cy="2919413"/>
          </a:xfrm>
        </p:grpSpPr>
        <p:sp>
          <p:nvSpPr>
            <p:cNvPr id="18" name="Oval 25"/>
            <p:cNvSpPr>
              <a:spLocks noChangeArrowheads="1"/>
            </p:cNvSpPr>
            <p:nvPr/>
          </p:nvSpPr>
          <p:spPr bwMode="auto">
            <a:xfrm>
              <a:off x="7380288" y="2736850"/>
              <a:ext cx="295275" cy="295275"/>
            </a:xfrm>
            <a:prstGeom prst="ellipse">
              <a:avLst/>
            </a:prstGeom>
            <a:gradFill rotWithShape="0">
              <a:gsLst>
                <a:gs pos="0">
                  <a:srgbClr val="000066"/>
                </a:gs>
                <a:gs pos="100000">
                  <a:srgbClr val="8E8EBB"/>
                </a:gs>
              </a:gsLst>
              <a:lin ang="0" scaled="1"/>
            </a:gradFill>
            <a:ln w="46863" algn="ctr">
              <a:solidFill>
                <a:schemeClr val="bg1"/>
              </a:solidFill>
              <a:round/>
              <a:headEnd/>
              <a:tailEnd/>
            </a:ln>
          </p:spPr>
          <p:txBody>
            <a:bodyPr wrap="none" anchor="ctr"/>
            <a:lstStyle/>
            <a:p>
              <a:endParaRPr lang="en-GB" sz="1800"/>
            </a:p>
          </p:txBody>
        </p:sp>
        <p:sp>
          <p:nvSpPr>
            <p:cNvPr id="19" name="AutoShape 31"/>
            <p:cNvSpPr>
              <a:spLocks noChangeAspect="1"/>
            </p:cNvSpPr>
            <p:nvPr/>
          </p:nvSpPr>
          <p:spPr bwMode="auto">
            <a:xfrm flipH="1">
              <a:off x="7602538" y="5080000"/>
              <a:ext cx="1458912" cy="576263"/>
            </a:xfrm>
            <a:prstGeom prst="callout1">
              <a:avLst>
                <a:gd name="adj1" fmla="val 80162"/>
                <a:gd name="adj2" fmla="val 105222"/>
                <a:gd name="adj3" fmla="val -363912"/>
                <a:gd name="adj4" fmla="val 105222"/>
              </a:avLst>
            </a:prstGeom>
            <a:solidFill>
              <a:schemeClr val="bg1"/>
            </a:solidFill>
            <a:ln w="9525">
              <a:solidFill>
                <a:schemeClr val="tx1"/>
              </a:solidFill>
              <a:miter lim="800000"/>
              <a:headEnd/>
              <a:tailEnd/>
            </a:ln>
          </p:spPr>
          <p:txBody>
            <a:bodyPr lIns="0" tIns="0" rIns="0" bIns="0"/>
            <a:lstStyle/>
            <a:p>
              <a:pPr>
                <a:defRPr/>
              </a:pPr>
              <a:r>
                <a:rPr lang="en-GB" sz="1600" b="1" dirty="0">
                  <a:latin typeface="Arial" pitchFamily="34" charset="0"/>
                  <a:cs typeface="Arial" pitchFamily="34" charset="0"/>
                </a:rPr>
                <a:t>Supermarkets: 4%</a:t>
              </a:r>
            </a:p>
            <a:p>
              <a:pPr>
                <a:defRPr/>
              </a:pPr>
              <a:endParaRPr lang="en-GB" sz="1800" dirty="0">
                <a:latin typeface="+mn-lt"/>
                <a:cs typeface="Arial" charset="0"/>
              </a:endParaRPr>
            </a:p>
          </p:txBody>
        </p:sp>
      </p:grpSp>
      <p:grpSp>
        <p:nvGrpSpPr>
          <p:cNvPr id="20" name="Group 19"/>
          <p:cNvGrpSpPr>
            <a:grpSpLocks/>
          </p:cNvGrpSpPr>
          <p:nvPr/>
        </p:nvGrpSpPr>
        <p:grpSpPr bwMode="auto">
          <a:xfrm>
            <a:off x="6588125" y="2379918"/>
            <a:ext cx="2251074" cy="2105025"/>
            <a:chOff x="6588125" y="2687638"/>
            <a:chExt cx="2251074" cy="2105025"/>
          </a:xfrm>
        </p:grpSpPr>
        <p:sp>
          <p:nvSpPr>
            <p:cNvPr id="21" name="Oval 24"/>
            <p:cNvSpPr>
              <a:spLocks noChangeArrowheads="1"/>
            </p:cNvSpPr>
            <p:nvPr/>
          </p:nvSpPr>
          <p:spPr bwMode="auto">
            <a:xfrm>
              <a:off x="6588125" y="2687638"/>
              <a:ext cx="431800" cy="395287"/>
            </a:xfrm>
            <a:prstGeom prst="ellipse">
              <a:avLst/>
            </a:prstGeom>
            <a:gradFill rotWithShape="0">
              <a:gsLst>
                <a:gs pos="0">
                  <a:srgbClr val="000066"/>
                </a:gs>
                <a:gs pos="100000">
                  <a:srgbClr val="8E8EBB"/>
                </a:gs>
              </a:gsLst>
              <a:lin ang="0" scaled="1"/>
            </a:gradFill>
            <a:ln w="46863" algn="ctr">
              <a:solidFill>
                <a:schemeClr val="bg1"/>
              </a:solidFill>
              <a:round/>
              <a:headEnd/>
              <a:tailEnd/>
            </a:ln>
          </p:spPr>
          <p:txBody>
            <a:bodyPr wrap="none" anchor="ctr"/>
            <a:lstStyle/>
            <a:p>
              <a:endParaRPr lang="en-GB" sz="1800"/>
            </a:p>
          </p:txBody>
        </p:sp>
        <p:sp>
          <p:nvSpPr>
            <p:cNvPr id="22" name="AutoShape 33"/>
            <p:cNvSpPr>
              <a:spLocks noChangeAspect="1"/>
            </p:cNvSpPr>
            <p:nvPr/>
          </p:nvSpPr>
          <p:spPr bwMode="auto">
            <a:xfrm flipH="1">
              <a:off x="6883399" y="4216400"/>
              <a:ext cx="1955800" cy="576263"/>
            </a:xfrm>
            <a:prstGeom prst="callout1">
              <a:avLst>
                <a:gd name="adj1" fmla="val 80162"/>
                <a:gd name="adj2" fmla="val 107097"/>
                <a:gd name="adj3" fmla="val -198898"/>
                <a:gd name="adj4" fmla="val 107097"/>
              </a:avLst>
            </a:prstGeom>
            <a:solidFill>
              <a:schemeClr val="bg1"/>
            </a:solidFill>
            <a:ln w="9525">
              <a:solidFill>
                <a:schemeClr val="tx1"/>
              </a:solidFill>
              <a:miter lim="800000"/>
              <a:headEnd/>
              <a:tailEnd/>
            </a:ln>
          </p:spPr>
          <p:txBody>
            <a:bodyPr lIns="0" tIns="0" rIns="0" bIns="0"/>
            <a:lstStyle/>
            <a:p>
              <a:pPr>
                <a:defRPr/>
              </a:pPr>
              <a:r>
                <a:rPr lang="en-GB" sz="1800" b="1" dirty="0">
                  <a:latin typeface="Arial" pitchFamily="34" charset="0"/>
                  <a:cs typeface="Arial" pitchFamily="34" charset="0"/>
                </a:rPr>
                <a:t>Pubs/Nightclubs:</a:t>
              </a:r>
            </a:p>
            <a:p>
              <a:pPr>
                <a:defRPr/>
              </a:pPr>
              <a:r>
                <a:rPr lang="en-GB" sz="1800" b="1" dirty="0">
                  <a:latin typeface="Arial" pitchFamily="34" charset="0"/>
                  <a:cs typeface="Arial" pitchFamily="34" charset="0"/>
                </a:rPr>
                <a:t>6%</a:t>
              </a: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p:cNvSpPr txBox="1">
            <a:spLocks/>
          </p:cNvSpPr>
          <p:nvPr/>
        </p:nvSpPr>
        <p:spPr>
          <a:xfrm>
            <a:off x="3124200" y="6356350"/>
            <a:ext cx="2895600" cy="365125"/>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198E4AF-AA8E-4F12-9CE9-D878C0E1B50C}" type="slidenum">
              <a:rPr kumimoji="0" lang="en-US" sz="1800" b="0" i="0" u="none" strike="noStrike" kern="1200" cap="none" spc="0" normalizeH="0" baseline="0" noProof="0" smtClean="0">
                <a:ln>
                  <a:noFill/>
                </a:ln>
                <a:solidFill>
                  <a:schemeClr val="tx1"/>
                </a:solidFill>
                <a:effectLst/>
                <a:uLnTx/>
                <a:uFillTx/>
                <a:latin typeface="+mn-lt"/>
                <a:ea typeface="ＭＳ Ｐゴシック" pitchFamily="34"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smtClean="0">
              <a:ln>
                <a:noFill/>
              </a:ln>
              <a:solidFill>
                <a:schemeClr val="tx1"/>
              </a:solidFill>
              <a:effectLst/>
              <a:uLnTx/>
              <a:uFillTx/>
              <a:latin typeface="+mn-lt"/>
              <a:ea typeface="ＭＳ Ｐゴシック" pitchFamily="34" charset="-128"/>
              <a:cs typeface="+mn-cs"/>
            </a:endParaRPr>
          </a:p>
        </p:txBody>
      </p:sp>
      <p:graphicFrame>
        <p:nvGraphicFramePr>
          <p:cNvPr id="5" name="Chart 4"/>
          <p:cNvGraphicFramePr/>
          <p:nvPr/>
        </p:nvGraphicFramePr>
        <p:xfrm>
          <a:off x="464024" y="1269242"/>
          <a:ext cx="8366077" cy="417621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310183" y="914398"/>
            <a:ext cx="7110482" cy="369332"/>
          </a:xfrm>
          <a:prstGeom prst="rect">
            <a:avLst/>
          </a:prstGeom>
          <a:noFill/>
        </p:spPr>
        <p:txBody>
          <a:bodyPr wrap="square" rtlCol="0">
            <a:spAutoFit/>
          </a:bodyPr>
          <a:lstStyle/>
          <a:p>
            <a:r>
              <a:rPr lang="en-GB" b="1" dirty="0" smtClean="0">
                <a:latin typeface="Arial" pitchFamily="34" charset="0"/>
                <a:cs typeface="Arial" pitchFamily="34" charset="0"/>
              </a:rPr>
              <a:t>Young people who get alcohol from their parents / guardians</a:t>
            </a:r>
            <a:endParaRPr lang="en-GB" b="1" dirty="0">
              <a:latin typeface="Arial" pitchFamily="34" charset="0"/>
              <a:cs typeface="Arial" pitchFamily="34" charset="0"/>
            </a:endParaRPr>
          </a:p>
        </p:txBody>
      </p:sp>
      <p:sp>
        <p:nvSpPr>
          <p:cNvPr id="8" name="Title 1"/>
          <p:cNvSpPr txBox="1">
            <a:spLocks/>
          </p:cNvSpPr>
          <p:nvPr/>
        </p:nvSpPr>
        <p:spPr>
          <a:xfrm>
            <a:off x="330200" y="165095"/>
            <a:ext cx="8623300" cy="96943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smtClean="0">
                <a:latin typeface="Arial Black" pitchFamily="34" charset="0"/>
              </a:rPr>
              <a:t>2013 Young People’s Alcohol and Tobacco Survey</a:t>
            </a:r>
            <a:br>
              <a:rPr lang="en-US" sz="2400" b="1" smtClean="0">
                <a:latin typeface="Arial Black" pitchFamily="34" charset="0"/>
              </a:rPr>
            </a:br>
            <a:r>
              <a:rPr lang="en-US" sz="2400" b="1" smtClean="0">
                <a:latin typeface="Arial Black" pitchFamily="34" charset="0"/>
              </a:rPr>
              <a:t>13 -17 years old</a:t>
            </a:r>
            <a:r>
              <a:rPr lang="en-US" b="1" smtClean="0">
                <a:latin typeface="Arial Black" pitchFamily="34" charset="0"/>
              </a:rPr>
              <a:t/>
            </a:r>
            <a:br>
              <a:rPr lang="en-US" b="1" smtClean="0">
                <a:latin typeface="Arial Black" pitchFamily="34" charset="0"/>
              </a:rPr>
            </a:br>
            <a:endParaRPr lang="en-GB" dirty="0">
              <a:latin typeface="Arial Black" pitchFamily="34" charset="0"/>
            </a:endParaRPr>
          </a:p>
        </p:txBody>
      </p:sp>
    </p:spTree>
    <p:extLst>
      <p:ext uri="{BB962C8B-B14F-4D97-AF65-F5344CB8AC3E}">
        <p14:creationId xmlns="" xmlns:p14="http://schemas.microsoft.com/office/powerpoint/2010/main" val="2127573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p:cNvSpPr txBox="1">
            <a:spLocks/>
          </p:cNvSpPr>
          <p:nvPr/>
        </p:nvSpPr>
        <p:spPr>
          <a:xfrm>
            <a:off x="3124200" y="6356350"/>
            <a:ext cx="2895600" cy="365125"/>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78DB4B5-0FD9-4C11-A606-D7B2822C655C}" type="slidenum">
              <a:rPr kumimoji="0" lang="en-US" sz="1800" b="0" i="0" u="none" strike="noStrike" kern="1200" cap="none" spc="0" normalizeH="0" baseline="0" noProof="0" smtClean="0">
                <a:ln>
                  <a:noFill/>
                </a:ln>
                <a:solidFill>
                  <a:schemeClr val="tx1"/>
                </a:solidFill>
                <a:effectLst/>
                <a:uLnTx/>
                <a:uFillTx/>
                <a:latin typeface="+mn-lt"/>
                <a:ea typeface="ＭＳ Ｐゴシック" pitchFamily="34"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smtClean="0">
              <a:ln>
                <a:noFill/>
              </a:ln>
              <a:solidFill>
                <a:schemeClr val="tx1"/>
              </a:solidFill>
              <a:effectLst/>
              <a:uLnTx/>
              <a:uFillTx/>
              <a:latin typeface="+mn-lt"/>
              <a:ea typeface="ＭＳ Ｐゴシック" pitchFamily="34" charset="-128"/>
              <a:cs typeface="+mn-cs"/>
            </a:endParaRPr>
          </a:p>
        </p:txBody>
      </p:sp>
      <p:graphicFrame>
        <p:nvGraphicFramePr>
          <p:cNvPr id="5" name="Chart 4"/>
          <p:cNvGraphicFramePr/>
          <p:nvPr/>
        </p:nvGraphicFramePr>
        <p:xfrm>
          <a:off x="504967" y="1337480"/>
          <a:ext cx="7765575" cy="409432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501255" y="914398"/>
            <a:ext cx="5527345" cy="369332"/>
          </a:xfrm>
          <a:prstGeom prst="rect">
            <a:avLst/>
          </a:prstGeom>
          <a:noFill/>
        </p:spPr>
        <p:txBody>
          <a:bodyPr wrap="square" rtlCol="0">
            <a:spAutoFit/>
          </a:bodyPr>
          <a:lstStyle/>
          <a:p>
            <a:r>
              <a:rPr lang="en-GB" b="1" dirty="0" smtClean="0">
                <a:latin typeface="Arial" pitchFamily="34" charset="0"/>
                <a:cs typeface="Arial" pitchFamily="34" charset="0"/>
              </a:rPr>
              <a:t>Young people who buy alcohol from off licences</a:t>
            </a:r>
            <a:endParaRPr lang="en-GB" b="1" dirty="0">
              <a:latin typeface="Arial" pitchFamily="34" charset="0"/>
              <a:cs typeface="Arial" pitchFamily="34" charset="0"/>
            </a:endParaRPr>
          </a:p>
        </p:txBody>
      </p:sp>
      <p:sp>
        <p:nvSpPr>
          <p:cNvPr id="7" name="Title 1"/>
          <p:cNvSpPr txBox="1">
            <a:spLocks/>
          </p:cNvSpPr>
          <p:nvPr/>
        </p:nvSpPr>
        <p:spPr>
          <a:xfrm>
            <a:off x="330200" y="150807"/>
            <a:ext cx="8623300" cy="96943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smtClean="0">
                <a:latin typeface="Arial Black" pitchFamily="34" charset="0"/>
              </a:rPr>
              <a:t>2013 Young People’s Alcohol and Tobacco Survey</a:t>
            </a:r>
            <a:br>
              <a:rPr lang="en-US" sz="2400" b="1" smtClean="0">
                <a:latin typeface="Arial Black" pitchFamily="34" charset="0"/>
              </a:rPr>
            </a:br>
            <a:r>
              <a:rPr lang="en-US" sz="2400" b="1" smtClean="0">
                <a:latin typeface="Arial Black" pitchFamily="34" charset="0"/>
              </a:rPr>
              <a:t>13 -17 years old</a:t>
            </a:r>
            <a:r>
              <a:rPr lang="en-US" b="1" smtClean="0">
                <a:latin typeface="Arial Black" pitchFamily="34" charset="0"/>
              </a:rPr>
              <a:t/>
            </a:r>
            <a:br>
              <a:rPr lang="en-US" b="1" smtClean="0">
                <a:latin typeface="Arial Black" pitchFamily="34" charset="0"/>
              </a:rPr>
            </a:br>
            <a:endParaRPr lang="en-GB" dirty="0">
              <a:latin typeface="Arial Black" pitchFamily="34" charset="0"/>
            </a:endParaRPr>
          </a:p>
        </p:txBody>
      </p:sp>
    </p:spTree>
    <p:extLst>
      <p:ext uri="{BB962C8B-B14F-4D97-AF65-F5344CB8AC3E}">
        <p14:creationId xmlns="" xmlns:p14="http://schemas.microsoft.com/office/powerpoint/2010/main" val="36946983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p:cNvSpPr txBox="1">
            <a:spLocks/>
          </p:cNvSpPr>
          <p:nvPr/>
        </p:nvSpPr>
        <p:spPr>
          <a:xfrm>
            <a:off x="3124200" y="6356350"/>
            <a:ext cx="2895600" cy="365125"/>
          </a:xfrm>
          <a:prstGeom prst="rect">
            <a:avLst/>
          </a:prstGeom>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785F37A-C427-4EDA-A055-FDFCB6A4CAE2}" type="slidenum">
              <a:rPr kumimoji="0" lang="en-US" sz="1800" b="0" i="0" u="none" strike="noStrike" kern="1200" cap="none" spc="0" normalizeH="0" baseline="0" noProof="0" smtClean="0">
                <a:ln>
                  <a:noFill/>
                </a:ln>
                <a:solidFill>
                  <a:schemeClr val="tx1"/>
                </a:solidFill>
                <a:effectLst/>
                <a:uLnTx/>
                <a:uFillTx/>
                <a:latin typeface="+mn-lt"/>
                <a:ea typeface="ＭＳ Ｐゴシック" pitchFamily="34"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800" b="0" i="0" u="none" strike="noStrike" kern="1200" cap="none" spc="0" normalizeH="0" baseline="0" noProof="0" smtClean="0">
              <a:ln>
                <a:noFill/>
              </a:ln>
              <a:solidFill>
                <a:schemeClr val="tx1"/>
              </a:solidFill>
              <a:effectLst/>
              <a:uLnTx/>
              <a:uFillTx/>
              <a:latin typeface="+mn-lt"/>
              <a:ea typeface="ＭＳ Ｐゴシック" pitchFamily="34" charset="-128"/>
              <a:cs typeface="+mn-cs"/>
            </a:endParaRPr>
          </a:p>
        </p:txBody>
      </p:sp>
      <p:graphicFrame>
        <p:nvGraphicFramePr>
          <p:cNvPr id="5" name="Chart 4"/>
          <p:cNvGraphicFramePr/>
          <p:nvPr/>
        </p:nvGraphicFramePr>
        <p:xfrm>
          <a:off x="464024" y="1187355"/>
          <a:ext cx="8284191" cy="423080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596791" y="873454"/>
            <a:ext cx="5964070" cy="369332"/>
          </a:xfrm>
          <a:prstGeom prst="rect">
            <a:avLst/>
          </a:prstGeom>
          <a:noFill/>
        </p:spPr>
        <p:txBody>
          <a:bodyPr wrap="square" rtlCol="0">
            <a:spAutoFit/>
          </a:bodyPr>
          <a:lstStyle/>
          <a:p>
            <a:r>
              <a:rPr lang="en-GB" b="1" dirty="0" smtClean="0">
                <a:latin typeface="Arial" pitchFamily="34" charset="0"/>
                <a:cs typeface="Arial" pitchFamily="34" charset="0"/>
              </a:rPr>
              <a:t>Young people who buy alcohol from supermarkets</a:t>
            </a:r>
            <a:endParaRPr lang="en-GB" b="1" dirty="0">
              <a:latin typeface="Arial" pitchFamily="34" charset="0"/>
              <a:cs typeface="Arial" pitchFamily="34" charset="0"/>
            </a:endParaRPr>
          </a:p>
        </p:txBody>
      </p:sp>
      <p:sp>
        <p:nvSpPr>
          <p:cNvPr id="7" name="Title 1"/>
          <p:cNvSpPr txBox="1">
            <a:spLocks/>
          </p:cNvSpPr>
          <p:nvPr/>
        </p:nvSpPr>
        <p:spPr>
          <a:xfrm>
            <a:off x="330200" y="150807"/>
            <a:ext cx="8623300" cy="96943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smtClean="0">
                <a:latin typeface="Arial Black" pitchFamily="34" charset="0"/>
              </a:rPr>
              <a:t>2013 Young People’s Alcohol and Tobacco Survey</a:t>
            </a:r>
            <a:br>
              <a:rPr lang="en-US" sz="2400" b="1" smtClean="0">
                <a:latin typeface="Arial Black" pitchFamily="34" charset="0"/>
              </a:rPr>
            </a:br>
            <a:r>
              <a:rPr lang="en-US" sz="2400" b="1" smtClean="0">
                <a:latin typeface="Arial Black" pitchFamily="34" charset="0"/>
              </a:rPr>
              <a:t>13 -17 years old</a:t>
            </a:r>
            <a:r>
              <a:rPr lang="en-US" b="1" smtClean="0">
                <a:latin typeface="Arial Black" pitchFamily="34" charset="0"/>
              </a:rPr>
              <a:t/>
            </a:r>
            <a:br>
              <a:rPr lang="en-US" b="1" smtClean="0">
                <a:latin typeface="Arial Black" pitchFamily="34" charset="0"/>
              </a:rPr>
            </a:br>
            <a:endParaRPr lang="en-GB" dirty="0">
              <a:latin typeface="Arial Black" pitchFamily="34" charset="0"/>
            </a:endParaRPr>
          </a:p>
        </p:txBody>
      </p:sp>
    </p:spTree>
    <p:extLst>
      <p:ext uri="{BB962C8B-B14F-4D97-AF65-F5344CB8AC3E}">
        <p14:creationId xmlns="" xmlns:p14="http://schemas.microsoft.com/office/powerpoint/2010/main" val="778026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228" y="392422"/>
            <a:ext cx="8761011" cy="1741178"/>
          </a:xfrm>
        </p:spPr>
        <p:txBody>
          <a:bodyPr/>
          <a:lstStyle/>
          <a:p>
            <a:r>
              <a:rPr lang="en-GB" sz="2400" b="1" dirty="0" smtClean="0">
                <a:latin typeface="Arial" pitchFamily="34" charset="0"/>
                <a:cs typeface="Arial" pitchFamily="34" charset="0"/>
              </a:rPr>
              <a:t> </a:t>
            </a:r>
            <a:r>
              <a:rPr lang="en-GB" sz="2400" b="1" dirty="0" smtClean="0">
                <a:latin typeface="Arial" pitchFamily="34" charset="0"/>
                <a:cs typeface="Arial" pitchFamily="34" charset="0"/>
              </a:rPr>
              <a:t>Your </a:t>
            </a:r>
            <a:r>
              <a:rPr lang="en-GB" sz="2400" b="1" dirty="0" smtClean="0">
                <a:latin typeface="Arial" pitchFamily="34" charset="0"/>
                <a:cs typeface="Arial" pitchFamily="34" charset="0"/>
              </a:rPr>
              <a:t>group will be given a topic. You need to prepare a short presentation to outline your group’s views on the </a:t>
            </a:r>
            <a:r>
              <a:rPr lang="en-GB" sz="2400" b="1" dirty="0" smtClean="0">
                <a:latin typeface="Arial" pitchFamily="34" charset="0"/>
                <a:cs typeface="Arial" pitchFamily="34" charset="0"/>
              </a:rPr>
              <a:t>topic.</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At the end of the presentation each group must make a proposal about either;</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A change to the law</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OR</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
            </a:r>
            <a:br>
              <a:rPr lang="en-GB" sz="2400" b="1" dirty="0" smtClean="0">
                <a:latin typeface="Arial" pitchFamily="34" charset="0"/>
                <a:cs typeface="Arial" pitchFamily="34" charset="0"/>
              </a:rPr>
            </a:br>
            <a:r>
              <a:rPr lang="en-GB" sz="2400" b="1" dirty="0" smtClean="0">
                <a:latin typeface="Arial" pitchFamily="34" charset="0"/>
                <a:cs typeface="Arial" pitchFamily="34" charset="0"/>
              </a:rPr>
              <a:t>Guidance needed for young people, families, police or other community members in relation to their topic</a:t>
            </a:r>
            <a:r>
              <a:rPr lang="en-GB" sz="2400" b="1" dirty="0" smtClean="0">
                <a:latin typeface="Arial" pitchFamily="34" charset="0"/>
                <a:cs typeface="Arial" pitchFamily="34" charset="0"/>
              </a:rPr>
              <a:t/>
            </a:r>
            <a:br>
              <a:rPr lang="en-GB" sz="2400" b="1" dirty="0" smtClean="0">
                <a:latin typeface="Arial" pitchFamily="34" charset="0"/>
                <a:cs typeface="Arial" pitchFamily="34" charset="0"/>
              </a:rPr>
            </a:br>
            <a:r>
              <a:rPr lang="en-GB" dirty="0" smtClean="0"/>
              <a:t/>
            </a:r>
            <a:br>
              <a:rPr lang="en-GB" dirty="0" smtClean="0"/>
            </a:br>
            <a:endParaRPr lang="en-GB" dirty="0"/>
          </a:p>
        </p:txBody>
      </p:sp>
      <p:pic>
        <p:nvPicPr>
          <p:cNvPr id="4" name="Content Placeholder 3" descr="shutterstock_69705301.jpg"/>
          <p:cNvPicPr>
            <a:picLocks noGrp="1" noChangeAspect="1"/>
          </p:cNvPicPr>
          <p:nvPr>
            <p:ph idx="1"/>
          </p:nvPr>
        </p:nvPicPr>
        <p:blipFill>
          <a:blip r:embed="rId2" cstate="print"/>
          <a:stretch>
            <a:fillRect/>
          </a:stretch>
        </p:blipFill>
        <p:spPr>
          <a:xfrm>
            <a:off x="7052182" y="2210932"/>
            <a:ext cx="1887085" cy="1723652"/>
          </a:xfrm>
          <a:prstGeom prst="rect">
            <a:avLst/>
          </a:prstGeom>
          <a:scene3d>
            <a:camera prst="perspectiveContrastingLeftFacing"/>
            <a:lightRig rig="threePt" dir="t"/>
          </a:scene3d>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5407" y="733345"/>
            <a:ext cx="7465326" cy="3662541"/>
          </a:xfrm>
          <a:prstGeom prst="rect">
            <a:avLst/>
          </a:prstGeom>
        </p:spPr>
        <p:txBody>
          <a:bodyPr wrap="square">
            <a:spAutoFit/>
          </a:bodyPr>
          <a:lstStyle/>
          <a:p>
            <a:r>
              <a:rPr lang="en-GB" sz="3200" b="1" dirty="0" smtClean="0">
                <a:latin typeface="Arial" pitchFamily="34" charset="0"/>
                <a:cs typeface="Arial" pitchFamily="34" charset="0"/>
              </a:rPr>
              <a:t>GROUP ONE:</a:t>
            </a:r>
            <a:br>
              <a:rPr lang="en-GB" sz="3200" b="1" dirty="0" smtClean="0">
                <a:latin typeface="Arial" pitchFamily="34" charset="0"/>
                <a:cs typeface="Arial" pitchFamily="34" charset="0"/>
              </a:rPr>
            </a:br>
            <a:endParaRPr lang="en-GB" sz="3200" b="1" dirty="0" smtClean="0">
              <a:latin typeface="Arial" pitchFamily="34" charset="0"/>
              <a:cs typeface="Arial" pitchFamily="34" charset="0"/>
            </a:endParaRPr>
          </a:p>
          <a:p>
            <a:r>
              <a:rPr lang="en-GB" sz="2800" b="1" dirty="0" smtClean="0">
                <a:latin typeface="Arial" pitchFamily="34" charset="0"/>
                <a:cs typeface="Arial" pitchFamily="34" charset="0"/>
              </a:rPr>
              <a:t>57% of young people in Lancashire say that they get their alcohol from their parents/carers.  </a:t>
            </a:r>
            <a:br>
              <a:rPr lang="en-GB" sz="2800" b="1" dirty="0" smtClean="0">
                <a:latin typeface="Arial" pitchFamily="34" charset="0"/>
                <a:cs typeface="Arial" pitchFamily="34" charset="0"/>
              </a:rPr>
            </a:br>
            <a:r>
              <a:rPr lang="en-GB" sz="2800" b="1" dirty="0" smtClean="0">
                <a:latin typeface="Arial" pitchFamily="34" charset="0"/>
                <a:cs typeface="Arial" pitchFamily="34" charset="0"/>
              </a:rPr>
              <a:t>Do you think this is a good way to introduce young people to </a:t>
            </a:r>
            <a:r>
              <a:rPr lang="en-GB" sz="2800" b="1" dirty="0" smtClean="0">
                <a:latin typeface="Arial" pitchFamily="34" charset="0"/>
                <a:cs typeface="Arial" pitchFamily="34" charset="0"/>
              </a:rPr>
              <a:t>alcohol or are their parents their </a:t>
            </a:r>
            <a:r>
              <a:rPr lang="en-GB" sz="2800" b="1" smtClean="0">
                <a:latin typeface="Arial" pitchFamily="34" charset="0"/>
                <a:cs typeface="Arial" pitchFamily="34" charset="0"/>
              </a:rPr>
              <a:t>‘suppliers’ ?</a:t>
            </a:r>
            <a:endParaRPr lang="en-GB" sz="28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979" y="660401"/>
            <a:ext cx="7848221" cy="4247317"/>
          </a:xfrm>
          <a:prstGeom prst="rect">
            <a:avLst/>
          </a:prstGeom>
        </p:spPr>
        <p:txBody>
          <a:bodyPr wrap="square">
            <a:spAutoFit/>
          </a:bodyPr>
          <a:lstStyle/>
          <a:p>
            <a:r>
              <a:rPr lang="en-GB" sz="3600" b="1" dirty="0" smtClean="0">
                <a:latin typeface="Arial" pitchFamily="34" charset="0"/>
                <a:cs typeface="Arial" pitchFamily="34" charset="0"/>
              </a:rPr>
              <a:t>GROUP TWO:</a:t>
            </a:r>
            <a:r>
              <a:rPr lang="en-GB" b="1" dirty="0" smtClean="0">
                <a:latin typeface="Arial" pitchFamily="34" charset="0"/>
                <a:cs typeface="Arial" pitchFamily="34" charset="0"/>
              </a:rPr>
              <a:t/>
            </a:r>
            <a:br>
              <a:rPr lang="en-GB" b="1" dirty="0" smtClean="0">
                <a:latin typeface="Arial" pitchFamily="34" charset="0"/>
                <a:cs typeface="Arial" pitchFamily="34" charset="0"/>
              </a:rPr>
            </a:br>
            <a:endParaRPr lang="en-GB" b="1" dirty="0" smtClean="0">
              <a:latin typeface="Arial" pitchFamily="34" charset="0"/>
              <a:cs typeface="Arial" pitchFamily="34" charset="0"/>
            </a:endParaRPr>
          </a:p>
          <a:p>
            <a:pPr>
              <a:buNone/>
            </a:pPr>
            <a:r>
              <a:rPr lang="en-GB" sz="2400" b="1" dirty="0" smtClean="0">
                <a:latin typeface="Arial" pitchFamily="34" charset="0"/>
                <a:cs typeface="Arial" pitchFamily="34" charset="0"/>
              </a:rPr>
              <a:t>In some areas of Lancashire activity called the Community Alcohol Network is carried out with lots of different partners. Anti Social Behaviour police patrols are out on Friday and Saturday nights dealing with young people who are drinking on the streets. Do you think this is something that young people should support/get involved in or do you think young people should be allowed to enjoy themselves ?</a:t>
            </a:r>
            <a:endParaRPr lang="en-GB"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8991" y="887103"/>
            <a:ext cx="7246961" cy="3077766"/>
          </a:xfrm>
          <a:prstGeom prst="rect">
            <a:avLst/>
          </a:prstGeom>
        </p:spPr>
        <p:txBody>
          <a:bodyPr wrap="square">
            <a:spAutoFit/>
          </a:bodyPr>
          <a:lstStyle/>
          <a:p>
            <a:r>
              <a:rPr lang="en-GB" sz="3600" b="1" dirty="0" smtClean="0">
                <a:latin typeface="Arial" pitchFamily="34" charset="0"/>
                <a:cs typeface="Arial" pitchFamily="34" charset="0"/>
              </a:rPr>
              <a:t>GROUP THREE:</a:t>
            </a:r>
            <a:r>
              <a:rPr lang="en-GB" b="1" dirty="0" smtClean="0">
                <a:latin typeface="Arial" pitchFamily="34" charset="0"/>
                <a:cs typeface="Arial" pitchFamily="34" charset="0"/>
              </a:rPr>
              <a:t/>
            </a:r>
            <a:br>
              <a:rPr lang="en-GB" b="1" dirty="0" smtClean="0">
                <a:latin typeface="Arial" pitchFamily="34" charset="0"/>
                <a:cs typeface="Arial" pitchFamily="34" charset="0"/>
              </a:rPr>
            </a:br>
            <a:endParaRPr lang="en-GB" b="1" dirty="0" smtClean="0">
              <a:latin typeface="Arial" pitchFamily="34" charset="0"/>
              <a:cs typeface="Arial" pitchFamily="34" charset="0"/>
            </a:endParaRPr>
          </a:p>
          <a:p>
            <a:r>
              <a:rPr lang="en-GB" sz="2800" b="1" dirty="0" smtClean="0">
                <a:latin typeface="Arial" pitchFamily="34" charset="0"/>
                <a:cs typeface="Arial" pitchFamily="34" charset="0"/>
              </a:rPr>
              <a:t>30% of young people in Lancashire said they were aware of 'drinking dens / party houses' in their area. Can you identify some positive and negative aspects of young people drinking in these areas?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020317" y="2491075"/>
            <a:ext cx="720080" cy="1916832"/>
          </a:xfrm>
          <a:prstGeom prst="rect">
            <a:avLst/>
          </a:prstGeom>
          <a:noFill/>
          <a:ln>
            <a:noFill/>
          </a:ln>
        </p:spPr>
      </p:pic>
      <p:sp>
        <p:nvSpPr>
          <p:cNvPr id="4" name="Title 3"/>
          <p:cNvSpPr>
            <a:spLocks noGrp="1"/>
          </p:cNvSpPr>
          <p:nvPr>
            <p:ph type="title"/>
          </p:nvPr>
        </p:nvSpPr>
        <p:spPr/>
        <p:txBody>
          <a:bodyPr/>
          <a:lstStyle/>
          <a:p>
            <a:pPr algn="ctr"/>
            <a:r>
              <a:rPr lang="en-GB" dirty="0" smtClean="0">
                <a:latin typeface="Arial Black" pitchFamily="34" charset="0"/>
              </a:rPr>
              <a:t>How much is too much ?</a:t>
            </a:r>
            <a:endParaRPr lang="en-GB" dirty="0">
              <a:latin typeface="Arial Black" pitchFamily="34" charset="0"/>
            </a:endParaRPr>
          </a:p>
        </p:txBody>
      </p:sp>
      <p:pic>
        <p:nvPicPr>
          <p:cNvPr id="6" name="Content Placeholder 5"/>
          <p:cNvPicPr>
            <a:picLocks noGrp="1" noChangeAspect="1"/>
          </p:cNvPicPr>
          <p:nvPr>
            <p:ph idx="1"/>
          </p:nvPr>
        </p:nvPicPr>
        <p:blipFill>
          <a:blip r:embed="rId3" cstate="print">
            <a:extLst>
              <a:ext uri="{28A0092B-C50C-407E-A947-70E740481C1C}">
                <a14:useLocalDpi xmlns="" xmlns:a14="http://schemas.microsoft.com/office/drawing/2010/main" val="0"/>
              </a:ext>
            </a:extLst>
          </a:blip>
          <a:stretch>
            <a:fillRect/>
          </a:stretch>
        </p:blipFill>
        <p:spPr>
          <a:xfrm>
            <a:off x="294760" y="1056847"/>
            <a:ext cx="3204556" cy="2148840"/>
          </a:xfrm>
          <a:prstGeom prst="roundRect">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pic>
      <p:pic>
        <p:nvPicPr>
          <p:cNvPr id="7" name="Picture 6"/>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378885" y="946412"/>
            <a:ext cx="4184823" cy="2683259"/>
          </a:xfrm>
          <a:prstGeom prst="roundRect">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pic>
        <p:nvPicPr>
          <p:cNvPr id="9" name="Picture 8"/>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586504" y="2835125"/>
            <a:ext cx="720080" cy="1916832"/>
          </a:xfrm>
          <a:prstGeom prst="rect">
            <a:avLst/>
          </a:prstGeom>
          <a:noFill/>
          <a:ln>
            <a:noFill/>
          </a:ln>
        </p:spPr>
      </p:pic>
      <p:pic>
        <p:nvPicPr>
          <p:cNvPr id="10" name="Picture 9"/>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0" y="3508130"/>
            <a:ext cx="685800" cy="1701639"/>
          </a:xfrm>
          <a:prstGeom prst="rect">
            <a:avLst/>
          </a:prstGeom>
          <a:noFill/>
          <a:ln>
            <a:noFill/>
          </a:ln>
        </p:spPr>
      </p:pic>
      <p:pic>
        <p:nvPicPr>
          <p:cNvPr id="11" name="Picture 10"/>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76931" y="3446585"/>
            <a:ext cx="647423" cy="1785036"/>
          </a:xfrm>
          <a:prstGeom prst="rect">
            <a:avLst/>
          </a:prstGeom>
          <a:noFill/>
          <a:ln>
            <a:noFill/>
          </a:ln>
        </p:spPr>
      </p:pic>
      <p:pic>
        <p:nvPicPr>
          <p:cNvPr id="12" name="Picture 1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491987" y="3499339"/>
            <a:ext cx="688506" cy="1730590"/>
          </a:xfrm>
          <a:prstGeom prst="rect">
            <a:avLst/>
          </a:prstGeom>
          <a:noFill/>
          <a:ln>
            <a:noFill/>
          </a:ln>
        </p:spPr>
      </p:pic>
      <p:pic>
        <p:nvPicPr>
          <p:cNvPr id="13" name="Picture 12"/>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344950" y="3673486"/>
            <a:ext cx="523875" cy="676275"/>
          </a:xfrm>
          <a:prstGeom prst="rect">
            <a:avLst/>
          </a:prstGeom>
          <a:noFill/>
          <a:ln>
            <a:noFill/>
          </a:ln>
        </p:spPr>
      </p:pic>
      <p:pic>
        <p:nvPicPr>
          <p:cNvPr id="14" name="Picture 13"/>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406737" y="4500329"/>
            <a:ext cx="523875" cy="676275"/>
          </a:xfrm>
          <a:prstGeom prst="rect">
            <a:avLst/>
          </a:prstGeom>
          <a:noFill/>
          <a:ln>
            <a:noFill/>
          </a:ln>
        </p:spPr>
      </p:pic>
      <p:pic>
        <p:nvPicPr>
          <p:cNvPr id="15" name="Picture 14"/>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808063" y="4448937"/>
            <a:ext cx="523875" cy="676275"/>
          </a:xfrm>
          <a:prstGeom prst="rect">
            <a:avLst/>
          </a:prstGeom>
          <a:noFill/>
          <a:ln>
            <a:noFill/>
          </a:ln>
        </p:spPr>
      </p:pic>
      <p:pic>
        <p:nvPicPr>
          <p:cNvPr id="16" name="Picture 15"/>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4897207" y="3731716"/>
            <a:ext cx="828675" cy="1352550"/>
          </a:xfrm>
          <a:prstGeom prst="rect">
            <a:avLst/>
          </a:prstGeom>
          <a:noFill/>
          <a:ln>
            <a:noFill/>
          </a:ln>
        </p:spPr>
      </p:pic>
      <p:pic>
        <p:nvPicPr>
          <p:cNvPr id="17" name="Picture 16"/>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5671877" y="3882752"/>
            <a:ext cx="828675" cy="1352550"/>
          </a:xfrm>
          <a:prstGeom prst="rect">
            <a:avLst/>
          </a:prstGeom>
          <a:noFill/>
          <a:ln>
            <a:noFill/>
          </a:ln>
        </p:spPr>
      </p:pic>
      <p:pic>
        <p:nvPicPr>
          <p:cNvPr id="18" name="Picture 17"/>
          <p:cNvPicPr/>
          <p:nvPr/>
        </p:nvPicPr>
        <p:blipFill>
          <a:blip r:embed="rId7"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a:fillRect/>
          </a:stretch>
        </p:blipFill>
        <p:spPr bwMode="auto">
          <a:xfrm>
            <a:off x="6527684" y="3856120"/>
            <a:ext cx="828675" cy="1352550"/>
          </a:xfrm>
          <a:prstGeom prst="rect">
            <a:avLst/>
          </a:prstGeom>
          <a:noFill/>
          <a:ln>
            <a:noFill/>
          </a:ln>
        </p:spPr>
      </p:pic>
      <p:pic>
        <p:nvPicPr>
          <p:cNvPr id="19" name="Picture 18"/>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7742774" y="3911163"/>
            <a:ext cx="828675" cy="1352550"/>
          </a:xfrm>
          <a:prstGeom prst="rect">
            <a:avLst/>
          </a:prstGeom>
          <a:noFill/>
          <a:ln>
            <a:noFill/>
          </a:ln>
        </p:spPr>
      </p:pic>
      <p:pic>
        <p:nvPicPr>
          <p:cNvPr id="20" name="Picture 19"/>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631216" y="4598152"/>
            <a:ext cx="523875" cy="676275"/>
          </a:xfrm>
          <a:prstGeom prst="rect">
            <a:avLst/>
          </a:prstGeom>
          <a:noFill/>
          <a:ln>
            <a:noFill/>
          </a:ln>
        </p:spPr>
      </p:pic>
      <p:pic>
        <p:nvPicPr>
          <p:cNvPr id="21" name="Picture 20"/>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4241077" y="4571768"/>
            <a:ext cx="523875" cy="676275"/>
          </a:xfrm>
          <a:prstGeom prst="rect">
            <a:avLst/>
          </a:prstGeom>
          <a:noFill/>
          <a:ln>
            <a:noFill/>
          </a:ln>
        </p:spPr>
      </p:pic>
    </p:spTree>
    <p:extLst>
      <p:ext uri="{BB962C8B-B14F-4D97-AF65-F5344CB8AC3E}">
        <p14:creationId xmlns="" xmlns:p14="http://schemas.microsoft.com/office/powerpoint/2010/main" val="2208049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dirty="0" smtClean="0">
                <a:latin typeface="Arial Black" pitchFamily="34" charset="0"/>
              </a:rPr>
              <a:t>How much is too much?</a:t>
            </a:r>
            <a:r>
              <a:rPr lang="en-GB" sz="3600" dirty="0" smtClean="0">
                <a:latin typeface="Arial Black" pitchFamily="34" charset="0"/>
              </a:rPr>
              <a:t/>
            </a:r>
            <a:br>
              <a:rPr lang="en-GB" sz="3600" dirty="0" smtClean="0">
                <a:latin typeface="Arial Black" pitchFamily="34" charset="0"/>
              </a:rPr>
            </a:br>
            <a:r>
              <a:rPr lang="en-GB" sz="3600" b="1" dirty="0" smtClean="0">
                <a:latin typeface="Arial Black" pitchFamily="34" charset="0"/>
              </a:rPr>
              <a:t>Units and daily guidelines</a:t>
            </a:r>
            <a:r>
              <a:rPr lang="en-GB" sz="3600" dirty="0" smtClean="0">
                <a:latin typeface="Arial Black" pitchFamily="34" charset="0"/>
              </a:rPr>
              <a:t/>
            </a:r>
            <a:br>
              <a:rPr lang="en-GB" sz="3600" dirty="0" smtClean="0">
                <a:latin typeface="Arial Black" pitchFamily="34" charset="0"/>
              </a:rPr>
            </a:br>
            <a:endParaRPr lang="en-GB" sz="3600" dirty="0">
              <a:latin typeface="Arial Black" pitchFamily="34" charset="0"/>
            </a:endParaRPr>
          </a:p>
        </p:txBody>
      </p:sp>
      <p:sp>
        <p:nvSpPr>
          <p:cNvPr id="3" name="Content Placeholder 2"/>
          <p:cNvSpPr>
            <a:spLocks noGrp="1"/>
          </p:cNvSpPr>
          <p:nvPr>
            <p:ph idx="1"/>
          </p:nvPr>
        </p:nvSpPr>
        <p:spPr>
          <a:xfrm>
            <a:off x="628650" y="1935072"/>
            <a:ext cx="7219950" cy="3694640"/>
          </a:xfrm>
        </p:spPr>
        <p:txBody>
          <a:bodyPr/>
          <a:lstStyle/>
          <a:p>
            <a:pPr>
              <a:buNone/>
            </a:pPr>
            <a:r>
              <a:rPr lang="en-GB" sz="2400" b="1" dirty="0" smtClean="0">
                <a:latin typeface="Arial Black" pitchFamily="34" charset="0"/>
              </a:rPr>
              <a:t>1 UNIT</a:t>
            </a:r>
            <a:endParaRPr lang="en-GB" sz="2400" dirty="0" smtClean="0">
              <a:latin typeface="Arial Black" pitchFamily="34" charset="0"/>
            </a:endParaRPr>
          </a:p>
          <a:p>
            <a:r>
              <a:rPr lang="en-GB" sz="2200" dirty="0" smtClean="0">
                <a:latin typeface="Arial Black" pitchFamily="34" charset="0"/>
              </a:rPr>
              <a:t>A single measure of spirit (40%)</a:t>
            </a:r>
            <a:br>
              <a:rPr lang="en-GB" sz="2200" dirty="0" smtClean="0">
                <a:latin typeface="Arial Black" pitchFamily="34" charset="0"/>
              </a:rPr>
            </a:br>
            <a:r>
              <a:rPr lang="en-GB" sz="2200" dirty="0" smtClean="0">
                <a:latin typeface="Arial Black" pitchFamily="34" charset="0"/>
              </a:rPr>
              <a:t> </a:t>
            </a:r>
          </a:p>
          <a:p>
            <a:r>
              <a:rPr lang="en-GB" sz="2200" dirty="0" smtClean="0">
                <a:latin typeface="Arial Black" pitchFamily="34" charset="0"/>
              </a:rPr>
              <a:t>A half pint of </a:t>
            </a:r>
            <a:r>
              <a:rPr lang="en-GB" sz="2200" i="1" dirty="0" smtClean="0">
                <a:latin typeface="Arial Black" pitchFamily="34" charset="0"/>
              </a:rPr>
              <a:t>lower strength </a:t>
            </a:r>
            <a:r>
              <a:rPr lang="en-GB" sz="2200" dirty="0" smtClean="0">
                <a:latin typeface="Arial Black" pitchFamily="34" charset="0"/>
              </a:rPr>
              <a:t>(4%) lager, beer or cider</a:t>
            </a:r>
            <a:br>
              <a:rPr lang="en-GB" sz="2200" dirty="0" smtClean="0">
                <a:latin typeface="Arial Black" pitchFamily="34" charset="0"/>
              </a:rPr>
            </a:br>
            <a:endParaRPr lang="en-GB" sz="2200" dirty="0" smtClean="0">
              <a:latin typeface="Arial Black" pitchFamily="34" charset="0"/>
            </a:endParaRPr>
          </a:p>
          <a:p>
            <a:r>
              <a:rPr lang="en-GB" sz="2200" dirty="0" smtClean="0">
                <a:latin typeface="Arial Black" pitchFamily="34" charset="0"/>
              </a:rPr>
              <a:t>A small bottle (275ml) of </a:t>
            </a:r>
            <a:r>
              <a:rPr lang="en-GB" sz="2200" i="1" dirty="0" smtClean="0">
                <a:latin typeface="Arial Black" pitchFamily="34" charset="0"/>
              </a:rPr>
              <a:t>lower strength </a:t>
            </a:r>
            <a:r>
              <a:rPr lang="en-GB" sz="2200" dirty="0" smtClean="0">
                <a:latin typeface="Arial Black" pitchFamily="34" charset="0"/>
              </a:rPr>
              <a:t>(4%) </a:t>
            </a:r>
            <a:r>
              <a:rPr lang="en-GB" sz="2200" dirty="0" err="1" smtClean="0">
                <a:latin typeface="Arial Black" pitchFamily="34" charset="0"/>
              </a:rPr>
              <a:t>alcopop</a:t>
            </a:r>
            <a:endParaRPr lang="en-GB" sz="2200" dirty="0" smtClean="0">
              <a:latin typeface="Arial Black" pitchFamily="34" charset="0"/>
            </a:endParaRPr>
          </a:p>
          <a:p>
            <a:pPr>
              <a:buNone/>
            </a:pPr>
            <a:endParaRPr lang="en-GB" dirty="0" smtClean="0"/>
          </a:p>
          <a:p>
            <a:pPr>
              <a:buNone/>
            </a:pPr>
            <a:endParaRPr lang="en-GB" dirty="0" smtClean="0"/>
          </a:p>
          <a:p>
            <a:endParaRPr lang="en-GB" dirty="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751660" y="1900844"/>
            <a:ext cx="523875" cy="676275"/>
          </a:xfrm>
          <a:prstGeom prst="rect">
            <a:avLst/>
          </a:prstGeom>
          <a:noFill/>
          <a:ln>
            <a:noFill/>
          </a:ln>
        </p:spPr>
      </p:pic>
      <p:pic>
        <p:nvPicPr>
          <p:cNvPr id="6" name="Picture 5"/>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887719" y="3138989"/>
            <a:ext cx="346874" cy="1185679"/>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194378" y="2971523"/>
            <a:ext cx="828675" cy="1352550"/>
          </a:xfrm>
          <a:prstGeom prst="rect">
            <a:avLst/>
          </a:prstGeom>
          <a:noFill/>
          <a:ln>
            <a:noFill/>
          </a:ln>
        </p:spPr>
      </p:pic>
      <p:sp>
        <p:nvSpPr>
          <p:cNvPr id="2" name="Title 1"/>
          <p:cNvSpPr>
            <a:spLocks noGrp="1"/>
          </p:cNvSpPr>
          <p:nvPr>
            <p:ph type="title"/>
          </p:nvPr>
        </p:nvSpPr>
        <p:spPr/>
        <p:txBody>
          <a:bodyPr/>
          <a:lstStyle/>
          <a:p>
            <a:pPr algn="ctr"/>
            <a:r>
              <a:rPr lang="en-GB" sz="3600" b="1" dirty="0" smtClean="0">
                <a:latin typeface="Arial Black" pitchFamily="34" charset="0"/>
              </a:rPr>
              <a:t>How much is too much?</a:t>
            </a:r>
            <a:r>
              <a:rPr lang="en-GB" sz="3600" dirty="0" smtClean="0">
                <a:latin typeface="Arial Black" pitchFamily="34" charset="0"/>
              </a:rPr>
              <a:t/>
            </a:r>
            <a:br>
              <a:rPr lang="en-GB" sz="3600" dirty="0" smtClean="0">
                <a:latin typeface="Arial Black" pitchFamily="34" charset="0"/>
              </a:rPr>
            </a:br>
            <a:r>
              <a:rPr lang="en-GB" sz="3600" b="1" dirty="0" smtClean="0">
                <a:latin typeface="Arial Black" pitchFamily="34" charset="0"/>
              </a:rPr>
              <a:t>Units and daily guidelines</a:t>
            </a:r>
            <a:r>
              <a:rPr lang="en-GB" dirty="0" smtClean="0"/>
              <a:t/>
            </a:r>
            <a:br>
              <a:rPr lang="en-GB" dirty="0" smtClean="0"/>
            </a:br>
            <a:endParaRPr lang="en-GB" dirty="0"/>
          </a:p>
        </p:txBody>
      </p:sp>
      <p:sp>
        <p:nvSpPr>
          <p:cNvPr id="3" name="Content Placeholder 2"/>
          <p:cNvSpPr>
            <a:spLocks noGrp="1"/>
          </p:cNvSpPr>
          <p:nvPr>
            <p:ph idx="1"/>
          </p:nvPr>
        </p:nvSpPr>
        <p:spPr>
          <a:xfrm>
            <a:off x="628650" y="1334560"/>
            <a:ext cx="7156450" cy="3694640"/>
          </a:xfrm>
        </p:spPr>
        <p:txBody>
          <a:bodyPr/>
          <a:lstStyle/>
          <a:p>
            <a:pPr>
              <a:buNone/>
            </a:pPr>
            <a:r>
              <a:rPr lang="en-GB" sz="2000" b="1" dirty="0" smtClean="0">
                <a:latin typeface="Arial Black" pitchFamily="34" charset="0"/>
              </a:rPr>
              <a:t>2 UNITS</a:t>
            </a:r>
          </a:p>
          <a:p>
            <a:r>
              <a:rPr lang="en-GB" sz="2000" dirty="0" smtClean="0">
                <a:latin typeface="Arial Black" pitchFamily="34" charset="0"/>
              </a:rPr>
              <a:t>A 440ml can of  </a:t>
            </a:r>
            <a:r>
              <a:rPr lang="en-GB" sz="2000" i="1" dirty="0" smtClean="0">
                <a:latin typeface="Arial Black" pitchFamily="34" charset="0"/>
              </a:rPr>
              <a:t>medium strength </a:t>
            </a:r>
            <a:r>
              <a:rPr lang="en-GB" sz="2000" dirty="0" smtClean="0">
                <a:latin typeface="Arial Black" pitchFamily="34" charset="0"/>
              </a:rPr>
              <a:t>(4.5%) lager, beer or cider   </a:t>
            </a:r>
          </a:p>
          <a:p>
            <a:pPr>
              <a:buNone/>
            </a:pPr>
            <a:endParaRPr lang="en-GB" sz="2000" dirty="0" smtClean="0">
              <a:latin typeface="Arial Black" pitchFamily="34" charset="0"/>
            </a:endParaRPr>
          </a:p>
          <a:p>
            <a:r>
              <a:rPr lang="en-GB" sz="2000" dirty="0" smtClean="0">
                <a:latin typeface="Arial Black" pitchFamily="34" charset="0"/>
              </a:rPr>
              <a:t>A pint of </a:t>
            </a:r>
            <a:r>
              <a:rPr lang="en-GB" sz="2000" i="1" dirty="0" smtClean="0">
                <a:latin typeface="Arial Black" pitchFamily="34" charset="0"/>
              </a:rPr>
              <a:t>lower strength </a:t>
            </a:r>
            <a:r>
              <a:rPr lang="en-GB" sz="2000" dirty="0" smtClean="0">
                <a:latin typeface="Arial Black" pitchFamily="34" charset="0"/>
              </a:rPr>
              <a:t>(4%) lager, beer or cider</a:t>
            </a:r>
            <a:br>
              <a:rPr lang="en-GB" sz="2000" dirty="0" smtClean="0">
                <a:latin typeface="Arial Black" pitchFamily="34" charset="0"/>
              </a:rPr>
            </a:br>
            <a:r>
              <a:rPr lang="en-GB" sz="2000" dirty="0" smtClean="0">
                <a:latin typeface="Arial Black" pitchFamily="34" charset="0"/>
              </a:rPr>
              <a:t/>
            </a:r>
            <a:br>
              <a:rPr lang="en-GB" sz="2000" dirty="0" smtClean="0">
                <a:latin typeface="Arial Black" pitchFamily="34" charset="0"/>
              </a:rPr>
            </a:br>
            <a:endParaRPr lang="en-GB" sz="2000" dirty="0" smtClean="0">
              <a:latin typeface="Arial Black" pitchFamily="34" charset="0"/>
            </a:endParaRPr>
          </a:p>
          <a:p>
            <a:r>
              <a:rPr lang="en-GB" sz="2000" dirty="0" smtClean="0">
                <a:latin typeface="Arial Black" pitchFamily="34" charset="0"/>
              </a:rPr>
              <a:t>A double measure of spirit (40%)   </a:t>
            </a:r>
          </a:p>
          <a:p>
            <a:pPr>
              <a:buNone/>
            </a:pPr>
            <a:endParaRPr lang="en-GB" sz="2000" dirty="0" smtClean="0">
              <a:latin typeface="Arial Black" pitchFamily="34" charset="0"/>
            </a:endParaRPr>
          </a:p>
          <a:p>
            <a:r>
              <a:rPr lang="en-GB" sz="2000" dirty="0" smtClean="0">
                <a:latin typeface="Arial Black" pitchFamily="34" charset="0"/>
              </a:rPr>
              <a:t>A </a:t>
            </a:r>
            <a:r>
              <a:rPr lang="en-GB" sz="2000" i="1" dirty="0" smtClean="0">
                <a:latin typeface="Arial Black" pitchFamily="34" charset="0"/>
              </a:rPr>
              <a:t>standard </a:t>
            </a:r>
            <a:r>
              <a:rPr lang="en-GB" sz="2000" dirty="0" smtClean="0">
                <a:latin typeface="Arial Black" pitchFamily="34" charset="0"/>
              </a:rPr>
              <a:t>glass (175ml) of </a:t>
            </a:r>
            <a:r>
              <a:rPr lang="en-GB" sz="2000" i="1" dirty="0" smtClean="0">
                <a:latin typeface="Arial Black" pitchFamily="34" charset="0"/>
              </a:rPr>
              <a:t>lower strength </a:t>
            </a:r>
            <a:r>
              <a:rPr lang="en-GB" sz="2000" dirty="0" smtClean="0">
                <a:latin typeface="Arial Black" pitchFamily="34" charset="0"/>
              </a:rPr>
              <a:t>(12%) wine or champagne</a:t>
            </a:r>
          </a:p>
          <a:p>
            <a:endParaRPr lang="en-GB" dirty="0"/>
          </a:p>
        </p:txBody>
      </p:sp>
      <p:pic>
        <p:nvPicPr>
          <p:cNvPr id="4" name="Picture 3"/>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64575" y="1346199"/>
            <a:ext cx="615826" cy="1362669"/>
          </a:xfrm>
          <a:prstGeom prst="rect">
            <a:avLst/>
          </a:prstGeom>
          <a:noFill/>
          <a:ln>
            <a:noFill/>
          </a:ln>
        </p:spPr>
      </p:pic>
      <p:pic>
        <p:nvPicPr>
          <p:cNvPr id="5" name="Picture 4"/>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8227559" y="2489200"/>
            <a:ext cx="573541" cy="1456330"/>
          </a:xfrm>
          <a:prstGeom prst="rect">
            <a:avLst/>
          </a:prstGeom>
          <a:noFill/>
          <a:ln>
            <a:noFill/>
          </a:ln>
        </p:spPr>
      </p:pic>
      <p:pic>
        <p:nvPicPr>
          <p:cNvPr id="7" name="Picture 6"/>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337263" y="3784600"/>
            <a:ext cx="676438" cy="1600579"/>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dirty="0" smtClean="0">
                <a:latin typeface="Arial Black" pitchFamily="34" charset="0"/>
              </a:rPr>
              <a:t>How much is too much?</a:t>
            </a:r>
            <a:r>
              <a:rPr lang="en-GB" sz="3600" dirty="0" smtClean="0">
                <a:latin typeface="Arial Black" pitchFamily="34" charset="0"/>
              </a:rPr>
              <a:t/>
            </a:r>
            <a:br>
              <a:rPr lang="en-GB" sz="3600" dirty="0" smtClean="0">
                <a:latin typeface="Arial Black" pitchFamily="34" charset="0"/>
              </a:rPr>
            </a:br>
            <a:r>
              <a:rPr lang="en-GB" sz="3600" b="1" dirty="0" smtClean="0">
                <a:latin typeface="Arial Black" pitchFamily="34" charset="0"/>
              </a:rPr>
              <a:t>Units and daily guidelines</a:t>
            </a:r>
            <a:r>
              <a:rPr lang="en-GB" sz="3600" dirty="0" smtClean="0"/>
              <a:t/>
            </a:r>
            <a:br>
              <a:rPr lang="en-GB" sz="3600" dirty="0" smtClean="0"/>
            </a:br>
            <a:endParaRPr lang="en-GB" sz="3600" dirty="0"/>
          </a:p>
        </p:txBody>
      </p:sp>
      <p:sp>
        <p:nvSpPr>
          <p:cNvPr id="3" name="Content Placeholder 2"/>
          <p:cNvSpPr>
            <a:spLocks noGrp="1"/>
          </p:cNvSpPr>
          <p:nvPr>
            <p:ph idx="1"/>
          </p:nvPr>
        </p:nvSpPr>
        <p:spPr>
          <a:xfrm>
            <a:off x="628650" y="1675760"/>
            <a:ext cx="6534150" cy="3694640"/>
          </a:xfrm>
        </p:spPr>
        <p:txBody>
          <a:bodyPr/>
          <a:lstStyle/>
          <a:p>
            <a:pPr>
              <a:buNone/>
            </a:pPr>
            <a:r>
              <a:rPr lang="en-GB" sz="2400" b="1" dirty="0" smtClean="0">
                <a:latin typeface="Arial Black" pitchFamily="34" charset="0"/>
              </a:rPr>
              <a:t>3 UNITS</a:t>
            </a:r>
          </a:p>
          <a:p>
            <a:r>
              <a:rPr lang="en-GB" sz="2000" dirty="0" smtClean="0">
                <a:latin typeface="Arial Black" pitchFamily="34" charset="0"/>
              </a:rPr>
              <a:t>A large bottle (750ml) of </a:t>
            </a:r>
            <a:r>
              <a:rPr lang="en-GB" sz="2000" i="1" dirty="0" smtClean="0">
                <a:latin typeface="Arial Black" pitchFamily="34" charset="0"/>
              </a:rPr>
              <a:t>lower strength </a:t>
            </a:r>
            <a:r>
              <a:rPr lang="en-GB" sz="2000" dirty="0" smtClean="0">
                <a:latin typeface="Arial Black" pitchFamily="34" charset="0"/>
              </a:rPr>
              <a:t>(4%) </a:t>
            </a:r>
            <a:r>
              <a:rPr lang="en-GB" sz="2000" dirty="0" err="1" smtClean="0">
                <a:latin typeface="Arial Black" pitchFamily="34" charset="0"/>
              </a:rPr>
              <a:t>alcopop</a:t>
            </a:r>
            <a:endParaRPr lang="en-GB" sz="2000" dirty="0" smtClean="0">
              <a:latin typeface="Arial Black" pitchFamily="34" charset="0"/>
            </a:endParaRPr>
          </a:p>
          <a:p>
            <a:pPr>
              <a:buNone/>
            </a:pPr>
            <a:endParaRPr lang="en-GB" sz="2000" dirty="0" smtClean="0">
              <a:latin typeface="Arial Black" pitchFamily="34" charset="0"/>
            </a:endParaRPr>
          </a:p>
          <a:p>
            <a:r>
              <a:rPr lang="en-GB" sz="2000" dirty="0" smtClean="0">
                <a:latin typeface="Arial Black" pitchFamily="34" charset="0"/>
              </a:rPr>
              <a:t>A </a:t>
            </a:r>
            <a:r>
              <a:rPr lang="en-GB" sz="2000" i="1" dirty="0" smtClean="0">
                <a:latin typeface="Arial Black" pitchFamily="34" charset="0"/>
              </a:rPr>
              <a:t>large </a:t>
            </a:r>
            <a:r>
              <a:rPr lang="en-GB" sz="2000" dirty="0" smtClean="0">
                <a:latin typeface="Arial Black" pitchFamily="34" charset="0"/>
              </a:rPr>
              <a:t>glass (250ml) of </a:t>
            </a:r>
            <a:r>
              <a:rPr lang="en-GB" sz="2000" i="1" dirty="0" smtClean="0">
                <a:latin typeface="Arial Black" pitchFamily="34" charset="0"/>
              </a:rPr>
              <a:t>low strength </a:t>
            </a:r>
            <a:r>
              <a:rPr lang="en-GB" sz="2000" dirty="0" smtClean="0">
                <a:latin typeface="Arial Black" pitchFamily="34" charset="0"/>
              </a:rPr>
              <a:t> (12%) wine </a:t>
            </a:r>
          </a:p>
          <a:p>
            <a:pPr>
              <a:buNone/>
            </a:pPr>
            <a:endParaRPr lang="en-GB" sz="2000" dirty="0" smtClean="0">
              <a:latin typeface="Arial Black" pitchFamily="34" charset="0"/>
            </a:endParaRPr>
          </a:p>
          <a:p>
            <a:r>
              <a:rPr lang="en-GB" sz="2000" dirty="0" smtClean="0">
                <a:latin typeface="Arial Black" pitchFamily="34" charset="0"/>
              </a:rPr>
              <a:t>A pint of </a:t>
            </a:r>
            <a:r>
              <a:rPr lang="en-GB" sz="2000" i="1" dirty="0" smtClean="0">
                <a:latin typeface="Arial Black" pitchFamily="34" charset="0"/>
              </a:rPr>
              <a:t>medium strength </a:t>
            </a:r>
            <a:r>
              <a:rPr lang="en-GB" sz="2000" dirty="0" smtClean="0">
                <a:latin typeface="Arial Black" pitchFamily="34" charset="0"/>
              </a:rPr>
              <a:t>(5%) lager, beer or cider</a:t>
            </a:r>
          </a:p>
          <a:p>
            <a:pPr>
              <a:buNone/>
            </a:pPr>
            <a:endParaRPr lang="en-GB" sz="2400" dirty="0" smtClean="0"/>
          </a:p>
          <a:p>
            <a:pPr>
              <a:buNone/>
            </a:pPr>
            <a:endParaRPr lang="en-GB" sz="2400" b="1" dirty="0" smtClean="0"/>
          </a:p>
        </p:txBody>
      </p:sp>
      <p:pic>
        <p:nvPicPr>
          <p:cNvPr id="4" name="Picture 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36517" y="943091"/>
            <a:ext cx="471831" cy="1961990"/>
          </a:xfrm>
          <a:prstGeom prst="rect">
            <a:avLst/>
          </a:prstGeom>
          <a:noFill/>
          <a:ln>
            <a:noFill/>
          </a:ln>
        </p:spPr>
      </p:pic>
      <p:pic>
        <p:nvPicPr>
          <p:cNvPr id="5" name="Picture 4"/>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041189" y="2380160"/>
            <a:ext cx="729316" cy="1684230"/>
          </a:xfrm>
          <a:prstGeom prst="rect">
            <a:avLst/>
          </a:prstGeom>
          <a:noFill/>
          <a:ln>
            <a:noFill/>
          </a:ln>
        </p:spPr>
      </p:pic>
      <p:pic>
        <p:nvPicPr>
          <p:cNvPr id="6" name="Picture 5"/>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744545" y="3297735"/>
            <a:ext cx="888802" cy="1926514"/>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dirty="0" smtClean="0">
                <a:latin typeface="Arial Black" pitchFamily="34" charset="0"/>
              </a:rPr>
              <a:t>How much is too much?</a:t>
            </a:r>
            <a:r>
              <a:rPr lang="en-GB" sz="3600" dirty="0" smtClean="0">
                <a:latin typeface="Arial Black" pitchFamily="34" charset="0"/>
              </a:rPr>
              <a:t/>
            </a:r>
            <a:br>
              <a:rPr lang="en-GB" sz="3600" dirty="0" smtClean="0">
                <a:latin typeface="Arial Black" pitchFamily="34" charset="0"/>
              </a:rPr>
            </a:br>
            <a:r>
              <a:rPr lang="en-GB" sz="3600" b="1" dirty="0" smtClean="0">
                <a:latin typeface="Arial Black" pitchFamily="34" charset="0"/>
              </a:rPr>
              <a:t>Units and daily guidelines</a:t>
            </a:r>
            <a:r>
              <a:rPr lang="en-GB" sz="3600" dirty="0" smtClean="0"/>
              <a:t/>
            </a:r>
            <a:br>
              <a:rPr lang="en-GB" sz="3600" dirty="0" smtClean="0"/>
            </a:br>
            <a:endParaRPr lang="en-GB" sz="3600" dirty="0"/>
          </a:p>
        </p:txBody>
      </p:sp>
      <p:sp>
        <p:nvSpPr>
          <p:cNvPr id="3" name="Content Placeholder 2"/>
          <p:cNvSpPr>
            <a:spLocks noGrp="1"/>
          </p:cNvSpPr>
          <p:nvPr>
            <p:ph idx="1"/>
          </p:nvPr>
        </p:nvSpPr>
        <p:spPr/>
        <p:txBody>
          <a:bodyPr/>
          <a:lstStyle/>
          <a:p>
            <a:pPr>
              <a:buNone/>
            </a:pPr>
            <a:r>
              <a:rPr lang="en-GB" sz="2000" dirty="0" smtClean="0">
                <a:latin typeface="Arial Black" pitchFamily="34" charset="0"/>
              </a:rPr>
              <a:t>There is no safe level of drinking if you are under 18 as your brain and liver aren’t fully developed and the toxins from the breakdown of alcohol have a much greater effect.</a:t>
            </a:r>
          </a:p>
          <a:p>
            <a:endParaRPr lang="en-GB" dirty="0" smtClean="0"/>
          </a:p>
          <a:p>
            <a:endParaRPr lang="en-GB" dirty="0" smtClean="0"/>
          </a:p>
          <a:p>
            <a:pPr>
              <a:buNone/>
            </a:pPr>
            <a:endParaRPr lang="en-GB" dirty="0" smtClean="0"/>
          </a:p>
          <a:p>
            <a:endParaRPr lang="en-GB" dirty="0"/>
          </a:p>
        </p:txBody>
      </p:sp>
      <p:sp>
        <p:nvSpPr>
          <p:cNvPr id="4" name="Rounded Rectangle 3"/>
          <p:cNvSpPr/>
          <p:nvPr/>
        </p:nvSpPr>
        <p:spPr>
          <a:xfrm>
            <a:off x="736980" y="2565400"/>
            <a:ext cx="7924420" cy="268898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4000"/>
              </a:lnSpc>
              <a:spcAft>
                <a:spcPts val="1200"/>
              </a:spcAft>
            </a:pPr>
            <a:r>
              <a:rPr lang="en-GB" b="1" dirty="0" smtClean="0">
                <a:solidFill>
                  <a:schemeClr val="tx1"/>
                </a:solidFill>
                <a:latin typeface="Arial" pitchFamily="34" charset="0"/>
                <a:cs typeface="Arial" pitchFamily="34" charset="0"/>
              </a:rPr>
              <a:t>The UK chief medical officers recommend that adults do not regularly exceed: </a:t>
            </a:r>
            <a:br>
              <a:rPr lang="en-GB" b="1" dirty="0" smtClean="0">
                <a:solidFill>
                  <a:schemeClr val="tx1"/>
                </a:solidFill>
                <a:latin typeface="Arial" pitchFamily="34" charset="0"/>
                <a:cs typeface="Arial" pitchFamily="34" charset="0"/>
              </a:rPr>
            </a:br>
            <a:r>
              <a:rPr lang="en-GB" b="1" dirty="0" smtClean="0">
                <a:solidFill>
                  <a:schemeClr val="tx1"/>
                </a:solidFill>
                <a:latin typeface="Arial" pitchFamily="34" charset="0"/>
                <a:cs typeface="Arial" pitchFamily="34" charset="0"/>
              </a:rPr>
              <a:t>	* 2-3 units a day for women </a:t>
            </a:r>
            <a:br>
              <a:rPr lang="en-GB" b="1" dirty="0" smtClean="0">
                <a:solidFill>
                  <a:schemeClr val="tx1"/>
                </a:solidFill>
                <a:latin typeface="Arial" pitchFamily="34" charset="0"/>
                <a:cs typeface="Arial" pitchFamily="34" charset="0"/>
              </a:rPr>
            </a:br>
            <a:r>
              <a:rPr lang="en-GB" b="1" dirty="0" smtClean="0">
                <a:solidFill>
                  <a:schemeClr val="tx1"/>
                </a:solidFill>
                <a:latin typeface="Arial" pitchFamily="34" charset="0"/>
                <a:cs typeface="Arial" pitchFamily="34" charset="0"/>
              </a:rPr>
              <a:t>	* 3-4 units a day for men</a:t>
            </a:r>
            <a:br>
              <a:rPr lang="en-GB" b="1" dirty="0" smtClean="0">
                <a:solidFill>
                  <a:schemeClr val="tx1"/>
                </a:solidFill>
                <a:latin typeface="Arial" pitchFamily="34" charset="0"/>
                <a:cs typeface="Arial" pitchFamily="34" charset="0"/>
              </a:rPr>
            </a:br>
            <a:r>
              <a:rPr lang="en-GB" b="1" dirty="0" smtClean="0">
                <a:solidFill>
                  <a:schemeClr val="tx1"/>
                </a:solidFill>
                <a:latin typeface="Arial" pitchFamily="34" charset="0"/>
                <a:cs typeface="Arial" pitchFamily="34" charset="0"/>
              </a:rPr>
              <a:t>	* No safe limits for under 18’s </a:t>
            </a:r>
            <a:br>
              <a:rPr lang="en-GB" b="1" dirty="0" smtClean="0">
                <a:solidFill>
                  <a:schemeClr val="tx1"/>
                </a:solidFill>
                <a:latin typeface="Arial" pitchFamily="34" charset="0"/>
                <a:cs typeface="Arial" pitchFamily="34" charset="0"/>
              </a:rPr>
            </a:br>
            <a:r>
              <a:rPr lang="en-GB" b="1" dirty="0" smtClean="0">
                <a:solidFill>
                  <a:schemeClr val="tx1"/>
                </a:solidFill>
                <a:latin typeface="Arial" pitchFamily="34" charset="0"/>
                <a:cs typeface="Arial" pitchFamily="34" charset="0"/>
              </a:rPr>
              <a:t>	* an alcohol free childhood is the best option for under 15’s</a:t>
            </a:r>
            <a:endParaRPr lang="en-GB"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sz="4800" dirty="0" smtClean="0">
                <a:latin typeface="Arial Black" pitchFamily="34" charset="0"/>
              </a:rPr>
              <a:t>Young People &amp; Alcohol</a:t>
            </a:r>
            <a:endParaRPr lang="en-GB" sz="4800" dirty="0">
              <a:latin typeface="Arial Black" pitchFamily="34" charset="0"/>
            </a:endParaRPr>
          </a:p>
        </p:txBody>
      </p:sp>
      <p:sp>
        <p:nvSpPr>
          <p:cNvPr id="5" name="Subtitle 4"/>
          <p:cNvSpPr>
            <a:spLocks noGrp="1"/>
          </p:cNvSpPr>
          <p:nvPr>
            <p:ph type="subTitle" idx="1"/>
          </p:nvPr>
        </p:nvSpPr>
        <p:spPr/>
        <p:txBody>
          <a:bodyPr/>
          <a:lstStyle/>
          <a:p>
            <a:r>
              <a:rPr lang="en-GB" sz="3600" b="1" dirty="0" smtClean="0">
                <a:latin typeface="Arial" pitchFamily="34" charset="0"/>
                <a:cs typeface="Arial" pitchFamily="34" charset="0"/>
              </a:rPr>
              <a:t>The Lancashire Picture</a:t>
            </a:r>
          </a:p>
          <a:p>
            <a:endParaRPr lang="en-GB"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163773" y="1405719"/>
          <a:ext cx="8693624" cy="3930555"/>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197291" y="1064525"/>
            <a:ext cx="4790364" cy="369332"/>
          </a:xfrm>
          <a:prstGeom prst="rect">
            <a:avLst/>
          </a:prstGeom>
          <a:noFill/>
        </p:spPr>
        <p:txBody>
          <a:bodyPr wrap="square" rtlCol="0">
            <a:spAutoFit/>
          </a:bodyPr>
          <a:lstStyle/>
          <a:p>
            <a:r>
              <a:rPr lang="en-GB" b="1" dirty="0" smtClean="0">
                <a:latin typeface="Arial" pitchFamily="34" charset="0"/>
                <a:cs typeface="Arial" pitchFamily="34" charset="0"/>
              </a:rPr>
              <a:t>Young people who claim to drink alcohol</a:t>
            </a:r>
            <a:endParaRPr lang="en-GB" b="1" dirty="0">
              <a:latin typeface="Arial" pitchFamily="34" charset="0"/>
              <a:cs typeface="Arial" pitchFamily="34" charset="0"/>
            </a:endParaRPr>
          </a:p>
        </p:txBody>
      </p:sp>
      <p:sp>
        <p:nvSpPr>
          <p:cNvPr id="7" name="Title 1"/>
          <p:cNvSpPr>
            <a:spLocks noGrp="1"/>
          </p:cNvSpPr>
          <p:nvPr>
            <p:ph type="title"/>
          </p:nvPr>
        </p:nvSpPr>
        <p:spPr>
          <a:xfrm>
            <a:off x="330200" y="365127"/>
            <a:ext cx="8623300" cy="969434"/>
          </a:xfrm>
        </p:spPr>
        <p:txBody>
          <a:bodyPr/>
          <a:lstStyle/>
          <a:p>
            <a:pPr algn="ctr"/>
            <a:r>
              <a:rPr lang="en-US" sz="2400" b="1" dirty="0" smtClean="0">
                <a:latin typeface="Arial Black" pitchFamily="34" charset="0"/>
              </a:rPr>
              <a:t>2013 Young People’s Alcohol and Tobacco Survey</a:t>
            </a:r>
            <a:br>
              <a:rPr lang="en-US" sz="2400" b="1" dirty="0" smtClean="0">
                <a:latin typeface="Arial Black" pitchFamily="34" charset="0"/>
              </a:rPr>
            </a:br>
            <a:r>
              <a:rPr lang="en-US" sz="2400" b="1" dirty="0" smtClean="0">
                <a:latin typeface="Arial Black" pitchFamily="34" charset="0"/>
              </a:rPr>
              <a:t>13 -17 years old</a:t>
            </a:r>
            <a:r>
              <a:rPr lang="en-US" b="1" dirty="0" smtClean="0">
                <a:latin typeface="Arial Black" pitchFamily="34" charset="0"/>
              </a:rPr>
              <a:t/>
            </a:r>
            <a:br>
              <a:rPr lang="en-US" b="1" dirty="0" smtClean="0">
                <a:latin typeface="Arial Black" pitchFamily="34" charset="0"/>
              </a:rPr>
            </a:br>
            <a:endParaRPr lang="en-GB" dirty="0">
              <a:latin typeface="Arial Black" pitchFamily="34" charset="0"/>
            </a:endParaRPr>
          </a:p>
        </p:txBody>
      </p:sp>
    </p:spTree>
    <p:extLst>
      <p:ext uri="{BB962C8B-B14F-4D97-AF65-F5344CB8AC3E}">
        <p14:creationId xmlns="" xmlns:p14="http://schemas.microsoft.com/office/powerpoint/2010/main" val="4030027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Chart 4"/>
          <p:cNvGraphicFramePr>
            <a:graphicFrameLocks noGrp="1"/>
          </p:cNvGraphicFramePr>
          <p:nvPr>
            <p:ph idx="1"/>
          </p:nvPr>
        </p:nvGraphicFramePr>
        <p:xfrm>
          <a:off x="1365987" y="1335088"/>
          <a:ext cx="6412025" cy="3694112"/>
        </p:xfrm>
        <a:graphic>
          <a:graphicData uri="http://schemas.openxmlformats.org/presentationml/2006/ole">
            <p:oleObj spid="_x0000_s3075" r:id="rId3" imgW="7779170" imgH="4480948" progId="Excel.Sheet.8">
              <p:embed/>
            </p:oleObj>
          </a:graphicData>
        </a:graphic>
      </p:graphicFrame>
      <p:sp>
        <p:nvSpPr>
          <p:cNvPr id="5" name="Title 1"/>
          <p:cNvSpPr>
            <a:spLocks noGrp="1"/>
          </p:cNvSpPr>
          <p:nvPr>
            <p:ph type="title"/>
          </p:nvPr>
        </p:nvSpPr>
        <p:spPr>
          <a:xfrm>
            <a:off x="330200" y="365127"/>
            <a:ext cx="8623300" cy="969434"/>
          </a:xfrm>
        </p:spPr>
        <p:txBody>
          <a:bodyPr/>
          <a:lstStyle/>
          <a:p>
            <a:pPr algn="ctr"/>
            <a:r>
              <a:rPr lang="en-US" sz="2400" b="1" dirty="0" smtClean="0">
                <a:latin typeface="Arial Black" pitchFamily="34" charset="0"/>
              </a:rPr>
              <a:t>2013 Young People’s Alcohol and Tobacco Survey</a:t>
            </a:r>
            <a:br>
              <a:rPr lang="en-US" sz="2400" b="1" dirty="0" smtClean="0">
                <a:latin typeface="Arial Black" pitchFamily="34" charset="0"/>
              </a:rPr>
            </a:br>
            <a:r>
              <a:rPr lang="en-US" sz="2400" b="1" dirty="0" smtClean="0">
                <a:latin typeface="Arial Black" pitchFamily="34" charset="0"/>
              </a:rPr>
              <a:t>13 -17 years old</a:t>
            </a:r>
            <a:r>
              <a:rPr lang="en-US" b="1" dirty="0" smtClean="0">
                <a:latin typeface="Arial Black" pitchFamily="34" charset="0"/>
              </a:rPr>
              <a:t/>
            </a:r>
            <a:br>
              <a:rPr lang="en-US" b="1" dirty="0" smtClean="0">
                <a:latin typeface="Arial Black" pitchFamily="34" charset="0"/>
              </a:rPr>
            </a:br>
            <a:endParaRPr lang="en-GB" dirty="0">
              <a:latin typeface="Arial Black"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
      <a:majorFont>
        <a:latin typeface="Cambria"/>
        <a:ea typeface=""/>
        <a:cs typeface=""/>
      </a:majorFont>
      <a:minorFont>
        <a:latin typeface="Cambri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297</TotalTime>
  <Words>336</Words>
  <Application>Microsoft Office PowerPoint</Application>
  <PresentationFormat>On-screen Show (4:3)</PresentationFormat>
  <Paragraphs>71</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Microsoft Office Excel 97-2003 Worksheet</vt:lpstr>
      <vt:lpstr>SESSION EIGHT</vt:lpstr>
      <vt:lpstr>How much is too much ?</vt:lpstr>
      <vt:lpstr>How much is too much? Units and daily guidelines </vt:lpstr>
      <vt:lpstr>How much is too much? Units and daily guidelines </vt:lpstr>
      <vt:lpstr>How much is too much? Units and daily guidelines </vt:lpstr>
      <vt:lpstr>How much is too much? Units and daily guidelines </vt:lpstr>
      <vt:lpstr>Young People &amp; Alcohol</vt:lpstr>
      <vt:lpstr>2013 Young People’s Alcohol and Tobacco Survey 13 -17 years old </vt:lpstr>
      <vt:lpstr>2013 Young People’s Alcohol and Tobacco Survey 13 -17 years old </vt:lpstr>
      <vt:lpstr>Slide 10</vt:lpstr>
      <vt:lpstr>Slide 11</vt:lpstr>
      <vt:lpstr>Slide 12</vt:lpstr>
      <vt:lpstr>Slide 13</vt:lpstr>
      <vt:lpstr> Your group will be given a topic. You need to prepare a short presentation to outline your group’s views on the topic.  At the end of the presentation each group must make a proposal about either;  A change to the law  OR  Guidance needed for young people, families, police or other community members in relation to their topic  </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Ricky Wilson</dc:creator>
  <cp:lastModifiedBy>sbeetham001</cp:lastModifiedBy>
  <cp:revision>34</cp:revision>
  <dcterms:created xsi:type="dcterms:W3CDTF">2013-07-17T17:46:35Z</dcterms:created>
  <dcterms:modified xsi:type="dcterms:W3CDTF">2013-11-06T10:57:42Z</dcterms:modified>
</cp:coreProperties>
</file>