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4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0250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72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59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943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4560"/>
            <a:ext cx="7886700" cy="3694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10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867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996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7100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08629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32541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308629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32541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087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12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0593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44152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536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127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422"/>
          <a:stretch/>
        </p:blipFill>
        <p:spPr>
          <a:xfrm>
            <a:off x="0" y="5287845"/>
            <a:ext cx="9141629" cy="15701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904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eg"/><Relationship Id="rId11" Type="http://schemas.openxmlformats.org/officeDocument/2006/relationships/image" Target="../media/image21.png"/><Relationship Id="rId5" Type="http://schemas.openxmlformats.org/officeDocument/2006/relationships/image" Target="../media/image15.jpeg"/><Relationship Id="rId10" Type="http://schemas.openxmlformats.org/officeDocument/2006/relationships/image" Target="../media/image20.pn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SESSION ONE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CELEBRITIES WHO CHOOSE TO DRINK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150970" y="185145"/>
            <a:ext cx="9047616" cy="969434"/>
          </a:xfrm>
        </p:spPr>
        <p:txBody>
          <a:bodyPr/>
          <a:lstStyle/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Celebrities who have made the decision not to drink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973" y="1247134"/>
            <a:ext cx="7317740" cy="1088707"/>
          </a:xfrm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Fearne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Cotton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 gave up alcohol completely four years ago. </a:t>
            </a:r>
            <a:br>
              <a:rPr lang="en-GB" sz="1800" dirty="0" smtClean="0">
                <a:latin typeface="Arial" pitchFamily="34" charset="0"/>
                <a:cs typeface="Arial" pitchFamily="34" charset="0"/>
              </a:rPr>
            </a:br>
            <a:endParaRPr lang="en-GB" sz="8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Font typeface="Arial" charset="0"/>
              <a:buNone/>
              <a:defRPr/>
            </a:pPr>
            <a:r>
              <a:rPr lang="en-GB" sz="1800" i="1" dirty="0" smtClean="0">
                <a:latin typeface="Arial" pitchFamily="34" charset="0"/>
                <a:cs typeface="Arial" pitchFamily="34" charset="0"/>
              </a:rPr>
              <a:t>"</a:t>
            </a:r>
            <a:r>
              <a:rPr lang="en-GB" sz="1800" b="1" i="1" dirty="0" smtClean="0">
                <a:latin typeface="Arial" pitchFamily="34" charset="0"/>
                <a:cs typeface="Arial" pitchFamily="34" charset="0"/>
              </a:rPr>
              <a:t>I wasn't a big drinker before so I found it quite easy to give up completely and now I feel brilliant,”</a:t>
            </a:r>
            <a:r>
              <a:rPr lang="en-GB" sz="16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i="1" dirty="0" smtClean="0">
                <a:latin typeface="Arial" pitchFamily="34" charset="0"/>
                <a:cs typeface="Arial" pitchFamily="34" charset="0"/>
              </a:rPr>
            </a:b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 marL="0">
              <a:buFont typeface="Arial" charset="0"/>
              <a:buNone/>
              <a:defRPr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>
              <a:buFont typeface="Arial" charset="0"/>
              <a:buNone/>
              <a:defRPr/>
            </a:pPr>
            <a:endParaRPr lang="en-GB" sz="1200" dirty="0" smtClean="0"/>
          </a:p>
          <a:p>
            <a:pPr marL="0">
              <a:buFont typeface="Arial" charset="0"/>
              <a:buNone/>
              <a:defRPr/>
            </a:pPr>
            <a:endParaRPr lang="en-GB" sz="1200" dirty="0" smtClean="0"/>
          </a:p>
          <a:p>
            <a:pPr marL="0">
              <a:buFont typeface="Arial" charset="0"/>
              <a:buNone/>
              <a:defRPr/>
            </a:pPr>
            <a:endParaRPr lang="en-GB" sz="1200" dirty="0" smtClean="0"/>
          </a:p>
          <a:p>
            <a:pPr>
              <a:buFont typeface="Arial" charset="0"/>
              <a:buNone/>
              <a:defRPr/>
            </a:pPr>
            <a:endParaRPr lang="en-GB" sz="1200" dirty="0" smtClean="0"/>
          </a:p>
          <a:p>
            <a:pPr>
              <a:buFont typeface="Arial" charset="0"/>
              <a:buNone/>
              <a:defRPr/>
            </a:pP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639019" y="4252338"/>
            <a:ext cx="7315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California Girl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Katy Perry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gave up alcohol for good in 2010 to concentrate on her career and not because her drinking was getting out of hand.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319841" y="2415636"/>
            <a:ext cx="64180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Fitness fanatic </a:t>
            </a:r>
            <a:r>
              <a:rPr lang="en-GB" b="1" dirty="0" err="1" smtClean="0">
                <a:latin typeface="Arial" pitchFamily="34" charset="0"/>
                <a:cs typeface="Arial" pitchFamily="34" charset="0"/>
              </a:rPr>
              <a:t>Konnie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 err="1" smtClean="0">
                <a:latin typeface="Arial" pitchFamily="34" charset="0"/>
                <a:cs typeface="Arial" pitchFamily="34" charset="0"/>
              </a:rPr>
              <a:t>Huq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has a teetotal lifestyle. The starlet’s enviably healthy glow is down to a combination of cycling, healthy eating and just saying no.</a:t>
            </a:r>
            <a:r>
              <a:rPr lang="en-GB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b="1" i="1" dirty="0" smtClean="0">
                <a:latin typeface="Arial" pitchFamily="34" charset="0"/>
                <a:cs typeface="Arial" pitchFamily="34" charset="0"/>
              </a:rPr>
            </a:br>
            <a:r>
              <a:rPr lang="en-GB" b="1" i="1" dirty="0" smtClean="0">
                <a:latin typeface="Arial" pitchFamily="34" charset="0"/>
                <a:cs typeface="Arial" pitchFamily="34" charset="0"/>
              </a:rPr>
              <a:t>“I was brought up not drinking, so the taste never appealed to me and I never had the mentality that I need a drink to relax.”</a:t>
            </a: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pic>
        <p:nvPicPr>
          <p:cNvPr id="10" name="Picture 9" descr="egoulding_gl_25mar10_PA_b_592x888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4576" y="2388726"/>
            <a:ext cx="1010105" cy="12861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Picture 13" descr="egoulding_gl_25mar10_PA_b_592x888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751" y="3615927"/>
            <a:ext cx="1056826" cy="15144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Picture 14" descr="egoulding_gl_25mar10_PA_b_592x888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1300" y="1296047"/>
            <a:ext cx="923266" cy="13154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447801"/>
            <a:ext cx="6861175" cy="1676399"/>
          </a:xfrm>
        </p:spPr>
        <p:txBody>
          <a:bodyPr/>
          <a:lstStyle/>
          <a:p>
            <a:pPr marL="0">
              <a:buFont typeface="Arial" charset="0"/>
              <a:buNone/>
              <a:defRPr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Brit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popstral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Ellie Goulding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is back on track after her vocal expert slapped  booze-ban on the starlet last year. </a:t>
            </a:r>
          </a:p>
          <a:p>
            <a:pPr marL="0">
              <a:buFont typeface="Arial" charset="0"/>
              <a:buNone/>
              <a:defRPr/>
            </a:pPr>
            <a:r>
              <a:rPr lang="en-GB" sz="1800" b="1" i="1" dirty="0" smtClean="0">
                <a:latin typeface="Arial" pitchFamily="34" charset="0"/>
                <a:cs typeface="Arial" pitchFamily="34" charset="0"/>
              </a:rPr>
              <a:t>“I have noticed already just having a good diet and not smoking or drinking has made my vocal cords so much stronger.”</a:t>
            </a:r>
          </a:p>
          <a:p>
            <a:pPr marL="0">
              <a:buFont typeface="Arial" charset="0"/>
              <a:buNone/>
              <a:defRPr/>
            </a:pPr>
            <a:endParaRPr lang="en-GB" sz="1800" b="1" i="1" dirty="0" smtClean="0">
              <a:latin typeface="Arial" pitchFamily="34" charset="0"/>
              <a:cs typeface="Arial" pitchFamily="34" charset="0"/>
            </a:endParaRPr>
          </a:p>
          <a:p>
            <a:pPr marL="0">
              <a:buFont typeface="Arial" charset="0"/>
              <a:buNone/>
              <a:defRPr/>
            </a:pPr>
            <a:endParaRPr lang="en-GB" sz="1800" dirty="0" smtClean="0"/>
          </a:p>
          <a:p>
            <a:pPr marL="0">
              <a:buFont typeface="Arial" charset="0"/>
              <a:buNone/>
              <a:defRPr/>
            </a:pPr>
            <a:endParaRPr lang="en-GB" sz="1800" dirty="0" smtClean="0"/>
          </a:p>
          <a:p>
            <a:pPr marL="0">
              <a:buFont typeface="Arial" charset="0"/>
              <a:buNone/>
              <a:defRPr/>
            </a:pPr>
            <a:endParaRPr lang="en-GB" sz="1800" dirty="0" smtClean="0"/>
          </a:p>
          <a:p>
            <a:pPr>
              <a:buFont typeface="Arial" charset="0"/>
              <a:buNone/>
              <a:defRPr/>
            </a:pPr>
            <a:endParaRPr lang="en-GB" sz="1800" dirty="0" smtClean="0"/>
          </a:p>
          <a:p>
            <a:pPr>
              <a:buFont typeface="Arial" charset="0"/>
              <a:buNone/>
              <a:defRPr/>
            </a:pP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0970" y="185145"/>
            <a:ext cx="9047616" cy="969434"/>
          </a:xfrm>
        </p:spPr>
        <p:txBody>
          <a:bodyPr/>
          <a:lstStyle/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Celebrities who have made the decision not to drink</a:t>
            </a:r>
          </a:p>
        </p:txBody>
      </p:sp>
      <p:pic>
        <p:nvPicPr>
          <p:cNvPr id="10" name="Picture 9" descr="egoulding_gl_25mar10_PA_b_592x888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068" y="974786"/>
            <a:ext cx="1492370" cy="22256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10" descr="egoulding_gl_25mar10_PA_b_592x888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89679" y="3071004"/>
            <a:ext cx="1407339" cy="21597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469900" y="3403600"/>
            <a:ext cx="635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 health-conscious starlet,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J – Lo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doesn't drink or smoke. </a:t>
            </a:r>
            <a:endParaRPr lang="en-GB" i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b="1" i="1" dirty="0" smtClean="0">
                <a:latin typeface="Arial" pitchFamily="34" charset="0"/>
                <a:cs typeface="Arial" pitchFamily="34" charset="0"/>
              </a:rPr>
              <a:t>"I think that ruins your skin. Of course, during celebratory toasts, everybody's like, 'You can't toast with water!' So I'll toast with alcohol and just take a sip."</a:t>
            </a: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8747" y="1204558"/>
            <a:ext cx="6737229" cy="4117946"/>
          </a:xfrm>
        </p:spPr>
        <p:txBody>
          <a:bodyPr/>
          <a:lstStyle/>
          <a:p>
            <a:pPr marL="0">
              <a:buFont typeface="Arial" charset="0"/>
              <a:buNone/>
              <a:defRPr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DJ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supremo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Calvin Harris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quit drinking in 2008 to stop hangovers getting in the way of his chart-topping career. </a:t>
            </a:r>
          </a:p>
          <a:p>
            <a:pPr marL="0">
              <a:buFont typeface="Arial" charset="0"/>
              <a:buNone/>
              <a:defRPr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GB" sz="1600" b="1" i="1" dirty="0" smtClean="0">
                <a:latin typeface="Arial" pitchFamily="34" charset="0"/>
                <a:cs typeface="Arial" pitchFamily="34" charset="0"/>
              </a:rPr>
              <a:t>My live shows are a million times better now. If you drink, you can't even remember if it's a good show or not - and that's probably for the best, because it would have been rubbish because I'd have been drunk and not making any sense.”</a:t>
            </a: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 marL="0">
              <a:buFont typeface="Arial" charset="0"/>
              <a:buNone/>
              <a:defRPr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England ambassador and all-round role-model 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David Beckham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abstained from alcohol years ago, like many athletes (but unlike many footballers).</a:t>
            </a:r>
          </a:p>
          <a:p>
            <a:pPr marL="0">
              <a:buFont typeface="Arial" charset="0"/>
              <a:buNone/>
              <a:defRPr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It’s been so long since 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Gerard Butler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enjoyed a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bevvy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, the actor now claims he can’t even remember what it’s like to be drunk. </a:t>
            </a:r>
            <a:endParaRPr lang="en-GB" sz="1600" i="1" dirty="0" smtClean="0">
              <a:latin typeface="Arial" pitchFamily="34" charset="0"/>
              <a:cs typeface="Arial" pitchFamily="34" charset="0"/>
            </a:endParaRPr>
          </a:p>
          <a:p>
            <a:pPr marL="36000">
              <a:buFont typeface="Arial" charset="0"/>
              <a:buNone/>
              <a:defRPr/>
            </a:pP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GB" sz="1600" b="1" i="1" dirty="0" smtClean="0">
                <a:latin typeface="Arial" pitchFamily="34" charset="0"/>
                <a:cs typeface="Arial" pitchFamily="34" charset="0"/>
              </a:rPr>
              <a:t>I can’t remember drinking. When I stopped, I would look at a beer and think how great it would be. I’d get this pang in my stomach to go back out and have fun, but then I’d remember that I used up that right - that I did a full life’s worth of drinking between 14 and 27.”</a:t>
            </a:r>
            <a:endParaRPr lang="en-GB" sz="1600" b="1" dirty="0" smtClean="0">
              <a:latin typeface="Arial" pitchFamily="34" charset="0"/>
              <a:cs typeface="Arial" pitchFamily="34" charset="0"/>
            </a:endParaRPr>
          </a:p>
          <a:p>
            <a:pPr marL="0">
              <a:buFont typeface="Arial" charset="0"/>
              <a:buNone/>
              <a:defRPr/>
            </a:pPr>
            <a:endParaRPr lang="en-GB" sz="1400" dirty="0" smtClean="0">
              <a:latin typeface="Arial" pitchFamily="34" charset="0"/>
              <a:cs typeface="Arial" pitchFamily="34" charset="0"/>
            </a:endParaRPr>
          </a:p>
          <a:p>
            <a:pPr marL="0">
              <a:buFont typeface="Arial" charset="0"/>
              <a:buNone/>
              <a:defRPr/>
            </a:pPr>
            <a:endParaRPr lang="en-GB" sz="1400" dirty="0" smtClean="0"/>
          </a:p>
          <a:p>
            <a:pPr marL="0">
              <a:buFont typeface="Arial" charset="0"/>
              <a:buNone/>
              <a:defRPr/>
            </a:pPr>
            <a:endParaRPr lang="en-GB" sz="1400" dirty="0" smtClean="0"/>
          </a:p>
          <a:p>
            <a:pPr marL="0">
              <a:buFont typeface="Arial" charset="0"/>
              <a:buNone/>
              <a:defRPr/>
            </a:pPr>
            <a:endParaRPr lang="en-GB" sz="1400" dirty="0" smtClean="0"/>
          </a:p>
          <a:p>
            <a:pPr marL="0">
              <a:buFont typeface="Arial" charset="0"/>
              <a:buNone/>
              <a:defRPr/>
            </a:pPr>
            <a:endParaRPr lang="en-GB" sz="1400" dirty="0" smtClean="0"/>
          </a:p>
          <a:p>
            <a:pPr>
              <a:buFont typeface="Arial" charset="0"/>
              <a:buNone/>
              <a:defRPr/>
            </a:pPr>
            <a:endParaRPr lang="en-GB" sz="1400" dirty="0" smtClean="0"/>
          </a:p>
          <a:p>
            <a:pPr>
              <a:buFont typeface="Arial" charset="0"/>
              <a:buNone/>
              <a:defRPr/>
            </a:pPr>
            <a:endParaRPr lang="en-GB" sz="1400" dirty="0"/>
          </a:p>
        </p:txBody>
      </p:sp>
      <p:pic>
        <p:nvPicPr>
          <p:cNvPr id="8" name="Picture 7" descr="egoulding_gl_25mar10_PA_b_592x888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217014" y="652814"/>
            <a:ext cx="1033816" cy="15507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 descr="egoulding_gl_25mar10_PA_b_592x888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983412" y="1962770"/>
            <a:ext cx="1203415" cy="18051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9" descr="egoulding_gl_25mar10_PA_b_592x888.jpg"/>
          <p:cNvPicPr>
            <a:picLocks noChangeAspect="1"/>
          </p:cNvPicPr>
          <p:nvPr/>
        </p:nvPicPr>
        <p:blipFill>
          <a:blip r:embed="rId4" cstate="print">
            <a:lum bright="10000"/>
          </a:blip>
          <a:stretch>
            <a:fillRect/>
          </a:stretch>
        </p:blipFill>
        <p:spPr>
          <a:xfrm>
            <a:off x="156651" y="3577570"/>
            <a:ext cx="1102805" cy="15604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0970" y="98885"/>
            <a:ext cx="9047616" cy="969434"/>
          </a:xfrm>
        </p:spPr>
        <p:txBody>
          <a:bodyPr/>
          <a:lstStyle/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Celebrities who have made the decision not to drink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0287" y="1362975"/>
            <a:ext cx="6302244" cy="3609076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buFont typeface="Arial" charset="0"/>
              <a:buNone/>
              <a:defRPr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In 2010, former Spider-Man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Tobey Maguire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confirmed that he hadn’t had a drop of the hard stuff for 15 years after admitting he struggled with booze as a teen. The 34-year-old said:</a:t>
            </a:r>
            <a:br>
              <a:rPr lang="en-GB" sz="1800" dirty="0" smtClean="0">
                <a:latin typeface="Arial" pitchFamily="34" charset="0"/>
                <a:cs typeface="Arial" pitchFamily="34" charset="0"/>
              </a:rPr>
            </a:b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457200" lvl="1" indent="0">
              <a:spcBef>
                <a:spcPts val="0"/>
              </a:spcBef>
              <a:buFont typeface="Arial" charset="0"/>
              <a:buNone/>
              <a:defRPr/>
            </a:pPr>
            <a:r>
              <a:rPr lang="en-GB" sz="1800" i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GB" sz="1800" b="1" i="1" dirty="0" smtClean="0">
                <a:latin typeface="Arial" pitchFamily="34" charset="0"/>
                <a:cs typeface="Arial" pitchFamily="34" charset="0"/>
              </a:rPr>
              <a:t>It doesn't seem like I'm made to have a little bit [of alcohol] - it seems to be   I'm made to have more than a little bit! I had a lot of fun, but what it did cumulatively to my life was not worth it</a:t>
            </a:r>
            <a:r>
              <a:rPr lang="en-GB" sz="1400" b="1" i="1" dirty="0" smtClean="0">
                <a:latin typeface="Arial" pitchFamily="34" charset="0"/>
                <a:cs typeface="Arial" pitchFamily="34" charset="0"/>
              </a:rPr>
              <a:t>.“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GB" sz="1800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0">
              <a:buFont typeface="Arial" charset="0"/>
              <a:buNone/>
              <a:defRPr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Little Britain's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David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Walliams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a noted man about town, is never seen with anything other than mineral water in hand.</a:t>
            </a:r>
          </a:p>
          <a:p>
            <a:pPr marL="0">
              <a:buFont typeface="Arial" charset="0"/>
              <a:buNone/>
              <a:defRPr/>
            </a:pPr>
            <a:endParaRPr lang="en-GB" sz="1800" dirty="0" smtClean="0"/>
          </a:p>
          <a:p>
            <a:pPr marL="0">
              <a:buFont typeface="Arial" charset="0"/>
              <a:buNone/>
              <a:defRPr/>
            </a:pPr>
            <a:endParaRPr lang="en-GB" sz="1800" dirty="0" smtClean="0"/>
          </a:p>
          <a:p>
            <a:pPr>
              <a:buFont typeface="Arial" charset="0"/>
              <a:buNone/>
              <a:defRPr/>
            </a:pPr>
            <a:endParaRPr lang="en-GB" sz="1800" dirty="0" smtClean="0"/>
          </a:p>
          <a:p>
            <a:pPr>
              <a:buFont typeface="Arial" charset="0"/>
              <a:buNone/>
              <a:defRPr/>
            </a:pPr>
            <a:endParaRPr lang="en-GB" dirty="0"/>
          </a:p>
        </p:txBody>
      </p:sp>
      <p:pic>
        <p:nvPicPr>
          <p:cNvPr id="6" name="Picture 5" descr="egoulding_gl_25mar10_PA_b_592x888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1249379" y="1009420"/>
            <a:ext cx="1580085" cy="22277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 descr="egoulding_gl_25mar10_PA_b_592x888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621101" y="3084366"/>
            <a:ext cx="1500563" cy="22508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0970" y="185145"/>
            <a:ext cx="9047616" cy="969434"/>
          </a:xfrm>
        </p:spPr>
        <p:txBody>
          <a:bodyPr/>
          <a:lstStyle/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Celebrities who have made the decision not to drink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egoulding_gl_25mar10_PA_b_592x8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6155" y="1285334"/>
            <a:ext cx="1365441" cy="14397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" name="Picture 29" descr="egoulding_gl_25mar10_PA_b_592x888.jpg"/>
          <p:cNvPicPr>
            <a:picLocks noChangeAspect="1"/>
          </p:cNvPicPr>
          <p:nvPr/>
        </p:nvPicPr>
        <p:blipFill>
          <a:blip r:embed="rId3" cstate="print"/>
          <a:srcRect l="12534" r="11780"/>
          <a:stretch>
            <a:fillRect/>
          </a:stretch>
        </p:blipFill>
        <p:spPr>
          <a:xfrm>
            <a:off x="5538158" y="1380226"/>
            <a:ext cx="1626308" cy="14147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1" name="Picture 30" descr="egoulding_gl_25mar10_PA_b_592x888.jpg"/>
          <p:cNvPicPr>
            <a:picLocks noChangeAspect="1"/>
          </p:cNvPicPr>
          <p:nvPr/>
        </p:nvPicPr>
        <p:blipFill>
          <a:blip r:embed="rId4" cstate="print"/>
          <a:srcRect l="10244" r="17561"/>
          <a:stretch>
            <a:fillRect/>
          </a:stretch>
        </p:blipFill>
        <p:spPr>
          <a:xfrm>
            <a:off x="284672" y="1276706"/>
            <a:ext cx="1434228" cy="14061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2" name="Picture 31" descr="egoulding_gl_25mar10_PA_b_592x888.jpg"/>
          <p:cNvPicPr>
            <a:picLocks noChangeAspect="1"/>
          </p:cNvPicPr>
          <p:nvPr/>
        </p:nvPicPr>
        <p:blipFill>
          <a:blip r:embed="rId5" cstate="print"/>
          <a:srcRect t="16316"/>
          <a:stretch>
            <a:fillRect/>
          </a:stretch>
        </p:blipFill>
        <p:spPr>
          <a:xfrm>
            <a:off x="3925018" y="1337092"/>
            <a:ext cx="1302589" cy="15285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3" name="Picture 32" descr="egoulding_gl_25mar10_PA_b_592x888.jpg"/>
          <p:cNvPicPr>
            <a:picLocks noChangeAspect="1"/>
          </p:cNvPicPr>
          <p:nvPr/>
        </p:nvPicPr>
        <p:blipFill>
          <a:blip r:embed="rId6" cstate="print"/>
          <a:srcRect l="22275"/>
          <a:stretch>
            <a:fillRect/>
          </a:stretch>
        </p:blipFill>
        <p:spPr>
          <a:xfrm>
            <a:off x="7461848" y="1274273"/>
            <a:ext cx="1388853" cy="15384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51" name="TextBox 39"/>
          <p:cNvSpPr txBox="1">
            <a:spLocks noChangeArrowheads="1"/>
          </p:cNvSpPr>
          <p:nvPr/>
        </p:nvSpPr>
        <p:spPr bwMode="auto">
          <a:xfrm>
            <a:off x="2133600" y="925513"/>
            <a:ext cx="1752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Bradley Hand ITC" pitchFamily="66" charset="0"/>
              </a:rPr>
              <a:t>Amy Winehouse</a:t>
            </a:r>
          </a:p>
        </p:txBody>
      </p:sp>
      <p:sp>
        <p:nvSpPr>
          <p:cNvPr id="6152" name="TextBox 41"/>
          <p:cNvSpPr txBox="1">
            <a:spLocks noChangeArrowheads="1"/>
          </p:cNvSpPr>
          <p:nvPr/>
        </p:nvSpPr>
        <p:spPr bwMode="auto">
          <a:xfrm>
            <a:off x="5686425" y="854075"/>
            <a:ext cx="151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Bradley Hand ITC" pitchFamily="66" charset="0"/>
              </a:rPr>
              <a:t>Katie Price</a:t>
            </a:r>
          </a:p>
        </p:txBody>
      </p:sp>
      <p:sp>
        <p:nvSpPr>
          <p:cNvPr id="6153" name="TextBox 46"/>
          <p:cNvSpPr txBox="1">
            <a:spLocks noChangeArrowheads="1"/>
          </p:cNvSpPr>
          <p:nvPr/>
        </p:nvSpPr>
        <p:spPr bwMode="auto">
          <a:xfrm>
            <a:off x="214313" y="915988"/>
            <a:ext cx="1752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latin typeface="Bradley Hand ITC" pitchFamily="66" charset="0"/>
              </a:rPr>
              <a:t>Adele</a:t>
            </a:r>
          </a:p>
        </p:txBody>
      </p:sp>
      <p:sp>
        <p:nvSpPr>
          <p:cNvPr id="6154" name="TextBox 47"/>
          <p:cNvSpPr txBox="1">
            <a:spLocks noChangeArrowheads="1"/>
          </p:cNvSpPr>
          <p:nvPr/>
        </p:nvSpPr>
        <p:spPr bwMode="auto">
          <a:xfrm>
            <a:off x="3743325" y="854075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Bradley Hand ITC" pitchFamily="66" charset="0"/>
              </a:rPr>
              <a:t>Lindsay Lohan</a:t>
            </a:r>
          </a:p>
        </p:txBody>
      </p:sp>
      <p:sp>
        <p:nvSpPr>
          <p:cNvPr id="6155" name="TextBox 48"/>
          <p:cNvSpPr txBox="1">
            <a:spLocks noChangeArrowheads="1"/>
          </p:cNvSpPr>
          <p:nvPr/>
        </p:nvSpPr>
        <p:spPr bwMode="auto">
          <a:xfrm>
            <a:off x="7343775" y="854075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Bradley Hand ITC" pitchFamily="66" charset="0"/>
              </a:rPr>
              <a:t>Rihanna</a:t>
            </a:r>
          </a:p>
        </p:txBody>
      </p:sp>
      <p:pic>
        <p:nvPicPr>
          <p:cNvPr id="39" name="Picture 38" descr="egoulding_gl_25mar10_PA_b_592x88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3303" y="3506088"/>
            <a:ext cx="1384545" cy="14316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57" name="TextBox 35"/>
          <p:cNvSpPr txBox="1">
            <a:spLocks noChangeArrowheads="1"/>
          </p:cNvSpPr>
          <p:nvPr/>
        </p:nvSpPr>
        <p:spPr bwMode="auto">
          <a:xfrm>
            <a:off x="214313" y="3005773"/>
            <a:ext cx="18716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Bradley Hand ITC" pitchFamily="66" charset="0"/>
              </a:rPr>
              <a:t>Daniel Radcliffe</a:t>
            </a:r>
          </a:p>
        </p:txBody>
      </p:sp>
      <p:pic>
        <p:nvPicPr>
          <p:cNvPr id="41" name="Picture 40" descr="egoulding_gl_25mar10_PA_b_592x888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84075" y="3460386"/>
            <a:ext cx="1627821" cy="15636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59" name="TextBox 37"/>
          <p:cNvSpPr txBox="1">
            <a:spLocks noChangeArrowheads="1"/>
          </p:cNvSpPr>
          <p:nvPr/>
        </p:nvSpPr>
        <p:spPr bwMode="auto">
          <a:xfrm>
            <a:off x="2085975" y="3005773"/>
            <a:ext cx="18716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Bradley Hand ITC" pitchFamily="66" charset="0"/>
              </a:rPr>
              <a:t>Pete Doherty</a:t>
            </a:r>
          </a:p>
        </p:txBody>
      </p:sp>
      <p:pic>
        <p:nvPicPr>
          <p:cNvPr id="43" name="Picture 42" descr="egoulding_gl_25mar10_PA_b_592x888.jpg"/>
          <p:cNvPicPr>
            <a:picLocks noChangeAspect="1"/>
          </p:cNvPicPr>
          <p:nvPr/>
        </p:nvPicPr>
        <p:blipFill>
          <a:blip r:embed="rId9" cstate="print"/>
          <a:srcRect l="23081" r="28657" b="5485"/>
          <a:stretch>
            <a:fillRect/>
          </a:stretch>
        </p:blipFill>
        <p:spPr>
          <a:xfrm>
            <a:off x="3812876" y="3405631"/>
            <a:ext cx="1673524" cy="15459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61" name="TextBox 38"/>
          <p:cNvSpPr txBox="1">
            <a:spLocks noChangeArrowheads="1"/>
          </p:cNvSpPr>
          <p:nvPr/>
        </p:nvSpPr>
        <p:spPr bwMode="auto">
          <a:xfrm>
            <a:off x="3886200" y="3013710"/>
            <a:ext cx="172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Bradley Hand ITC" pitchFamily="66" charset="0"/>
              </a:rPr>
              <a:t>Robert Pattinson</a:t>
            </a:r>
          </a:p>
        </p:txBody>
      </p:sp>
      <p:pic>
        <p:nvPicPr>
          <p:cNvPr id="46" name="Picture 45" descr="egoulding_gl_25mar10_PA_b_592x888.jpg"/>
          <p:cNvPicPr>
            <a:picLocks noChangeAspect="1"/>
          </p:cNvPicPr>
          <p:nvPr/>
        </p:nvPicPr>
        <p:blipFill>
          <a:blip r:embed="rId10" cstate="print"/>
          <a:srcRect l="25127" r="13742" b="23401"/>
          <a:stretch>
            <a:fillRect/>
          </a:stretch>
        </p:blipFill>
        <p:spPr>
          <a:xfrm>
            <a:off x="5646676" y="3510950"/>
            <a:ext cx="1521875" cy="13370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7" name="Picture 46" descr="egoulding_gl_25mar10_PA_b_592x888.jpg"/>
          <p:cNvPicPr>
            <a:picLocks noChangeAspect="1"/>
          </p:cNvPicPr>
          <p:nvPr/>
        </p:nvPicPr>
        <p:blipFill>
          <a:blip r:embed="rId11" cstate="print"/>
          <a:srcRect l="15218" r="17386"/>
          <a:stretch>
            <a:fillRect/>
          </a:stretch>
        </p:blipFill>
        <p:spPr>
          <a:xfrm>
            <a:off x="7348738" y="3526398"/>
            <a:ext cx="1614107" cy="13906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64" name="TextBox 40"/>
          <p:cNvSpPr txBox="1">
            <a:spLocks noChangeArrowheads="1"/>
          </p:cNvSpPr>
          <p:nvPr/>
        </p:nvSpPr>
        <p:spPr bwMode="auto">
          <a:xfrm>
            <a:off x="5759450" y="2942273"/>
            <a:ext cx="1873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Bradley Hand ITC" pitchFamily="66" charset="0"/>
              </a:rPr>
              <a:t>Ryan Tunn</a:t>
            </a:r>
          </a:p>
        </p:txBody>
      </p:sp>
      <p:sp>
        <p:nvSpPr>
          <p:cNvPr id="6165" name="TextBox 41"/>
          <p:cNvSpPr txBox="1">
            <a:spLocks noChangeArrowheads="1"/>
          </p:cNvSpPr>
          <p:nvPr/>
        </p:nvSpPr>
        <p:spPr bwMode="auto">
          <a:xfrm>
            <a:off x="7272338" y="2942273"/>
            <a:ext cx="18716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Bradley Hand ITC" pitchFamily="66" charset="0"/>
              </a:rPr>
              <a:t>Tinie Tempah</a:t>
            </a:r>
          </a:p>
        </p:txBody>
      </p:sp>
      <p:sp>
        <p:nvSpPr>
          <p:cNvPr id="6166" name="Title 1"/>
          <p:cNvSpPr>
            <a:spLocks noGrp="1"/>
          </p:cNvSpPr>
          <p:nvPr>
            <p:ph type="title"/>
          </p:nvPr>
        </p:nvSpPr>
        <p:spPr>
          <a:xfrm>
            <a:off x="468313" y="34293"/>
            <a:ext cx="8229600" cy="748983"/>
          </a:xfrm>
        </p:spPr>
        <p:txBody>
          <a:bodyPr/>
          <a:lstStyle/>
          <a:p>
            <a:pPr algn="ctr"/>
            <a:r>
              <a:rPr lang="en-GB" sz="4000" dirty="0" smtClean="0">
                <a:latin typeface="Arial Black" pitchFamily="34" charset="0"/>
              </a:rPr>
              <a:t>Celebrities who drink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95287" y="765175"/>
            <a:ext cx="8567557" cy="4525963"/>
          </a:xfrm>
        </p:spPr>
        <p:txBody>
          <a:bodyPr/>
          <a:lstStyle/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Adele 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	Has revealed problems with drink in her past.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Amy </a:t>
            </a: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Winehouse</a:t>
            </a:r>
            <a:endParaRPr lang="en-GB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	Well documented problems with both alcohol and drugs. She died as a result of alcohol poisoning after binge drinking.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Lindsay </a:t>
            </a: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Lohan</a:t>
            </a:r>
            <a:endParaRPr lang="en-GB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	Well documented problems with prescription drugs and alcohol and lots of negative press. She does not feel she has a problem and only attends rehab to avoid jail.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Katie Price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	Admits alcohol has caused her relationship failures. The star’s friends have been worried by her erratic behaviour and warned her she “needs to stop getting so drunk in public.”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Rihanna</a:t>
            </a:r>
            <a:endParaRPr lang="en-GB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GB" sz="1600" b="1" dirty="0" err="1" smtClean="0">
                <a:latin typeface="Arial" pitchFamily="34" charset="0"/>
                <a:cs typeface="Arial" pitchFamily="34" charset="0"/>
              </a:rPr>
              <a:t>Rihanna’s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 friends are so worried about her hard-partying ways they’re urging the singer to check into rehab – before she meets the same tragic fate as Amy </a:t>
            </a:r>
            <a:r>
              <a:rPr lang="en-GB" sz="1600" b="1" dirty="0" err="1" smtClean="0">
                <a:latin typeface="Arial" pitchFamily="34" charset="0"/>
                <a:cs typeface="Arial" pitchFamily="34" charset="0"/>
              </a:rPr>
              <a:t>Winehouse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11931"/>
            <a:ext cx="8229600" cy="748983"/>
          </a:xfrm>
        </p:spPr>
        <p:txBody>
          <a:bodyPr/>
          <a:lstStyle/>
          <a:p>
            <a:pPr algn="ctr"/>
            <a:r>
              <a:rPr lang="en-GB" sz="4000" dirty="0" smtClean="0">
                <a:latin typeface="Arial Black" pitchFamily="34" charset="0"/>
              </a:rPr>
              <a:t>Celebrities who drink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94310" y="776605"/>
            <a:ext cx="875538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Daniel Radcliffe 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Revealed real problems in past has NOW given up alcohol because he used to blackout every time he drunk. He became a recluse at 20 as it really affected his personality, was unhealthy and was damaging his career.</a:t>
            </a:r>
          </a:p>
          <a:p>
            <a:pPr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Pete Doherty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Well known for drink and drugs offences.</a:t>
            </a:r>
          </a:p>
          <a:p>
            <a:pPr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Robert </a:t>
            </a: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Pattinson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Rumours of drinking problems.</a:t>
            </a:r>
          </a:p>
          <a:p>
            <a:pPr>
              <a:buFont typeface="Arial" charset="0"/>
              <a:buNone/>
            </a:pP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Ryan </a:t>
            </a: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Tunn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Recently been in trouble for drunk driving.</a:t>
            </a:r>
          </a:p>
          <a:p>
            <a:pPr>
              <a:buFont typeface="Arial" charset="0"/>
              <a:buNone/>
            </a:pP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Tinie</a:t>
            </a:r>
            <a:r>
              <a:rPr lang="en-GB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Tempah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i="1" dirty="0" smtClean="0">
                <a:latin typeface="Arial" pitchFamily="34" charset="0"/>
                <a:cs typeface="Arial" pitchFamily="34" charset="0"/>
              </a:rPr>
              <a:t>"I like the company of women and I do like a drink. But you know what? I think one day I'd like to be teetotal."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600" b="1" dirty="0" smtClean="0"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"A couple of my friends are athletes and, and when we go out together, the rest of us drinking, they just refuse it. I like that - there is something 'next level' about it. It's about purity and discipline and I aspire to that."</a:t>
            </a:r>
          </a:p>
          <a:p>
            <a:pPr>
              <a:buFont typeface="Arial" charset="0"/>
              <a:buNone/>
            </a:pPr>
            <a:r>
              <a:rPr lang="en-GB" sz="1600" dirty="0" smtClean="0"/>
              <a:t>	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34293"/>
            <a:ext cx="8229600" cy="748983"/>
          </a:xfrm>
        </p:spPr>
        <p:txBody>
          <a:bodyPr/>
          <a:lstStyle/>
          <a:p>
            <a:pPr algn="ctr"/>
            <a:r>
              <a:rPr lang="en-GB" sz="4000" dirty="0" smtClean="0">
                <a:latin typeface="Arial Black" pitchFamily="34" charset="0"/>
              </a:rPr>
              <a:t>Celebrities who drink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448</Words>
  <Application>Microsoft Office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SESSION ONE</vt:lpstr>
      <vt:lpstr>Celebrities who have made the decision not to drink</vt:lpstr>
      <vt:lpstr>Celebrities who have made the decision not to drink</vt:lpstr>
      <vt:lpstr>Celebrities who have made the decision not to drink</vt:lpstr>
      <vt:lpstr>Celebrities who have made the decision not to drink</vt:lpstr>
      <vt:lpstr>Celebrities who drink</vt:lpstr>
      <vt:lpstr>Celebrities who drink</vt:lpstr>
      <vt:lpstr>Celebrities who drink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Ricky Wilson</dc:creator>
  <cp:lastModifiedBy>rwilson001</cp:lastModifiedBy>
  <cp:revision>17</cp:revision>
  <dcterms:created xsi:type="dcterms:W3CDTF">2013-07-17T17:46:35Z</dcterms:created>
  <dcterms:modified xsi:type="dcterms:W3CDTF">2013-11-05T12:27:17Z</dcterms:modified>
</cp:coreProperties>
</file>